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Lato-bold.fntdata"/><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font" Target="fonts/Raleway-regular.fntdata"/><Relationship Id="rId42" Type="http://schemas.openxmlformats.org/officeDocument/2006/relationships/customXml" Target="../customXml/item1.xml"/><Relationship Id="rId7" Type="http://schemas.openxmlformats.org/officeDocument/2006/relationships/slide" Target="slides/slide2.xml"/><Relationship Id="rId20" Type="http://schemas.openxmlformats.org/officeDocument/2006/relationships/slide" Target="slides/slide15.xml"/><Relationship Id="rId41" Type="http://schemas.openxmlformats.org/officeDocument/2006/relationships/font" Target="fonts/Lato-boldItalic.fntdata"/><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Lato-italic.fntdata"/><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Raleway-boldItalic.fntdata"/><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Raleway-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3.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Raleway-bold.fntdata"/><Relationship Id="rId14" Type="http://schemas.openxmlformats.org/officeDocument/2006/relationships/slide" Target="slides/slide9.xml"/><Relationship Id="rId43"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5ccdf69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5ccdf69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5ccdf69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5ccdf69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5ccdf69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5ccdf69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5ccdf69f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5ccdf69f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5ccdf69f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5ccdf69f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5ccdf69f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5ccdf69f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5ccdf69f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5ccdf69f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5ccdf69f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5ccdf69f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5ccdf69f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5ccdf69f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5ccdf69f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5ccdf69f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a8da7e03a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a8da7e03a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ccdf69f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5ccdf69f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5ccdf69f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5ccdf69f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5ccdf69f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5ccdf69f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5ccdf69f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5ccdf69f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5ccdf69f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5ccdf69f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5ccdf69f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5ccdf69f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5ccdf69f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5ccdf69f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a6889a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a6889a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5ccdf69f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5ccdf69f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d3826ca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d3826ca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a8da7e03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a8da7e03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a8da7e03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a8da7e03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5ccdf69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5ccdf69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5ccdf6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5ccdf6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5ccdf69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5ccdf69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ccdf69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5ccdf69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gif"/><Relationship Id="rId4" Type="http://schemas.openxmlformats.org/officeDocument/2006/relationships/image" Target="../media/image18.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582375" y="763200"/>
            <a:ext cx="7772400" cy="130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Algoritmi </a:t>
            </a:r>
            <a:r>
              <a:rPr lang="ro"/>
              <a:t>Avansați</a:t>
            </a:r>
            <a:r>
              <a:rPr lang="ro"/>
              <a:t> 2021</a:t>
            </a:r>
            <a:br>
              <a:rPr lang="ro"/>
            </a:br>
            <a:r>
              <a:rPr lang="ro"/>
              <a:t>c-1</a:t>
            </a:r>
            <a:endParaRPr/>
          </a:p>
        </p:txBody>
      </p:sp>
      <p:sp>
        <p:nvSpPr>
          <p:cNvPr id="87" name="Google Shape;87;p13"/>
          <p:cNvSpPr txBox="1"/>
          <p:nvPr>
            <p:ph idx="1" type="subTitle"/>
          </p:nvPr>
        </p:nvSpPr>
        <p:spPr>
          <a:xfrm>
            <a:off x="729625" y="3401500"/>
            <a:ext cx="7688100" cy="155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ro"/>
              <a:t>Lect. Dr. Ștefan Popescu</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ro"/>
              <a:t>Email: </a:t>
            </a:r>
            <a:r>
              <a:rPr b="1" lang="ro" u="sng">
                <a:solidFill>
                  <a:schemeClr val="hlink"/>
                </a:solidFill>
                <a:hlinkClick r:id="rId3"/>
              </a:rPr>
              <a:t>stefan.popescu@fmi.unibuc.ro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ro"/>
              <a:t>Grup Teams:</a:t>
            </a:r>
            <a:br>
              <a:rPr lang="ro"/>
            </a:b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4">
            <a:alphaModFix/>
          </a:blip>
          <a:stretch>
            <a:fillRect/>
          </a:stretch>
        </p:blipFill>
        <p:spPr>
          <a:xfrm>
            <a:off x="3681000" y="3358800"/>
            <a:ext cx="5485325" cy="178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Ω (Big Omega)</a:t>
            </a:r>
            <a:endParaRPr/>
          </a:p>
        </p:txBody>
      </p:sp>
      <p:pic>
        <p:nvPicPr>
          <p:cNvPr id="151" name="Google Shape;151;p22"/>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152" name="Google Shape;152;p22"/>
          <p:cNvPicPr preferRelativeResize="0"/>
          <p:nvPr/>
        </p:nvPicPr>
        <p:blipFill>
          <a:blip r:embed="rId4">
            <a:alphaModFix/>
          </a:blip>
          <a:stretch>
            <a:fillRect/>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Ω (Big Omega)</a:t>
            </a:r>
            <a:endParaRPr/>
          </a:p>
        </p:txBody>
      </p:sp>
      <p:sp>
        <p:nvSpPr>
          <p:cNvPr id="158" name="Google Shape;158;p23"/>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o"/>
              <a:t>Definiția rigurosă:</a:t>
            </a:r>
            <a:br>
              <a:rPr lang="ro"/>
            </a:br>
            <a:endParaRPr/>
          </a:p>
          <a:p>
            <a:pPr indent="0" lvl="0" marL="457200" rtl="0" algn="l">
              <a:spcBef>
                <a:spcPts val="1200"/>
              </a:spcBef>
              <a:spcAft>
                <a:spcPts val="0"/>
              </a:spcAft>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spcBef>
                <a:spcPts val="1200"/>
              </a:spcBef>
              <a:spcAft>
                <a:spcPts val="0"/>
              </a:spcAft>
              <a:buNone/>
            </a:pPr>
            <a:r>
              <a:t/>
            </a:r>
            <a:endParaRPr b="1" i="1"/>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b="1"/>
          </a:p>
        </p:txBody>
      </p:sp>
      <p:pic>
        <p:nvPicPr>
          <p:cNvPr id="159" name="Google Shape;159;p23"/>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0" name="Google Shape;160;p23" title="limit as n rightwards arrow infinity of fraction numerator f open parentheses n close parentheses over denominator g open parentheses n close parentheses end fraction greater than 0"/>
          <p:cNvPicPr preferRelativeResize="0"/>
          <p:nvPr/>
        </p:nvPicPr>
        <p:blipFill>
          <a:blip r:embed="rId4">
            <a:alphaModFix/>
          </a:blip>
          <a:stretch>
            <a:fillRect/>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p:txBody>
      </p:sp>
      <p:sp>
        <p:nvSpPr>
          <p:cNvPr id="166" name="Google Shape;16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a:t>
            </a:r>
            <a:r>
              <a:rPr lang="ro"/>
              <a:t>C</a:t>
            </a:r>
            <a:r>
              <a:rPr baseline="-25000" lang="ro"/>
              <a:t>1</a:t>
            </a:r>
            <a:r>
              <a:rPr lang="ro"/>
              <a:t> și C</a:t>
            </a:r>
            <a:r>
              <a:rPr baseline="-25000" lang="ro"/>
              <a:t>2</a:t>
            </a:r>
            <a:r>
              <a:rPr lang="ro"/>
              <a:t> sunt două constante</a:t>
            </a:r>
            <a:r>
              <a:rPr lang="ro"/>
              <a:t> pozitive). </a:t>
            </a:r>
            <a:endParaRPr/>
          </a:p>
          <a:p>
            <a:pPr indent="-311150" lvl="0" marL="457200" rtl="0" algn="l">
              <a:spcBef>
                <a:spcPts val="0"/>
              </a:spcBef>
              <a:spcAft>
                <a:spcPts val="0"/>
              </a:spcAft>
              <a:buSzPts val="1300"/>
              <a:buChar char="-"/>
            </a:pPr>
            <a:r>
              <a:rPr i="1" lang="ro"/>
              <a:t>f</a:t>
            </a:r>
            <a:r>
              <a:rPr lang="ro"/>
              <a:t> este asimptotic mărginită inferior de către </a:t>
            </a:r>
            <a:r>
              <a:rPr i="1" lang="ro"/>
              <a:t>g</a:t>
            </a:r>
            <a:r>
              <a:rPr lang="ro"/>
              <a:t> (multiplicată cu un factor constant </a:t>
            </a:r>
            <a:r>
              <a:rPr lang="ro"/>
              <a:t>C</a:t>
            </a:r>
            <a:r>
              <a:rPr baseline="-25000" lang="ro"/>
              <a:t>2</a:t>
            </a:r>
            <a:r>
              <a:rPr lang="ro"/>
              <a:t>) respectiv superior tot de </a:t>
            </a:r>
            <a:r>
              <a:rPr i="1" lang="ro"/>
              <a:t>g</a:t>
            </a:r>
            <a:r>
              <a:rPr lang="ro"/>
              <a:t> </a:t>
            </a:r>
            <a:r>
              <a:rPr lang="ro"/>
              <a:t>(multiplicată cu un factor constant C</a:t>
            </a:r>
            <a:r>
              <a:rPr baseline="-25000" lang="ro"/>
              <a:t>1</a:t>
            </a:r>
            <a:r>
              <a:rPr lang="ro"/>
              <a:t>)</a:t>
            </a:r>
            <a:endParaRPr/>
          </a:p>
          <a:p>
            <a:pPr indent="-311150" lvl="0" marL="457200" rtl="0" algn="l">
              <a:spcBef>
                <a:spcPts val="0"/>
              </a:spcBef>
              <a:spcAft>
                <a:spcPts val="0"/>
              </a:spcAft>
              <a:buSzPts val="1300"/>
              <a:buChar char="-"/>
            </a:pPr>
            <a:r>
              <a:rPr b="1" lang="ro"/>
              <a:t>Nu mai este valabilă observația</a:t>
            </a:r>
            <a:r>
              <a:rPr lang="ro"/>
              <a:t> că </a:t>
            </a:r>
            <a:r>
              <a:rPr lang="ro"/>
              <a:t>Θ</a:t>
            </a:r>
            <a:r>
              <a:rPr b="1" lang="ro"/>
              <a:t>(n) </a:t>
            </a:r>
            <a:r>
              <a:rPr lang="ro"/>
              <a:t>ar fi </a:t>
            </a:r>
            <a:r>
              <a:rPr lang="ro"/>
              <a:t>inclusă în </a:t>
            </a:r>
            <a:r>
              <a:rPr lang="ro"/>
              <a:t>Θ</a:t>
            </a:r>
            <a:r>
              <a:rPr b="1" lang="ro"/>
              <a:t>(n</a:t>
            </a:r>
            <a:r>
              <a:rPr b="1" baseline="30000" lang="ro"/>
              <a:t>2</a:t>
            </a:r>
            <a:r>
              <a:rPr b="1" lang="ro"/>
              <a:t>)</a:t>
            </a:r>
            <a:endParaRPr b="1"/>
          </a:p>
          <a:p>
            <a:pPr indent="-311150" lvl="0" marL="457200" rtl="0" algn="l">
              <a:spcBef>
                <a:spcPts val="0"/>
              </a:spcBef>
              <a:spcAft>
                <a:spcPts val="0"/>
              </a:spcAft>
              <a:buSzPts val="1300"/>
              <a:buChar char="-"/>
            </a:pPr>
            <a:r>
              <a:rPr lang="ro"/>
              <a:t>Nu toți algoritmii au o complexitate Theta</a:t>
            </a:r>
            <a:endParaRPr/>
          </a:p>
        </p:txBody>
      </p:sp>
      <p:pic>
        <p:nvPicPr>
          <p:cNvPr id="167" name="Google Shape;167;p24"/>
          <p:cNvPicPr preferRelativeResize="0"/>
          <p:nvPr/>
        </p:nvPicPr>
        <p:blipFill>
          <a:blip r:embed="rId3">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p:txBody>
      </p:sp>
      <p:pic>
        <p:nvPicPr>
          <p:cNvPr id="173" name="Google Shape;173;p25"/>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174" name="Google Shape;174;p25"/>
          <p:cNvPicPr preferRelativeResize="0"/>
          <p:nvPr/>
        </p:nvPicPr>
        <p:blipFill>
          <a:blip r:embed="rId4">
            <a:alphaModFix/>
          </a:blip>
          <a:stretch>
            <a:fillRect/>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a:p>
            <a:pPr indent="0" lvl="0" marL="0" rtl="0" algn="l">
              <a:spcBef>
                <a:spcPts val="0"/>
              </a:spcBef>
              <a:spcAft>
                <a:spcPts val="0"/>
              </a:spcAft>
              <a:buNone/>
            </a:pPr>
            <a:r>
              <a:t/>
            </a:r>
            <a:endParaRPr/>
          </a:p>
        </p:txBody>
      </p:sp>
      <p:sp>
        <p:nvSpPr>
          <p:cNvPr id="180" name="Google Shape;180;p26"/>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ro" sz="2300"/>
              <a:t>Cum ar arăta definiția folosind limite? </a:t>
            </a:r>
            <a:endParaRPr b="1" sz="2300"/>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b="1"/>
          </a:p>
        </p:txBody>
      </p:sp>
      <p:pic>
        <p:nvPicPr>
          <p:cNvPr id="181" name="Google Shape;181;p26"/>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182" name="Google Shape;182;p26"/>
          <p:cNvPicPr preferRelativeResize="0"/>
          <p:nvPr/>
        </p:nvPicPr>
        <p:blipFill>
          <a:blip r:embed="rId4">
            <a:alphaModFix/>
          </a:blip>
          <a:stretch>
            <a:fillRect/>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a:p>
            <a:pPr indent="0" lvl="0" marL="0" rtl="0" algn="l">
              <a:spcBef>
                <a:spcPts val="0"/>
              </a:spcBef>
              <a:spcAft>
                <a:spcPts val="0"/>
              </a:spcAft>
              <a:buNone/>
            </a:pPr>
            <a:r>
              <a:t/>
            </a:r>
            <a:endParaRPr/>
          </a:p>
        </p:txBody>
      </p:sp>
      <p:sp>
        <p:nvSpPr>
          <p:cNvPr id="188" name="Google Shape;188;p27"/>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spcBef>
                <a:spcPts val="1200"/>
              </a:spcBef>
              <a:spcAft>
                <a:spcPts val="0"/>
              </a:spcAft>
              <a:buNone/>
            </a:pPr>
            <a:r>
              <a:t/>
            </a:r>
            <a:endParaRPr b="1" sz="2300"/>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b="1"/>
          </a:p>
        </p:txBody>
      </p:sp>
      <p:pic>
        <p:nvPicPr>
          <p:cNvPr id="189" name="Google Shape;189;p27"/>
          <p:cNvPicPr preferRelativeResize="0"/>
          <p:nvPr/>
        </p:nvPicPr>
        <p:blipFill>
          <a:blip r:embed="rId3">
            <a:alphaModFix/>
          </a:blip>
          <a:stretch>
            <a:fillRect/>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0" name="Google Shape;190;p27" title="limit as n rightwards arrow infinity of fraction numerator f open parentheses n close parentheses over denominator g open parentheses n close parentheses end fraction element of straight real numbers subscript plus"/>
          <p:cNvPicPr preferRelativeResize="0"/>
          <p:nvPr/>
        </p:nvPicPr>
        <p:blipFill>
          <a:blip r:embed="rId4">
            <a:alphaModFix/>
          </a:blip>
          <a:stretch>
            <a:fillRect/>
          </a:stretch>
        </p:blipFill>
        <p:spPr>
          <a:xfrm>
            <a:off x="1332045" y="2699850"/>
            <a:ext cx="2215201" cy="701625"/>
          </a:xfrm>
          <a:prstGeom prst="rect">
            <a:avLst/>
          </a:prstGeom>
          <a:noFill/>
          <a:ln>
            <a:noFill/>
          </a:ln>
        </p:spPr>
      </p:pic>
      <p:sp>
        <p:nvSpPr>
          <p:cNvPr id="191" name="Google Shape;191;p27"/>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u="sng">
                <a:solidFill>
                  <a:schemeClr val="hlink"/>
                </a:solidFill>
                <a:latin typeface="Lato"/>
                <a:ea typeface="Lato"/>
                <a:cs typeface="Lato"/>
                <a:sym typeface="Lato"/>
                <a:hlinkClick r:id="rId5"/>
              </a:rPr>
              <a:t>Source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Discuții libere</a:t>
            </a:r>
            <a:endParaRPr/>
          </a:p>
        </p:txBody>
      </p:sp>
      <p:sp>
        <p:nvSpPr>
          <p:cNvPr id="197" name="Google Shape;197;p28"/>
          <p:cNvSpPr txBox="1"/>
          <p:nvPr>
            <p:ph idx="1" type="body"/>
          </p:nvPr>
        </p:nvSpPr>
        <p:spPr>
          <a:xfrm>
            <a:off x="729450" y="2078875"/>
            <a:ext cx="7688700" cy="28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t>Cel mai adesea folosim clasa O. </a:t>
            </a:r>
            <a:endParaRPr b="1"/>
          </a:p>
          <a:p>
            <a:pPr indent="0" lvl="0" marL="0" rtl="0" algn="l">
              <a:spcBef>
                <a:spcPts val="1200"/>
              </a:spcBef>
              <a:spcAft>
                <a:spcPts val="0"/>
              </a:spcAft>
              <a:buNone/>
            </a:pPr>
            <a:r>
              <a:rPr b="1" lang="ro"/>
              <a:t>Evident ne interesează numitele ”tight bounds”. </a:t>
            </a:r>
            <a:endParaRPr b="1"/>
          </a:p>
          <a:p>
            <a:pPr indent="0" lvl="0" marL="0" rtl="0" algn="l">
              <a:spcBef>
                <a:spcPts val="1200"/>
              </a:spcBef>
              <a:spcAft>
                <a:spcPts val="0"/>
              </a:spcAft>
              <a:buNone/>
            </a:pPr>
            <a:r>
              <a:rPr b="1" lang="ro"/>
              <a:t>Ce se întâmplă </a:t>
            </a:r>
            <a:r>
              <a:rPr b="1" lang="ro"/>
              <a:t>când</a:t>
            </a:r>
            <a:r>
              <a:rPr b="1" lang="ro"/>
              <a:t> pe o intrare de </a:t>
            </a:r>
            <a:r>
              <a:rPr b="1" lang="ro"/>
              <a:t>aceeași</a:t>
            </a:r>
            <a:r>
              <a:rPr b="1" lang="ro"/>
              <a:t> lungime ai număr de pași semnificativ diferiți?</a:t>
            </a:r>
            <a:endParaRPr b="1"/>
          </a:p>
          <a:p>
            <a:pPr indent="-311150" lvl="0" marL="914400" rtl="0" algn="l">
              <a:spcBef>
                <a:spcPts val="1200"/>
              </a:spcBef>
              <a:spcAft>
                <a:spcPts val="0"/>
              </a:spcAft>
              <a:buSzPts val="1300"/>
              <a:buChar char="●"/>
            </a:pPr>
            <a:r>
              <a:rPr b="1" lang="ro"/>
              <a:t>Complexitate</a:t>
            </a:r>
            <a:r>
              <a:rPr b="1" lang="ro"/>
              <a:t> ”</a:t>
            </a:r>
            <a:r>
              <a:rPr b="1" i="1" lang="ro"/>
              <a:t>worst case</a:t>
            </a:r>
            <a:r>
              <a:rPr b="1" lang="ro"/>
              <a:t>” vs complexitate medie</a:t>
            </a:r>
            <a:endParaRPr b="1"/>
          </a:p>
          <a:p>
            <a:pPr indent="0" lvl="0" marL="0" rtl="0" algn="l">
              <a:spcBef>
                <a:spcPts val="1200"/>
              </a:spcBef>
              <a:spcAft>
                <a:spcPts val="0"/>
              </a:spcAft>
              <a:buNone/>
            </a:pPr>
            <a:r>
              <a:rPr b="1" lang="ro"/>
              <a:t>Care este complexitatea următorilor algoritmi?</a:t>
            </a:r>
            <a:endParaRPr b="1"/>
          </a:p>
          <a:p>
            <a:pPr indent="-311150" lvl="0" marL="914400" rtl="0" algn="l">
              <a:spcBef>
                <a:spcPts val="1200"/>
              </a:spcBef>
              <a:spcAft>
                <a:spcPts val="0"/>
              </a:spcAft>
              <a:buSzPts val="1300"/>
              <a:buChar char="●"/>
            </a:pPr>
            <a:r>
              <a:rPr b="1" lang="ro"/>
              <a:t>Căutare binară; Bubble sort; quicksort, merge-sort; </a:t>
            </a:r>
            <a:endParaRPr b="1"/>
          </a:p>
          <a:p>
            <a:pPr indent="0" lvl="0" marL="0" rtl="0" algn="l">
              <a:spcBef>
                <a:spcPts val="1200"/>
              </a:spcBef>
              <a:spcAft>
                <a:spcPts val="1200"/>
              </a:spcAft>
              <a:buNone/>
            </a:pPr>
            <a:r>
              <a:rPr b="1" lang="ro"/>
              <a:t>Paradoxul </a:t>
            </a:r>
            <a:r>
              <a:rPr b="1" lang="ro"/>
              <a:t>în</a:t>
            </a:r>
            <a:r>
              <a:rPr b="1" lang="ro"/>
              <a:t> care Big-O nu redă realitatea</a:t>
            </a:r>
            <a:r>
              <a:rPr b="1" lang="ro"/>
              <a:t>...</a:t>
            </a:r>
            <a:endParaRPr b="1"/>
          </a:p>
        </p:txBody>
      </p:sp>
      <p:pic>
        <p:nvPicPr>
          <p:cNvPr id="198" name="Google Shape;198;p28"/>
          <p:cNvPicPr preferRelativeResize="0"/>
          <p:nvPr/>
        </p:nvPicPr>
        <p:blipFill>
          <a:blip r:embed="rId3">
            <a:alphaModFix/>
          </a:blip>
          <a:stretch>
            <a:fillRect/>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Ce inseamnă ”algoritm eficient”?</a:t>
            </a:r>
            <a:endParaRPr/>
          </a:p>
        </p:txBody>
      </p:sp>
      <p:pic>
        <p:nvPicPr>
          <p:cNvPr id="204" name="Google Shape;204;p29"/>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205" name="Google Shape;205;p29"/>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Timp polinomial:</a:t>
            </a:r>
            <a:br>
              <a:rPr lang="ro"/>
            </a:br>
            <a:r>
              <a:rPr lang="ro"/>
              <a:t>Determinism vs nedeterminims</a:t>
            </a:r>
            <a:endParaRPr/>
          </a:p>
        </p:txBody>
      </p:sp>
      <p:pic>
        <p:nvPicPr>
          <p:cNvPr id="211" name="Google Shape;211;p30"/>
          <p:cNvPicPr preferRelativeResize="0"/>
          <p:nvPr/>
        </p:nvPicPr>
        <p:blipFill>
          <a:blip r:embed="rId3">
            <a:alphaModFix/>
          </a:blip>
          <a:stretch>
            <a:fillRect/>
          </a:stretch>
        </p:blipFill>
        <p:spPr>
          <a:xfrm>
            <a:off x="5628175" y="492900"/>
            <a:ext cx="3539649" cy="1650375"/>
          </a:xfrm>
          <a:prstGeom prst="rect">
            <a:avLst/>
          </a:prstGeom>
          <a:noFill/>
          <a:ln>
            <a:noFill/>
          </a:ln>
        </p:spPr>
      </p:pic>
      <p:pic>
        <p:nvPicPr>
          <p:cNvPr id="212" name="Google Shape;212;p30"/>
          <p:cNvPicPr preferRelativeResize="0"/>
          <p:nvPr/>
        </p:nvPicPr>
        <p:blipFill>
          <a:blip r:embed="rId4">
            <a:alphaModFix/>
          </a:blip>
          <a:stretch>
            <a:fillRect/>
          </a:stretch>
        </p:blipFill>
        <p:spPr>
          <a:xfrm>
            <a:off x="807425" y="2143275"/>
            <a:ext cx="2073150" cy="2073150"/>
          </a:xfrm>
          <a:prstGeom prst="rect">
            <a:avLst/>
          </a:prstGeom>
          <a:noFill/>
          <a:ln>
            <a:noFill/>
          </a:ln>
        </p:spPr>
      </p:pic>
      <p:pic>
        <p:nvPicPr>
          <p:cNvPr id="213" name="Google Shape;213;p30"/>
          <p:cNvPicPr preferRelativeResize="0"/>
          <p:nvPr/>
        </p:nvPicPr>
        <p:blipFill>
          <a:blip r:embed="rId5">
            <a:alphaModFix/>
          </a:blip>
          <a:stretch>
            <a:fillRect/>
          </a:stretch>
        </p:blipFill>
        <p:spPr>
          <a:xfrm>
            <a:off x="3032975" y="2295675"/>
            <a:ext cx="2804246" cy="2695425"/>
          </a:xfrm>
          <a:prstGeom prst="rect">
            <a:avLst/>
          </a:prstGeom>
          <a:noFill/>
          <a:ln>
            <a:noFill/>
          </a:ln>
        </p:spPr>
      </p:pic>
      <p:pic>
        <p:nvPicPr>
          <p:cNvPr id="214" name="Google Shape;214;p30"/>
          <p:cNvPicPr preferRelativeResize="0"/>
          <p:nvPr/>
        </p:nvPicPr>
        <p:blipFill>
          <a:blip r:embed="rId6">
            <a:alphaModFix/>
          </a:blip>
          <a:stretch>
            <a:fillRect/>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Scurt prezentare: ”Turing Machine”</a:t>
            </a:r>
            <a:endParaRPr/>
          </a:p>
        </p:txBody>
      </p:sp>
      <p:sp>
        <p:nvSpPr>
          <p:cNvPr id="220" name="Google Shape;220;p31"/>
          <p:cNvSpPr txBox="1"/>
          <p:nvPr>
            <p:ph idx="1" type="body"/>
          </p:nvPr>
        </p:nvSpPr>
        <p:spPr>
          <a:xfrm>
            <a:off x="4302725" y="2078875"/>
            <a:ext cx="4619400" cy="28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t>O mașină Turing M=(Q, 𝚪, b, 𝚺, 𝞭, q</a:t>
            </a:r>
            <a:r>
              <a:rPr b="1" baseline="-25000" lang="ro"/>
              <a:t>0</a:t>
            </a:r>
            <a:r>
              <a:rPr b="1" lang="ro"/>
              <a:t>, F) unde:</a:t>
            </a:r>
            <a:endParaRPr b="1"/>
          </a:p>
          <a:p>
            <a:pPr indent="-311150" lvl="0" marL="457200" rtl="0" algn="l">
              <a:spcBef>
                <a:spcPts val="1200"/>
              </a:spcBef>
              <a:spcAft>
                <a:spcPts val="0"/>
              </a:spcAft>
              <a:buSzPts val="1300"/>
              <a:buChar char="●"/>
            </a:pPr>
            <a:r>
              <a:rPr b="1" lang="ro"/>
              <a:t>Q - mulțimea stărilor</a:t>
            </a:r>
            <a:endParaRPr b="1"/>
          </a:p>
          <a:p>
            <a:pPr indent="-311150" lvl="0" marL="457200" rtl="0" algn="l">
              <a:spcBef>
                <a:spcPts val="0"/>
              </a:spcBef>
              <a:spcAft>
                <a:spcPts val="0"/>
              </a:spcAft>
              <a:buSzPts val="1300"/>
              <a:buChar char="●"/>
            </a:pPr>
            <a:r>
              <a:rPr b="1" lang="ro"/>
              <a:t>𝚪 - alfabetul de lucru al mașinii</a:t>
            </a:r>
            <a:endParaRPr b="1"/>
          </a:p>
          <a:p>
            <a:pPr indent="-311150" lvl="0" marL="457200" rtl="0" algn="l">
              <a:spcBef>
                <a:spcPts val="0"/>
              </a:spcBef>
              <a:spcAft>
                <a:spcPts val="0"/>
              </a:spcAft>
              <a:buSzPts val="1300"/>
              <a:buChar char="●"/>
            </a:pPr>
            <a:r>
              <a:rPr b="1" lang="ro"/>
              <a:t>b ∊ 𝚪</a:t>
            </a:r>
            <a:r>
              <a:rPr lang="ro"/>
              <a:t> - </a:t>
            </a:r>
            <a:r>
              <a:rPr b="1" lang="ro"/>
              <a:t> un simbol special, numit ”blank”</a:t>
            </a:r>
            <a:endParaRPr b="1"/>
          </a:p>
          <a:p>
            <a:pPr indent="-311150" lvl="0" marL="457200" rtl="0" algn="l">
              <a:spcBef>
                <a:spcPts val="0"/>
              </a:spcBef>
              <a:spcAft>
                <a:spcPts val="0"/>
              </a:spcAft>
              <a:buSzPts val="1300"/>
              <a:buChar char="●"/>
            </a:pPr>
            <a:r>
              <a:rPr b="1" lang="ro"/>
              <a:t>𝚺⊂𝚪\{b} - alfabetul de intrare (alfabetul pt input)</a:t>
            </a:r>
            <a:endParaRPr b="1"/>
          </a:p>
          <a:p>
            <a:pPr indent="-311150" lvl="0" marL="457200" rtl="0" algn="l">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spcBef>
                <a:spcPts val="1200"/>
              </a:spcBef>
              <a:spcAft>
                <a:spcPts val="0"/>
              </a:spcAft>
              <a:buNone/>
            </a:pPr>
            <a:r>
              <a:rPr b="1" lang="ro"/>
              <a:t>𝞭 - funcția de tranziție:</a:t>
            </a:r>
            <a:br>
              <a:rPr b="1" lang="ro"/>
            </a:br>
            <a:r>
              <a:rPr b="1" lang="ro"/>
              <a:t>cazul determinist: 𝞭: 𝚪xQ 🠒𝚪xQx{left, right}</a:t>
            </a:r>
            <a:endParaRPr b="1"/>
          </a:p>
          <a:p>
            <a:pPr indent="0" lvl="0" marL="0" rtl="0" algn="l">
              <a:spcBef>
                <a:spcPts val="1200"/>
              </a:spcBef>
              <a:spcAft>
                <a:spcPts val="1200"/>
              </a:spcAft>
              <a:buNone/>
            </a:pPr>
            <a:r>
              <a:rPr b="1" lang="ro"/>
              <a:t>cazul nedeterminist: 𝞭: 𝚪xQ 🠒2</a:t>
            </a:r>
            <a:r>
              <a:rPr b="1" baseline="30000" lang="ro"/>
              <a:t>𝚪xQx{left, right}</a:t>
            </a:r>
            <a:endParaRPr b="1" baseline="30000"/>
          </a:p>
        </p:txBody>
      </p:sp>
      <p:pic>
        <p:nvPicPr>
          <p:cNvPr id="221" name="Google Shape;221;p31"/>
          <p:cNvPicPr preferRelativeResize="0"/>
          <p:nvPr/>
        </p:nvPicPr>
        <p:blipFill>
          <a:blip r:embed="rId3">
            <a:alphaModFix/>
          </a:blip>
          <a:stretch>
            <a:fillRect/>
          </a:stretch>
        </p:blipFill>
        <p:spPr>
          <a:xfrm>
            <a:off x="43647" y="2078872"/>
            <a:ext cx="4354750" cy="2700700"/>
          </a:xfrm>
          <a:prstGeom prst="rect">
            <a:avLst/>
          </a:prstGeom>
          <a:noFill/>
          <a:ln>
            <a:noFill/>
          </a:ln>
        </p:spPr>
      </p:pic>
      <p:pic>
        <p:nvPicPr>
          <p:cNvPr id="222" name="Google Shape;222;p31"/>
          <p:cNvPicPr preferRelativeResize="0"/>
          <p:nvPr/>
        </p:nvPicPr>
        <p:blipFill>
          <a:blip r:embed="rId4">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Index</a:t>
            </a:r>
            <a:endParaRPr/>
          </a:p>
        </p:txBody>
      </p:sp>
      <p:sp>
        <p:nvSpPr>
          <p:cNvPr id="94" name="Google Shape;94;p14"/>
          <p:cNvSpPr txBox="1"/>
          <p:nvPr>
            <p:ph idx="1" type="body"/>
          </p:nvPr>
        </p:nvSpPr>
        <p:spPr>
          <a:xfrm>
            <a:off x="729450" y="2078875"/>
            <a:ext cx="7688700" cy="283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ro"/>
              <a:t>Desfășurare</a:t>
            </a:r>
            <a:r>
              <a:rPr b="1" lang="ro"/>
              <a:t> examen &amp; predare</a:t>
            </a:r>
            <a:endParaRPr b="1"/>
          </a:p>
          <a:p>
            <a:pPr indent="-311150" lvl="0" marL="457200" rtl="0" algn="l">
              <a:spcBef>
                <a:spcPts val="0"/>
              </a:spcBef>
              <a:spcAft>
                <a:spcPts val="0"/>
              </a:spcAft>
              <a:buSzPts val="1300"/>
              <a:buChar char="●"/>
            </a:pPr>
            <a:r>
              <a:rPr b="1" lang="ro"/>
              <a:t>Ce este un algoritm</a:t>
            </a:r>
            <a:endParaRPr b="1"/>
          </a:p>
          <a:p>
            <a:pPr indent="-311150" lvl="0" marL="457200" rtl="0" algn="l">
              <a:spcBef>
                <a:spcPts val="0"/>
              </a:spcBef>
              <a:spcAft>
                <a:spcPts val="0"/>
              </a:spcAft>
              <a:buSzPts val="1300"/>
              <a:buChar char="●"/>
            </a:pPr>
            <a:r>
              <a:rPr b="1" lang="ro"/>
              <a:t>Complexitatea timp a unui algoritm</a:t>
            </a:r>
            <a:endParaRPr b="1"/>
          </a:p>
          <a:p>
            <a:pPr indent="-311150" lvl="0" marL="457200" rtl="0" algn="l">
              <a:spcBef>
                <a:spcPts val="0"/>
              </a:spcBef>
              <a:spcAft>
                <a:spcPts val="0"/>
              </a:spcAft>
              <a:buSzPts val="1300"/>
              <a:buChar char="●"/>
            </a:pPr>
            <a:r>
              <a:rPr b="1" lang="ro"/>
              <a:t>P, NP, NPC</a:t>
            </a:r>
            <a:endParaRPr b="1"/>
          </a:p>
          <a:p>
            <a:pPr indent="-311150" lvl="0" marL="457200" rtl="0" algn="l">
              <a:spcBef>
                <a:spcPts val="0"/>
              </a:spcBef>
              <a:spcAft>
                <a:spcPts val="0"/>
              </a:spcAft>
              <a:buSzPts val="1300"/>
              <a:buChar char="●"/>
            </a:pPr>
            <a:r>
              <a:rPr b="1" lang="ro"/>
              <a:t>Ce este o problema de optim?</a:t>
            </a:r>
            <a:endParaRPr b="1"/>
          </a:p>
          <a:p>
            <a:pPr indent="-311150" lvl="0" marL="457200" rtl="0" algn="l">
              <a:spcBef>
                <a:spcPts val="0"/>
              </a:spcBef>
              <a:spcAft>
                <a:spcPts val="0"/>
              </a:spcAft>
              <a:buSzPts val="1300"/>
              <a:buChar char="●"/>
            </a:pPr>
            <a:r>
              <a:rPr b="1" lang="ro"/>
              <a:t>Idei alternative de rezolvare (prelude) </a:t>
            </a:r>
            <a:endParaRPr b="1"/>
          </a:p>
        </p:txBody>
      </p:sp>
      <p:pic>
        <p:nvPicPr>
          <p:cNvPr id="95" name="Google Shape;95;p14"/>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Clasele de Complexitate P și NP</a:t>
            </a:r>
            <a:endParaRPr/>
          </a:p>
        </p:txBody>
      </p:sp>
      <p:sp>
        <p:nvSpPr>
          <p:cNvPr id="228" name="Google Shape;228;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spcBef>
                <a:spcPts val="1200"/>
              </a:spcBef>
              <a:spcAft>
                <a:spcPts val="0"/>
              </a:spcAft>
              <a:buNone/>
            </a:pPr>
            <a:r>
              <a:rPr lang="ro"/>
              <a:t>Iar cele din clasa NP sunt problemele care pot rezolvate tot în timp polinomial (!) dar de către o mașina Turing nedeterminista. (NP=</a:t>
            </a:r>
            <a:r>
              <a:rPr lang="ro"/>
              <a:t>nondeterministic</a:t>
            </a:r>
            <a:r>
              <a:rPr lang="ro"/>
              <a:t> Polynomial)</a:t>
            </a:r>
            <a:endParaRPr/>
          </a:p>
          <a:p>
            <a:pPr indent="0" lvl="0" marL="0" rtl="0" algn="l">
              <a:spcBef>
                <a:spcPts val="1200"/>
              </a:spcBef>
              <a:spcAft>
                <a:spcPts val="1200"/>
              </a:spcAft>
              <a:buNone/>
            </a:pPr>
            <a:r>
              <a:rPr lang="ro"/>
              <a:t>Evident ca P⊂NP.</a:t>
            </a:r>
            <a:br>
              <a:rPr lang="ro"/>
            </a:br>
            <a:r>
              <a:rPr lang="ro"/>
              <a:t>Se presupune ca P⊊NP, totuși încă nu există o demonstrație a acestui rezultat.</a:t>
            </a:r>
            <a:endParaRPr/>
          </a:p>
        </p:txBody>
      </p:sp>
      <p:pic>
        <p:nvPicPr>
          <p:cNvPr id="229" name="Google Shape;229;p32"/>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Clasele de Complexitate P și NP</a:t>
            </a:r>
            <a:endParaRPr/>
          </a:p>
        </p:txBody>
      </p:sp>
      <p:sp>
        <p:nvSpPr>
          <p:cNvPr id="235" name="Google Shape;23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Mai ușor de înțeles:</a:t>
            </a:r>
            <a:br>
              <a:rPr lang="ro"/>
            </a:br>
            <a:r>
              <a:rPr lang="ro"/>
              <a:t>P - clasa de probleme pentru care le putem afla soluția în timp polinomial</a:t>
            </a:r>
            <a:endParaRPr/>
          </a:p>
          <a:p>
            <a:pPr indent="0" lvl="0" marL="0" rtl="0" algn="l">
              <a:spcBef>
                <a:spcPts val="1200"/>
              </a:spcBef>
              <a:spcAft>
                <a:spcPts val="0"/>
              </a:spcAft>
              <a:buNone/>
            </a:pPr>
            <a:r>
              <a:rPr lang="ro"/>
              <a:t>NP - clasa de probleme pentru care </a:t>
            </a:r>
            <a:r>
              <a:rPr b="1" lang="ro"/>
              <a:t>putem verifica</a:t>
            </a:r>
            <a:r>
              <a:rPr lang="ro"/>
              <a:t> în timp polinomial dacă un rezultat este soluție corectă pentru problema noastră.</a:t>
            </a:r>
            <a:endParaRPr/>
          </a:p>
          <a:p>
            <a:pPr indent="0" lvl="0" marL="0" rtl="0" algn="l">
              <a:spcBef>
                <a:spcPts val="1200"/>
              </a:spcBef>
              <a:spcAft>
                <a:spcPts val="1200"/>
              </a:spcAft>
              <a:buNone/>
            </a:pPr>
            <a:r>
              <a:t/>
            </a:r>
            <a:endParaRPr/>
          </a:p>
        </p:txBody>
      </p:sp>
      <p:pic>
        <p:nvPicPr>
          <p:cNvPr id="236" name="Google Shape;236;p33"/>
          <p:cNvPicPr preferRelativeResize="0"/>
          <p:nvPr/>
        </p:nvPicPr>
        <p:blipFill>
          <a:blip r:embed="rId3">
            <a:alphaModFix/>
          </a:blip>
          <a:stretch>
            <a:fillRect/>
          </a:stretch>
        </p:blipFill>
        <p:spPr>
          <a:xfrm>
            <a:off x="7579822" y="514697"/>
            <a:ext cx="1564175" cy="1564175"/>
          </a:xfrm>
          <a:prstGeom prst="rect">
            <a:avLst/>
          </a:prstGeom>
          <a:noFill/>
          <a:ln>
            <a:noFill/>
          </a:ln>
        </p:spPr>
      </p:pic>
      <p:pic>
        <p:nvPicPr>
          <p:cNvPr id="237" name="Google Shape;237;p33"/>
          <p:cNvPicPr preferRelativeResize="0"/>
          <p:nvPr/>
        </p:nvPicPr>
        <p:blipFill>
          <a:blip r:embed="rId4">
            <a:alphaModFix/>
          </a:blip>
          <a:stretch>
            <a:fillRect/>
          </a:stretch>
        </p:blipFill>
        <p:spPr>
          <a:xfrm>
            <a:off x="3240700" y="3070350"/>
            <a:ext cx="2073150" cy="2073150"/>
          </a:xfrm>
          <a:prstGeom prst="rect">
            <a:avLst/>
          </a:prstGeom>
          <a:noFill/>
          <a:ln>
            <a:noFill/>
          </a:ln>
        </p:spPr>
      </p:pic>
      <p:pic>
        <p:nvPicPr>
          <p:cNvPr id="238" name="Google Shape;238;p33"/>
          <p:cNvPicPr preferRelativeResize="0"/>
          <p:nvPr/>
        </p:nvPicPr>
        <p:blipFill>
          <a:blip r:embed="rId5">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Clasele de Complexitate P, NP, NP-C</a:t>
            </a:r>
            <a:endParaRPr/>
          </a:p>
        </p:txBody>
      </p:sp>
      <p:pic>
        <p:nvPicPr>
          <p:cNvPr id="244" name="Google Shape;244;p34"/>
          <p:cNvPicPr preferRelativeResize="0"/>
          <p:nvPr/>
        </p:nvPicPr>
        <p:blipFill>
          <a:blip r:embed="rId3">
            <a:alphaModFix/>
          </a:blip>
          <a:stretch>
            <a:fillRect/>
          </a:stretch>
        </p:blipFill>
        <p:spPr>
          <a:xfrm>
            <a:off x="7579822" y="514697"/>
            <a:ext cx="1564175" cy="1564175"/>
          </a:xfrm>
          <a:prstGeom prst="rect">
            <a:avLst/>
          </a:prstGeom>
          <a:noFill/>
          <a:ln>
            <a:noFill/>
          </a:ln>
        </p:spPr>
      </p:pic>
      <p:pic>
        <p:nvPicPr>
          <p:cNvPr id="245" name="Google Shape;245;p34"/>
          <p:cNvPicPr preferRelativeResize="0"/>
          <p:nvPr/>
        </p:nvPicPr>
        <p:blipFill>
          <a:blip r:embed="rId4">
            <a:alphaModFix/>
          </a:blip>
          <a:stretch>
            <a:fillRect/>
          </a:stretch>
        </p:blipFill>
        <p:spPr>
          <a:xfrm>
            <a:off x="7111587" y="464900"/>
            <a:ext cx="2032413" cy="1613975"/>
          </a:xfrm>
          <a:prstGeom prst="rect">
            <a:avLst/>
          </a:prstGeom>
          <a:noFill/>
          <a:ln>
            <a:noFill/>
          </a:ln>
        </p:spPr>
      </p:pic>
      <p:pic>
        <p:nvPicPr>
          <p:cNvPr id="246" name="Google Shape;246;p34"/>
          <p:cNvPicPr preferRelativeResize="0"/>
          <p:nvPr/>
        </p:nvPicPr>
        <p:blipFill>
          <a:blip r:embed="rId5">
            <a:alphaModFix/>
          </a:blip>
          <a:stretch>
            <a:fillRect/>
          </a:stretch>
        </p:blipFill>
        <p:spPr>
          <a:xfrm>
            <a:off x="152400" y="1870600"/>
            <a:ext cx="6143951" cy="3272899"/>
          </a:xfrm>
          <a:prstGeom prst="rect">
            <a:avLst/>
          </a:prstGeom>
          <a:noFill/>
          <a:ln>
            <a:noFill/>
          </a:ln>
        </p:spPr>
      </p:pic>
      <p:sp>
        <p:nvSpPr>
          <p:cNvPr id="247" name="Google Shape;247;p34"/>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900" u="sng">
                <a:solidFill>
                  <a:schemeClr val="hlink"/>
                </a:solidFill>
                <a:latin typeface="Lato"/>
                <a:ea typeface="Lato"/>
                <a:cs typeface="Lato"/>
                <a:sym typeface="Lato"/>
                <a:hlinkClick r:id="rId6"/>
              </a:rPr>
              <a:t>Source for further reading</a:t>
            </a:r>
            <a:endParaRPr sz="9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Ce ne facem cu problemele din NP</a:t>
            </a:r>
            <a:endParaRPr/>
          </a:p>
          <a:p>
            <a:pPr indent="0" lvl="0" marL="0" rtl="0" algn="l">
              <a:spcBef>
                <a:spcPts val="0"/>
              </a:spcBef>
              <a:spcAft>
                <a:spcPts val="0"/>
              </a:spcAft>
              <a:buNone/>
            </a:pPr>
            <a:r>
              <a:t/>
            </a:r>
            <a:endParaRPr/>
          </a:p>
        </p:txBody>
      </p:sp>
      <p:sp>
        <p:nvSpPr>
          <p:cNvPr id="253" name="Google Shape;253;p35"/>
          <p:cNvSpPr txBox="1"/>
          <p:nvPr>
            <p:ph idx="1" type="body"/>
          </p:nvPr>
        </p:nvSpPr>
        <p:spPr>
          <a:xfrm>
            <a:off x="56825" y="1853850"/>
            <a:ext cx="6461700" cy="2965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ro" sz="2300"/>
              <a:t>Avem la dispoziție mașini (calculatoare) nedeterministe?</a:t>
            </a:r>
            <a:endParaRPr b="1" sz="2300"/>
          </a:p>
          <a:p>
            <a:pPr indent="0" lvl="0" marL="0" rtl="0" algn="l">
              <a:spcBef>
                <a:spcPts val="1200"/>
              </a:spcBef>
              <a:spcAft>
                <a:spcPts val="0"/>
              </a:spcAft>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spcBef>
                <a:spcPts val="1200"/>
              </a:spcBef>
              <a:spcAft>
                <a:spcPts val="1200"/>
              </a:spcAft>
              <a:buNone/>
            </a:pPr>
            <a:r>
              <a:t/>
            </a:r>
            <a:endParaRPr b="1"/>
          </a:p>
        </p:txBody>
      </p:sp>
      <p:pic>
        <p:nvPicPr>
          <p:cNvPr id="254" name="Google Shape;254;p35"/>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255" name="Google Shape;255;p35"/>
          <p:cNvPicPr preferRelativeResize="0"/>
          <p:nvPr/>
        </p:nvPicPr>
        <p:blipFill>
          <a:blip r:embed="rId4">
            <a:alphaModFix/>
          </a:blip>
          <a:stretch>
            <a:fillRect/>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Probleme de optim</a:t>
            </a:r>
            <a:endParaRPr/>
          </a:p>
        </p:txBody>
      </p:sp>
      <p:pic>
        <p:nvPicPr>
          <p:cNvPr id="261" name="Google Shape;261;p36"/>
          <p:cNvPicPr preferRelativeResize="0"/>
          <p:nvPr/>
        </p:nvPicPr>
        <p:blipFill>
          <a:blip r:embed="rId3">
            <a:alphaModFix/>
          </a:blip>
          <a:stretch>
            <a:fillRect/>
          </a:stretch>
        </p:blipFill>
        <p:spPr>
          <a:xfrm>
            <a:off x="7111587" y="464900"/>
            <a:ext cx="2032413" cy="1613975"/>
          </a:xfrm>
          <a:prstGeom prst="rect">
            <a:avLst/>
          </a:prstGeom>
          <a:noFill/>
          <a:ln>
            <a:noFill/>
          </a:ln>
        </p:spPr>
      </p:pic>
      <p:sp>
        <p:nvSpPr>
          <p:cNvPr id="262" name="Google Shape;262;p36"/>
          <p:cNvSpPr txBox="1"/>
          <p:nvPr>
            <p:ph idx="1" type="body"/>
          </p:nvPr>
        </p:nvSpPr>
        <p:spPr>
          <a:xfrm>
            <a:off x="56825" y="1853850"/>
            <a:ext cx="7054800" cy="296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spcBef>
                <a:spcPts val="1200"/>
              </a:spcBef>
              <a:spcAft>
                <a:spcPts val="0"/>
              </a:spcAft>
              <a:buNone/>
            </a:pPr>
            <a:r>
              <a:rPr b="1" lang="ro" sz="2300"/>
              <a:t>Ex: Problema rucsacului (varianta discretă) sau probleme de acoperire minimală pentru grafuri.</a:t>
            </a:r>
            <a:endParaRPr b="1" sz="2300"/>
          </a:p>
          <a:p>
            <a:pPr indent="0" lvl="0" marL="457200" rtl="0" algn="l">
              <a:spcBef>
                <a:spcPts val="1200"/>
              </a:spcBef>
              <a:spcAft>
                <a:spcPts val="120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Probleme de optim</a:t>
            </a:r>
            <a:endParaRPr/>
          </a:p>
        </p:txBody>
      </p:sp>
      <p:pic>
        <p:nvPicPr>
          <p:cNvPr id="268" name="Google Shape;268;p37"/>
          <p:cNvPicPr preferRelativeResize="0"/>
          <p:nvPr/>
        </p:nvPicPr>
        <p:blipFill>
          <a:blip r:embed="rId3">
            <a:alphaModFix/>
          </a:blip>
          <a:stretch>
            <a:fillRect/>
          </a:stretch>
        </p:blipFill>
        <p:spPr>
          <a:xfrm>
            <a:off x="7111587" y="464900"/>
            <a:ext cx="2032413" cy="1613975"/>
          </a:xfrm>
          <a:prstGeom prst="rect">
            <a:avLst/>
          </a:prstGeom>
          <a:noFill/>
          <a:ln>
            <a:noFill/>
          </a:ln>
        </p:spPr>
      </p:pic>
      <p:sp>
        <p:nvSpPr>
          <p:cNvPr id="269" name="Google Shape;269;p37"/>
          <p:cNvSpPr txBox="1"/>
          <p:nvPr>
            <p:ph idx="1" type="body"/>
          </p:nvPr>
        </p:nvSpPr>
        <p:spPr>
          <a:xfrm>
            <a:off x="56825" y="1853850"/>
            <a:ext cx="7054800" cy="2965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ro" sz="2300"/>
              <a:t>Fie OPT soluția optim a problemei. Ea poate fi obținută foarte greu (practic imposibil) </a:t>
            </a:r>
            <a:r>
              <a:rPr b="1" lang="ro" sz="2300"/>
              <a:t>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spcBef>
                <a:spcPts val="1200"/>
              </a:spcBef>
              <a:spcAft>
                <a:spcPts val="0"/>
              </a:spcAft>
              <a:buNone/>
            </a:pPr>
            <a:r>
              <a:rPr b="1" lang="ro" sz="2300"/>
              <a:t>(algoritmi evoluționiști)</a:t>
            </a:r>
            <a:endParaRPr b="1" sz="2300"/>
          </a:p>
          <a:p>
            <a:pPr indent="0" lvl="0" marL="457200" rtl="0" algn="l">
              <a:spcBef>
                <a:spcPts val="1200"/>
              </a:spcBef>
              <a:spcAft>
                <a:spcPts val="1200"/>
              </a:spcAft>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Probleme de optim</a:t>
            </a:r>
            <a:endParaRPr/>
          </a:p>
        </p:txBody>
      </p:sp>
      <p:pic>
        <p:nvPicPr>
          <p:cNvPr id="275" name="Google Shape;275;p38"/>
          <p:cNvPicPr preferRelativeResize="0"/>
          <p:nvPr/>
        </p:nvPicPr>
        <p:blipFill>
          <a:blip r:embed="rId3">
            <a:alphaModFix/>
          </a:blip>
          <a:stretch>
            <a:fillRect/>
          </a:stretch>
        </p:blipFill>
        <p:spPr>
          <a:xfrm>
            <a:off x="7111587" y="464900"/>
            <a:ext cx="2032413" cy="1613975"/>
          </a:xfrm>
          <a:prstGeom prst="rect">
            <a:avLst/>
          </a:prstGeom>
          <a:noFill/>
          <a:ln>
            <a:noFill/>
          </a:ln>
        </p:spPr>
      </p:pic>
      <p:sp>
        <p:nvSpPr>
          <p:cNvPr id="276" name="Google Shape;276;p38"/>
          <p:cNvSpPr txBox="1"/>
          <p:nvPr>
            <p:ph idx="1" type="body"/>
          </p:nvPr>
        </p:nvSpPr>
        <p:spPr>
          <a:xfrm>
            <a:off x="56825" y="1853850"/>
            <a:ext cx="7054800" cy="296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o" sz="2300"/>
              <a:t>Fie OPT soluția optim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a:t>
            </a:r>
            <a:r>
              <a:rPr b="1" lang="ro" sz="2300"/>
              <a:t>&lt;=</a:t>
            </a:r>
            <a:r>
              <a:rPr b="1" lang="ro" sz="2300"/>
              <a:t>ALG&lt;=⍴xOPT</a:t>
            </a:r>
            <a:endParaRPr b="1" sz="2300"/>
          </a:p>
          <a:p>
            <a:pPr indent="0" lvl="0" marL="0" rtl="0" algn="l">
              <a:spcBef>
                <a:spcPts val="1200"/>
              </a:spcBef>
              <a:spcAft>
                <a:spcPts val="1200"/>
              </a:spcAft>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Aplicatie:</a:t>
            </a:r>
            <a:endParaRPr/>
          </a:p>
        </p:txBody>
      </p:sp>
      <p:sp>
        <p:nvSpPr>
          <p:cNvPr id="282" name="Google Shape;28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Algoritm aproximativ pentru 1/0 Kanspack Problem</a:t>
            </a:r>
            <a:endParaRPr/>
          </a:p>
          <a:p>
            <a:pPr indent="0" lvl="0" marL="0" rtl="0" algn="l">
              <a:spcBef>
                <a:spcPts val="1200"/>
              </a:spcBef>
              <a:spcAft>
                <a:spcPts val="1200"/>
              </a:spcAft>
              <a:buNone/>
            </a:pPr>
            <a:r>
              <a:rPr lang="ro"/>
              <a:t>[Whiteboard] </a:t>
            </a:r>
            <a:endParaRPr/>
          </a:p>
        </p:txBody>
      </p:sp>
      <p:pic>
        <p:nvPicPr>
          <p:cNvPr id="283" name="Google Shape;283;p39"/>
          <p:cNvPicPr preferRelativeResize="0"/>
          <p:nvPr/>
        </p:nvPicPr>
        <p:blipFill>
          <a:blip r:embed="rId3">
            <a:alphaModFix/>
          </a:blip>
          <a:stretch>
            <a:fillRect/>
          </a:stretch>
        </p:blipFill>
        <p:spPr>
          <a:xfrm>
            <a:off x="7114670" y="505575"/>
            <a:ext cx="2029330" cy="157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Next time:</a:t>
            </a:r>
            <a:endParaRPr/>
          </a:p>
        </p:txBody>
      </p:sp>
      <p:sp>
        <p:nvSpPr>
          <p:cNvPr id="289" name="Google Shape;289;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Seminar &amp; Lab - Recapitulare Fundamentele Algoritmilor</a:t>
            </a:r>
            <a:br>
              <a:rPr lang="ro"/>
            </a:br>
            <a:br>
              <a:rPr lang="ro"/>
            </a:br>
            <a:r>
              <a:rPr lang="ro"/>
              <a:t>Curs 2: introducere în algoritmi aproximativi</a:t>
            </a:r>
            <a:endParaRPr/>
          </a:p>
        </p:txBody>
      </p:sp>
      <p:pic>
        <p:nvPicPr>
          <p:cNvPr id="290" name="Google Shape;290;p40"/>
          <p:cNvPicPr preferRelativeResize="0"/>
          <p:nvPr/>
        </p:nvPicPr>
        <p:blipFill>
          <a:blip r:embed="rId3">
            <a:alphaModFix/>
          </a:blip>
          <a:stretch>
            <a:fillRect/>
          </a:stretch>
        </p:blipFill>
        <p:spPr>
          <a:xfrm>
            <a:off x="4654500" y="-177350"/>
            <a:ext cx="514350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Desfășurare</a:t>
            </a:r>
            <a:r>
              <a:rPr lang="ro"/>
              <a:t> examen &amp; predare</a:t>
            </a:r>
            <a:endParaRPr/>
          </a:p>
        </p:txBody>
      </p:sp>
      <p:sp>
        <p:nvSpPr>
          <p:cNvPr id="101" name="Google Shape;101;p15"/>
          <p:cNvSpPr txBox="1"/>
          <p:nvPr>
            <p:ph idx="1" type="body"/>
          </p:nvPr>
        </p:nvSpPr>
        <p:spPr>
          <a:xfrm>
            <a:off x="729450" y="2078875"/>
            <a:ext cx="7688700" cy="283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ro"/>
              <a:t>Curs Modular; </a:t>
            </a:r>
            <a:endParaRPr b="1"/>
          </a:p>
          <a:p>
            <a:pPr indent="-311150" lvl="0" marL="457200" rtl="0" algn="l">
              <a:spcBef>
                <a:spcPts val="0"/>
              </a:spcBef>
              <a:spcAft>
                <a:spcPts val="0"/>
              </a:spcAft>
              <a:buSzPts val="1300"/>
              <a:buChar char="●"/>
            </a:pPr>
            <a:r>
              <a:rPr b="1" lang="ro"/>
              <a:t>Laborator 50% + examen final 50%</a:t>
            </a:r>
            <a:endParaRPr b="1"/>
          </a:p>
          <a:p>
            <a:pPr indent="-311150" lvl="0" marL="457200" rtl="0" algn="l">
              <a:spcBef>
                <a:spcPts val="0"/>
              </a:spcBef>
              <a:spcAft>
                <a:spcPts val="0"/>
              </a:spcAft>
              <a:buSzPts val="1300"/>
              <a:buChar char="●"/>
            </a:pPr>
            <a:r>
              <a:rPr b="1" lang="ro"/>
              <a:t>Limbaj de programare: La alegere Python sau C++</a:t>
            </a:r>
            <a:endParaRPr b="1"/>
          </a:p>
          <a:p>
            <a:pPr indent="-311150" lvl="0" marL="457200" rtl="0" algn="l">
              <a:spcBef>
                <a:spcPts val="0"/>
              </a:spcBef>
              <a:spcAft>
                <a:spcPts val="0"/>
              </a:spcAft>
              <a:buSzPts val="1300"/>
              <a:buChar char="●"/>
            </a:pPr>
            <a:r>
              <a:rPr b="1" lang="ro"/>
              <a:t>Prima </a:t>
            </a:r>
            <a:r>
              <a:rPr b="1" lang="ro"/>
              <a:t>jumătate</a:t>
            </a:r>
            <a:r>
              <a:rPr b="1" lang="ro"/>
              <a:t> a cursului [7 saptamani] va fi o continuare a cursului de AF</a:t>
            </a:r>
            <a:endParaRPr b="1"/>
          </a:p>
          <a:p>
            <a:pPr indent="-311150" lvl="0" marL="457200" rtl="0" algn="l">
              <a:spcBef>
                <a:spcPts val="0"/>
              </a:spcBef>
              <a:spcAft>
                <a:spcPts val="0"/>
              </a:spcAft>
              <a:buSzPts val="1300"/>
              <a:buChar char="●"/>
            </a:pPr>
            <a:r>
              <a:rPr b="1" lang="ro"/>
              <a:t>Prezenta nu este obligatorie dar probabil este necesara</a:t>
            </a:r>
            <a:endParaRPr b="1"/>
          </a:p>
          <a:p>
            <a:pPr indent="-311150" lvl="0" marL="457200" rtl="0" algn="l">
              <a:spcBef>
                <a:spcPts val="0"/>
              </a:spcBef>
              <a:spcAft>
                <a:spcPts val="0"/>
              </a:spcAft>
              <a:buSzPts val="1300"/>
              <a:buChar char="●"/>
            </a:pPr>
            <a:r>
              <a:rPr b="1" lang="ro"/>
              <a:t>Va voi fi profesor la primele 4 laboratoae si primele 4 seminarii.</a:t>
            </a:r>
            <a:endParaRPr b="1"/>
          </a:p>
          <a:p>
            <a:pPr indent="-311150" lvl="0" marL="457200" rtl="0" algn="l">
              <a:spcBef>
                <a:spcPts val="0"/>
              </a:spcBef>
              <a:spcAft>
                <a:spcPts val="0"/>
              </a:spcAft>
              <a:buSzPts val="1300"/>
              <a:buChar char="●"/>
            </a:pPr>
            <a:r>
              <a:rPr b="1" lang="ro" u="sng"/>
              <a:t>Promovarea unui mediu interactiv</a:t>
            </a:r>
            <a:endParaRPr b="1" u="sng"/>
          </a:p>
          <a:p>
            <a:pPr indent="-311150" lvl="0" marL="457200" rtl="0" algn="l">
              <a:spcBef>
                <a:spcPts val="0"/>
              </a:spcBef>
              <a:spcAft>
                <a:spcPts val="0"/>
              </a:spcAft>
              <a:buSzPts val="1300"/>
              <a:buChar char="●"/>
            </a:pPr>
            <a:r>
              <a:rPr b="1" lang="ro" u="sng"/>
              <a:t>Feedback-ul este mereu de apreciat</a:t>
            </a:r>
            <a:endParaRPr b="1" u="sng"/>
          </a:p>
        </p:txBody>
      </p:sp>
      <p:pic>
        <p:nvPicPr>
          <p:cNvPr id="102" name="Google Shape;102;p15"/>
          <p:cNvPicPr preferRelativeResize="0"/>
          <p:nvPr/>
        </p:nvPicPr>
        <p:blipFill>
          <a:blip r:embed="rId3">
            <a:alphaModFix/>
          </a:blip>
          <a:stretch>
            <a:fillRect/>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Ce este un algoritm?</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09" name="Google Shape;109;p16"/>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Complexitatea timp</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Informal spus, complexitatea timp a unui algoritm este dat de </a:t>
            </a:r>
            <a:r>
              <a:rPr i="1" lang="ro"/>
              <a:t>numărul de operații</a:t>
            </a:r>
            <a:r>
              <a:rPr lang="ro"/>
              <a:t> efectuate până ce se ajunge la rezultat. Evident numărul de </a:t>
            </a:r>
            <a:r>
              <a:rPr lang="ro"/>
              <a:t>operații</a:t>
            </a:r>
            <a:r>
              <a:rPr lang="ro"/>
              <a:t> va depinde </a:t>
            </a:r>
            <a:r>
              <a:rPr lang="ro"/>
              <a:t>și</a:t>
            </a:r>
            <a:r>
              <a:rPr lang="ro"/>
              <a:t> de input, mai exact </a:t>
            </a:r>
            <a:r>
              <a:rPr lang="ro" u="sng"/>
              <a:t>lungimea inputului.</a:t>
            </a:r>
            <a:r>
              <a:rPr lang="ro"/>
              <a:t> </a:t>
            </a:r>
            <a:br>
              <a:rPr lang="ro"/>
            </a:br>
            <a:br>
              <a:rPr lang="ro"/>
            </a:br>
            <a:r>
              <a:rPr lang="ro"/>
              <a:t>Fie un algoritm care pentru o intrare (de lungime) </a:t>
            </a:r>
            <a:r>
              <a:rPr i="1" lang="ro"/>
              <a:t>n</a:t>
            </a:r>
            <a:r>
              <a:rPr lang="ro"/>
              <a:t> efectuează </a:t>
            </a:r>
            <a:r>
              <a:rPr i="1" lang="ro"/>
              <a:t>f(n)</a:t>
            </a:r>
            <a:r>
              <a:rPr lang="ro"/>
              <a:t> operații.</a:t>
            </a:r>
            <a:endParaRPr/>
          </a:p>
          <a:p>
            <a:pPr indent="0" lvl="0" marL="0" rtl="0" algn="l">
              <a:spcBef>
                <a:spcPts val="1200"/>
              </a:spcBef>
              <a:spcAft>
                <a:spcPts val="1200"/>
              </a:spcAft>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6" name="Google Shape;116;p17"/>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O (Big Oh)</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3" name="Google Shape;123;p18"/>
          <p:cNvPicPr preferRelativeResize="0"/>
          <p:nvPr/>
        </p:nvPicPr>
        <p:blipFill>
          <a:blip r:embed="rId3">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O (Big Oh)</a:t>
            </a:r>
            <a:endParaRPr/>
          </a:p>
          <a:p>
            <a:pPr indent="0" lvl="0" marL="0" rtl="0" algn="l">
              <a:spcBef>
                <a:spcPts val="0"/>
              </a:spcBef>
              <a:spcAft>
                <a:spcPts val="0"/>
              </a:spcAft>
              <a:buNone/>
            </a:pPr>
            <a:r>
              <a:t/>
            </a:r>
            <a:endParaRPr/>
          </a:p>
        </p:txBody>
      </p:sp>
      <p:pic>
        <p:nvPicPr>
          <p:cNvPr id="129" name="Google Shape;129;p19"/>
          <p:cNvPicPr preferRelativeResize="0"/>
          <p:nvPr/>
        </p:nvPicPr>
        <p:blipFill>
          <a:blip r:embed="rId3">
            <a:alphaModFix/>
          </a:blip>
          <a:stretch>
            <a:fillRect/>
          </a:stretch>
        </p:blipFill>
        <p:spPr>
          <a:xfrm>
            <a:off x="729450" y="1811300"/>
            <a:ext cx="5941775" cy="3240975"/>
          </a:xfrm>
          <a:prstGeom prst="rect">
            <a:avLst/>
          </a:prstGeom>
          <a:noFill/>
          <a:ln>
            <a:noFill/>
          </a:ln>
        </p:spPr>
      </p:pic>
      <p:pic>
        <p:nvPicPr>
          <p:cNvPr id="130" name="Google Shape;130;p19"/>
          <p:cNvPicPr preferRelativeResize="0"/>
          <p:nvPr/>
        </p:nvPicPr>
        <p:blipFill>
          <a:blip r:embed="rId4">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O (Big Oh)</a:t>
            </a:r>
            <a:endParaRPr/>
          </a:p>
        </p:txBody>
      </p:sp>
      <p:sp>
        <p:nvSpPr>
          <p:cNvPr id="136" name="Google Shape;136;p20"/>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o"/>
              <a:t>Definiția rigurosă este ”un pic mai complicată”:</a:t>
            </a:r>
            <a:br>
              <a:rPr lang="ro"/>
            </a:br>
            <a:endParaRPr/>
          </a:p>
          <a:p>
            <a:pPr indent="0" lvl="0" marL="457200" rtl="0" algn="l">
              <a:spcBef>
                <a:spcPts val="1200"/>
              </a:spcBef>
              <a:spcAft>
                <a:spcPts val="0"/>
              </a:spcAft>
              <a:buNone/>
            </a:pPr>
            <a:r>
              <a:rPr b="1" i="1" lang="ro"/>
              <a:t>Fie un algoritm Alg și o </a:t>
            </a:r>
            <a:r>
              <a:rPr b="1" i="1" lang="ro"/>
              <a:t>funcție</a:t>
            </a:r>
            <a:r>
              <a:rPr b="1" i="1" lang="ro"/>
              <a:t> f:N→N, astfel încât Alg se termină exact în f(n) pași pentru o intrare de lungime ”n”. Spunem că Alg rulează în O(g(n)) dacă avem relația:</a:t>
            </a:r>
            <a:br>
              <a:rPr b="1" i="1" lang="ro"/>
            </a:br>
            <a:endParaRPr b="1" i="1"/>
          </a:p>
          <a:p>
            <a:pPr indent="0" lvl="0" marL="457200" rtl="0" algn="l">
              <a:spcBef>
                <a:spcPts val="1200"/>
              </a:spcBef>
              <a:spcAft>
                <a:spcPts val="0"/>
              </a:spcAft>
              <a:buNone/>
            </a:pPr>
            <a:r>
              <a:t/>
            </a:r>
            <a:endParaRPr b="1" i="1"/>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rPr b="1" lang="ro"/>
              <a:t>Această definiție ne arată ca în clasa de complexitate O, factorul dominant este cel care ne dă complexitatea. Ex: O(n</a:t>
            </a:r>
            <a:r>
              <a:rPr b="1" baseline="30000" i="1" lang="ro"/>
              <a:t>2</a:t>
            </a:r>
            <a:r>
              <a:rPr b="1" i="1" lang="ro"/>
              <a:t>+2n</a:t>
            </a:r>
            <a:r>
              <a:rPr b="1" lang="ro"/>
              <a:t>)≡</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7" name="Google Shape;137;p20" title="limit as n rightwards arrow infinity of fraction numerator f open parentheses n close parentheses over denominator g open parentheses n close parentheses end fraction less than infinity"/>
          <p:cNvPicPr preferRelativeResize="0"/>
          <p:nvPr/>
        </p:nvPicPr>
        <p:blipFill>
          <a:blip r:embed="rId3">
            <a:alphaModFix/>
          </a:blip>
          <a:stretch>
            <a:fillRect/>
          </a:stretch>
        </p:blipFill>
        <p:spPr>
          <a:xfrm>
            <a:off x="1262074" y="3215800"/>
            <a:ext cx="1616379" cy="535200"/>
          </a:xfrm>
          <a:prstGeom prst="rect">
            <a:avLst/>
          </a:prstGeom>
          <a:noFill/>
          <a:ln>
            <a:noFill/>
          </a:ln>
        </p:spPr>
      </p:pic>
      <p:pic>
        <p:nvPicPr>
          <p:cNvPr id="138" name="Google Shape;138;p20"/>
          <p:cNvPicPr preferRelativeResize="0"/>
          <p:nvPr/>
        </p:nvPicPr>
        <p:blipFill>
          <a:blip r:embed="rId4">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Ω (Big Omega)</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a:t>
            </a:r>
            <a:r>
              <a:rPr b="1" lang="ro"/>
              <a:t>(n)≥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spcBef>
                <a:spcPts val="0"/>
              </a:spcBef>
              <a:spcAft>
                <a:spcPts val="0"/>
              </a:spcAft>
              <a:buSzPts val="1300"/>
              <a:buChar char="-"/>
            </a:pPr>
            <a:r>
              <a:rPr lang="ro"/>
              <a:t>Observăm, spre exemplu, că Ω</a:t>
            </a:r>
            <a:r>
              <a:rPr b="1" lang="ro"/>
              <a:t>(n) </a:t>
            </a:r>
            <a:r>
              <a:rPr lang="ro"/>
              <a:t>este inclusă în </a:t>
            </a:r>
            <a:r>
              <a:rPr lang="ro"/>
              <a:t>Ω</a:t>
            </a:r>
            <a:r>
              <a:rPr b="1" lang="ro"/>
              <a:t>(n</a:t>
            </a:r>
            <a:r>
              <a:rPr b="1" baseline="30000" lang="ro"/>
              <a:t>2</a:t>
            </a:r>
            <a:r>
              <a:rPr b="1" lang="ro"/>
              <a:t>)</a:t>
            </a:r>
            <a:endParaRPr b="1"/>
          </a:p>
        </p:txBody>
      </p:sp>
      <p:pic>
        <p:nvPicPr>
          <p:cNvPr id="145" name="Google Shape;145;p21"/>
          <p:cNvPicPr preferRelativeResize="0"/>
          <p:nvPr/>
        </p:nvPicPr>
        <p:blipFill>
          <a:blip r:embed="rId3">
            <a:alphaModFix/>
          </a:blip>
          <a:stretch>
            <a:fillRect/>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A4DE3FAB73AB40B4B2B0AA96790A3F" ma:contentTypeVersion="2" ma:contentTypeDescription="Create a new document." ma:contentTypeScope="" ma:versionID="b230d9bf2ab16a5d28d2024d6c79cc47">
  <xsd:schema xmlns:xsd="http://www.w3.org/2001/XMLSchema" xmlns:xs="http://www.w3.org/2001/XMLSchema" xmlns:p="http://schemas.microsoft.com/office/2006/metadata/properties" xmlns:ns2="51ae51c3-60d2-4282-9f7b-8fa824807686" targetNamespace="http://schemas.microsoft.com/office/2006/metadata/properties" ma:root="true" ma:fieldsID="a5151cfd9d0a4bfba61d5c934698e635" ns2:_="">
    <xsd:import namespace="51ae51c3-60d2-4282-9f7b-8fa82480768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ae51c3-60d2-4282-9f7b-8fa824807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2BDA59-C25F-43EE-B54A-6C0045778150}"/>
</file>

<file path=customXml/itemProps2.xml><?xml version="1.0" encoding="utf-8"?>
<ds:datastoreItem xmlns:ds="http://schemas.openxmlformats.org/officeDocument/2006/customXml" ds:itemID="{51831653-8571-41C0-AC6B-7F367B9CE9F3}"/>
</file>

<file path=customXml/itemProps3.xml><?xml version="1.0" encoding="utf-8"?>
<ds:datastoreItem xmlns:ds="http://schemas.openxmlformats.org/officeDocument/2006/customXml" ds:itemID="{59403D3E-F3D6-47CA-8789-1741B268954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0x01010048A4DE3FAB73AB40B4B2B0AA96790A3F</vt:lpwstr>
  </property>
</Properties>
</file>