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Roboto"/>
      <p:regular r:id="rId16"/>
      <p:bold r:id="rId17"/>
      <p:italic r:id="rId18"/>
      <p:boldItalic r:id="rId19"/>
    </p:embeddedFont>
    <p:embeddedFont>
      <p:font typeface="Alfa Slab On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1" roundtripDataSignature="AMtx7mjzS6aQldHkGIhe2cgSf308dSpr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lfaSlabOne-regular.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4f7250c1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g14f7250c10b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f7250c10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14f7250c10b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4f7250c10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14f7250c10b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4f7250c1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14f7250c10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9"/>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19"/>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19"/>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8" name="Google Shape;48;p2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 name="Google Shape;16;p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sp>
        <p:nvSpPr>
          <p:cNvPr id="19" name="Google Shape;19;p2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0" name="Google Shape;2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2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2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2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2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 name="Google Shape;38;p2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2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0" name="Google Shape;40;p2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2" name="Google Shape;4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2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Gimbal_loc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en.wikipedia.org/wiki/Quaternions_and_spatial_rot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cs.unity3d.com/ScriptReference/Quaternion.LookRotation.html" TargetMode="External"/><Relationship Id="rId4" Type="http://schemas.openxmlformats.org/officeDocument/2006/relationships/hyperlink" Target="https://docs.unity3d.com/ScriptReference/Quaternion.Angle.html" TargetMode="External"/><Relationship Id="rId11" Type="http://schemas.openxmlformats.org/officeDocument/2006/relationships/hyperlink" Target="https://docs.unity3d.com/ScriptReference/Transform.RotateAround.html" TargetMode="External"/><Relationship Id="rId10" Type="http://schemas.openxmlformats.org/officeDocument/2006/relationships/hyperlink" Target="https://docs.unity3d.com/ScriptReference/Transform.Rotate.html" TargetMode="External"/><Relationship Id="rId9" Type="http://schemas.openxmlformats.org/officeDocument/2006/relationships/hyperlink" Target="https://docs.unity3d.com/ScriptReference/Quaternion.RotateTowards.html" TargetMode="External"/><Relationship Id="rId5" Type="http://schemas.openxmlformats.org/officeDocument/2006/relationships/hyperlink" Target="https://docs.unity3d.com/ScriptReference/Quaternion.AngleAxis.html" TargetMode="External"/><Relationship Id="rId6" Type="http://schemas.openxmlformats.org/officeDocument/2006/relationships/hyperlink" Target="https://docs.unity3d.com/ScriptReference/Quaternion.FromToRotation.html" TargetMode="External"/><Relationship Id="rId7" Type="http://schemas.openxmlformats.org/officeDocument/2006/relationships/hyperlink" Target="https://docs.unity3d.com/ScriptReference/Quaternion.Slerp.html" TargetMode="External"/><Relationship Id="rId8" Type="http://schemas.openxmlformats.org/officeDocument/2006/relationships/hyperlink" Target="https://docs.unity3d.com/ScriptReference/Quaternion.Inverse.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311700" y="595975"/>
            <a:ext cx="8520600" cy="1957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400"/>
              <a:buNone/>
            </a:pPr>
            <a:r>
              <a:rPr lang="ro" sz="4000"/>
              <a:t>Introducere în Programarea Jocurilor pe Calculator</a:t>
            </a:r>
            <a:endParaRPr sz="4000"/>
          </a:p>
        </p:txBody>
      </p:sp>
      <p:sp>
        <p:nvSpPr>
          <p:cNvPr id="57" name="Google Shape;57;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ro"/>
              <a:t>Cursul 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4f7250c10b_0_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Rotatii</a:t>
            </a:r>
            <a:endParaRPr/>
          </a:p>
        </p:txBody>
      </p:sp>
      <p:sp>
        <p:nvSpPr>
          <p:cNvPr id="63" name="Google Shape;63;g14f7250c10b_0_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None/>
            </a:pPr>
            <a:r>
              <a:rPr b="1" lang="ro"/>
              <a:t>Summary:</a:t>
            </a:r>
            <a:endParaRPr b="1"/>
          </a:p>
          <a:p>
            <a:pPr indent="0" lvl="0" marL="0" rtl="0" algn="l">
              <a:lnSpc>
                <a:spcPct val="100000"/>
              </a:lnSpc>
              <a:spcBef>
                <a:spcPts val="0"/>
              </a:spcBef>
              <a:spcAft>
                <a:spcPts val="0"/>
              </a:spcAft>
              <a:buNone/>
            </a:pPr>
            <a:r>
              <a:rPr lang="ro"/>
              <a:t>Rotatiile din spatiul 3D sunt reprezentate prin unul dintre urmatoarele doua moduri: Quaternions sau Euler angles. Fiecare dintre aceste optiuni de reprezentare are avantaje si dezavantaje specifice.</a:t>
            </a:r>
            <a:endParaRPr/>
          </a:p>
          <a:p>
            <a:pPr indent="0" lvl="0" marL="0" rtl="0" algn="l">
              <a:lnSpc>
                <a:spcPct val="100000"/>
              </a:lnSpc>
              <a:spcBef>
                <a:spcPts val="0"/>
              </a:spcBef>
              <a:spcAft>
                <a:spcPts val="0"/>
              </a:spcAft>
              <a:buNone/>
            </a:pPr>
            <a:r>
              <a:rPr lang="ro"/>
              <a:t>Unity foloseste reprezentare in Quaternions pentru calculele interne, dar afiseaza valorile echivalente in Euler angles in inspector.</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Rotatii: Euler Angles</a:t>
            </a:r>
            <a:endParaRPr/>
          </a:p>
        </p:txBody>
      </p:sp>
      <p:sp>
        <p:nvSpPr>
          <p:cNvPr id="69" name="Google Shape;69;p2"/>
          <p:cNvSpPr txBox="1"/>
          <p:nvPr>
            <p:ph idx="1" type="body"/>
          </p:nvPr>
        </p:nvSpPr>
        <p:spPr>
          <a:xfrm>
            <a:off x="498050" y="10779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ro"/>
              <a:t>Euler Angles pot fi usor de reprezentat. Ele sunt un triplet de tipul (x,y,z) fiecare dintre componente reprezentand unghiul de rotatie pe fiecare dintre cele 3 axe aplicat in mod secvential. </a:t>
            </a:r>
            <a:endParaRPr/>
          </a:p>
          <a:p>
            <a:pPr indent="0" lvl="0" marL="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Char char="●"/>
            </a:pPr>
            <a:r>
              <a:rPr lang="ro"/>
              <a:t>Avantaj: sunt mai usor de citit si de inteles. Fiecare componenta fiind un simplu unghi pe care obiectul este rotit pe una dintre axe.</a:t>
            </a:r>
            <a:endParaRPr/>
          </a:p>
          <a:p>
            <a:pPr indent="-342900" lvl="0" marL="457200" rtl="0" algn="l">
              <a:lnSpc>
                <a:spcPct val="100000"/>
              </a:lnSpc>
              <a:spcBef>
                <a:spcPts val="0"/>
              </a:spcBef>
              <a:spcAft>
                <a:spcPts val="0"/>
              </a:spcAft>
              <a:buSzPts val="1800"/>
              <a:buChar char="●"/>
            </a:pPr>
            <a:r>
              <a:rPr lang="ro"/>
              <a:t>Avantaj: Pot reprezenta o rotatie de la o orientare la alta ce implica o “miscare” de o anvergura mai mare de 180* </a:t>
            </a:r>
            <a:endParaRPr/>
          </a:p>
          <a:p>
            <a:pPr indent="-342900" lvl="0" marL="457200" rtl="0" algn="l">
              <a:lnSpc>
                <a:spcPct val="100000"/>
              </a:lnSpc>
              <a:spcBef>
                <a:spcPts val="0"/>
              </a:spcBef>
              <a:spcAft>
                <a:spcPts val="0"/>
              </a:spcAft>
              <a:buSzPts val="1800"/>
              <a:buChar char="●"/>
            </a:pPr>
            <a:r>
              <a:rPr lang="ro"/>
              <a:t>Dezavantaj: Poate avea loc asa numitul </a:t>
            </a:r>
            <a:r>
              <a:rPr lang="ro" u="sng">
                <a:solidFill>
                  <a:schemeClr val="hlink"/>
                </a:solidFill>
                <a:hlinkClick r:id="rId3"/>
              </a:rPr>
              <a:t>Gimbal Lock</a:t>
            </a:r>
            <a:r>
              <a:rPr lang="ro"/>
              <a:t>. Aceasta se intampla cand dupa o rotatie pe una dintre axe, celelalte 2 se </a:t>
            </a:r>
            <a:r>
              <a:rPr lang="ro"/>
              <a:t>aliniază</a:t>
            </a:r>
            <a:r>
              <a:rPr lang="ro"/>
              <a:t>, practic “</a:t>
            </a:r>
            <a:r>
              <a:rPr lang="ro"/>
              <a:t>pierzandu-se” o</a:t>
            </a:r>
            <a:r>
              <a:rPr lang="ro"/>
              <a:t> directie de rotatie.</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14f7250c10b_0_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Rotatii: </a:t>
            </a:r>
            <a:r>
              <a:rPr lang="ro"/>
              <a:t>Quaternions</a:t>
            </a:r>
            <a:endParaRPr/>
          </a:p>
        </p:txBody>
      </p:sp>
      <p:sp>
        <p:nvSpPr>
          <p:cNvPr id="75" name="Google Shape;75;g14f7250c10b_0_11"/>
          <p:cNvSpPr txBox="1"/>
          <p:nvPr>
            <p:ph idx="1" type="body"/>
          </p:nvPr>
        </p:nvSpPr>
        <p:spPr>
          <a:xfrm>
            <a:off x="498050" y="10779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a:t>Precum Vector3 poate reprezenta atat un punct in spatiu cat si o “directie”, de asemenea Quaternions pot reprezenta atat o orientare sau o rotatie a unui obiect.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ro"/>
              <a:t>Un Quaternion este un tuplet de 4 elemente: &lt;x,y,z,w&gt;. Aceste numere </a:t>
            </a:r>
            <a:r>
              <a:rPr b="1" lang="ro"/>
              <a:t>nu reprezinta unghiuri </a:t>
            </a:r>
            <a:r>
              <a:rPr lang="ro"/>
              <a:t>pe axe de rotatie iar valorile lor rareori trebuiesc stabilite de programator ci mai degraba sunt rezultatul unor calcule automate facute prin apelarea functiilor de rotatie. Pentru detalii legate de matematica din spate, puteti accesa acest </a:t>
            </a:r>
            <a:r>
              <a:rPr lang="ro" u="sng">
                <a:solidFill>
                  <a:schemeClr val="hlink"/>
                </a:solidFill>
                <a:hlinkClick r:id="rId3"/>
              </a:rPr>
              <a:t>link</a:t>
            </a:r>
            <a:r>
              <a:rPr lang="ro"/>
              <a: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14f7250c10b_0_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a:t>Rotatii: Quaternions</a:t>
            </a:r>
            <a:endParaRPr/>
          </a:p>
        </p:txBody>
      </p:sp>
      <p:sp>
        <p:nvSpPr>
          <p:cNvPr id="81" name="Google Shape;81;g14f7250c10b_0_19"/>
          <p:cNvSpPr txBox="1"/>
          <p:nvPr>
            <p:ph idx="1" type="body"/>
          </p:nvPr>
        </p:nvSpPr>
        <p:spPr>
          <a:xfrm>
            <a:off x="498050" y="10779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800"/>
              <a:buNone/>
            </a:pPr>
            <a:r>
              <a:rPr lang="ro"/>
              <a:t>Precum Vector3 poate reprezenta atat un punct in spatiu cat si o “directie”, de asemenea Quaternions pot reprezenta atat o orientare sau o rotatie a unui obiect.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ro"/>
              <a:t>Atunci cand reprezentam o rotatie, prin quaternion se masoara cu cat trebuie rotit obiectul pornind de la orientarea identitate (atunci cand axele de orientare ale obiectului coincid cu axele world space). </a:t>
            </a:r>
            <a:endParaRPr/>
          </a:p>
          <a:p>
            <a:pPr indent="0" lvl="0" marL="0" rtl="0" algn="l">
              <a:lnSpc>
                <a:spcPct val="100000"/>
              </a:lnSpc>
              <a:spcBef>
                <a:spcPts val="0"/>
              </a:spcBef>
              <a:spcAft>
                <a:spcPts val="0"/>
              </a:spcAft>
              <a:buSzPts val="1800"/>
              <a:buNone/>
            </a:pPr>
            <a:r>
              <a:rPr lang="ro"/>
              <a:t>Din acest motiv quaternion nu poate reprezenta o rotatie mai mare de 180*</a:t>
            </a:r>
            <a:endParaRPr/>
          </a:p>
          <a:p>
            <a:pPr indent="0" lvl="0" marL="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Char char="●"/>
            </a:pPr>
            <a:r>
              <a:rPr lang="ro"/>
              <a:t>Avantaj</a:t>
            </a:r>
            <a:r>
              <a:rPr lang="ro"/>
              <a:t>: Reprezentarea rotatiilor folosind quaternion nu duce la Gimbal Lock.</a:t>
            </a:r>
            <a:endParaRPr/>
          </a:p>
          <a:p>
            <a:pPr indent="-342900" lvl="0" marL="457200" rtl="0" algn="l">
              <a:lnSpc>
                <a:spcPct val="100000"/>
              </a:lnSpc>
              <a:spcBef>
                <a:spcPts val="0"/>
              </a:spcBef>
              <a:spcAft>
                <a:spcPts val="0"/>
              </a:spcAft>
              <a:buSzPts val="1800"/>
              <a:buChar char="●"/>
            </a:pPr>
            <a:r>
              <a:rPr lang="ro"/>
              <a:t>Dezavantaj: Un quaternion nu poate reprezenta o rotatie mai mare de 180* pe vreo directie</a:t>
            </a:r>
            <a:endParaRPr/>
          </a:p>
          <a:p>
            <a:pPr indent="-342900" lvl="0" marL="457200" rtl="0" algn="l">
              <a:lnSpc>
                <a:spcPct val="100000"/>
              </a:lnSpc>
              <a:spcBef>
                <a:spcPts val="0"/>
              </a:spcBef>
              <a:spcAft>
                <a:spcPts val="0"/>
              </a:spcAft>
              <a:buSzPts val="1800"/>
              <a:buChar char="●"/>
            </a:pPr>
            <a:r>
              <a:rPr lang="ro"/>
              <a:t>Dezavantaj: Numerele care sunt stocate in quaternion “nu ne spun nimic direct” despre totatia reprezentata.  </a:t>
            </a:r>
            <a:endParaRPr/>
          </a:p>
          <a:p>
            <a:pPr indent="0" lvl="0" marL="0" rtl="0" algn="l">
              <a:lnSpc>
                <a:spcPct val="100000"/>
              </a:lnSpc>
              <a:spcBef>
                <a:spcPts val="1600"/>
              </a:spcBef>
              <a:spcAft>
                <a:spcPts val="16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14f7250c10b_0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ro" sz="2400"/>
              <a:t>Creating and Manipulating Quaternions Directly</a:t>
            </a:r>
            <a:endParaRPr sz="2400"/>
          </a:p>
        </p:txBody>
      </p:sp>
      <p:sp>
        <p:nvSpPr>
          <p:cNvPr id="87" name="Google Shape;87;g14f7250c10b_0_25"/>
          <p:cNvSpPr txBox="1"/>
          <p:nvPr>
            <p:ph idx="1" type="body"/>
          </p:nvPr>
        </p:nvSpPr>
        <p:spPr>
          <a:xfrm>
            <a:off x="498050" y="107792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b="1" lang="ro" sz="1650">
                <a:solidFill>
                  <a:srgbClr val="1B2229"/>
                </a:solidFill>
                <a:latin typeface="Roboto"/>
                <a:ea typeface="Roboto"/>
                <a:cs typeface="Roboto"/>
                <a:sym typeface="Roboto"/>
              </a:rPr>
              <a:t>Creating Rotations:</a:t>
            </a:r>
            <a:endParaRPr b="1" sz="1650">
              <a:solidFill>
                <a:srgbClr val="1B2229"/>
              </a:solidFill>
              <a:latin typeface="Roboto"/>
              <a:ea typeface="Roboto"/>
              <a:cs typeface="Roboto"/>
              <a:sym typeface="Roboto"/>
            </a:endParaRPr>
          </a:p>
          <a:p>
            <a:pPr indent="-228600" lvl="0" marL="457200" rtl="0" algn="l">
              <a:spcBef>
                <a:spcPts val="800"/>
              </a:spcBef>
              <a:spcAft>
                <a:spcPts val="0"/>
              </a:spcAft>
              <a:buClr>
                <a:srgbClr val="455463"/>
              </a:buClr>
              <a:buSzPts val="1050"/>
              <a:buFont typeface="Roboto"/>
              <a:buNone/>
            </a:pPr>
            <a:r>
              <a:rPr lang="ro" sz="950" u="sng">
                <a:solidFill>
                  <a:srgbClr val="C7254E"/>
                </a:solidFill>
                <a:highlight>
                  <a:srgbClr val="F9F2F4"/>
                </a:highlight>
                <a:latin typeface="Roboto"/>
                <a:ea typeface="Roboto"/>
                <a:cs typeface="Roboto"/>
                <a:sym typeface="Roboto"/>
                <a:hlinkClick r:id="rId3">
                  <a:extLst>
                    <a:ext uri="{A12FA001-AC4F-418D-AE19-62706E023703}">
                      <ahyp:hlinkClr val="tx"/>
                    </a:ext>
                  </a:extLst>
                </a:hlinkClick>
              </a:rPr>
              <a:t>Quaternion.LookRotation</a:t>
            </a:r>
            <a:endParaRPr sz="950" u="sng">
              <a:solidFill>
                <a:srgbClr val="C7254E"/>
              </a:solidFill>
              <a:highlight>
                <a:srgbClr val="F9F2F4"/>
              </a:highlight>
              <a:latin typeface="Roboto"/>
              <a:ea typeface="Roboto"/>
              <a:cs typeface="Roboto"/>
              <a:sym typeface="Roboto"/>
            </a:endParaRPr>
          </a:p>
          <a:p>
            <a:pPr indent="-228600" lvl="0" marL="457200" rtl="0" algn="l">
              <a:spcBef>
                <a:spcPts val="0"/>
              </a:spcBef>
              <a:spcAft>
                <a:spcPts val="0"/>
              </a:spcAft>
              <a:buClr>
                <a:srgbClr val="455463"/>
              </a:buClr>
              <a:buSzPts val="1050"/>
              <a:buFont typeface="Roboto"/>
              <a:buNone/>
            </a:pPr>
            <a:r>
              <a:rPr lang="ro" sz="950" u="sng">
                <a:solidFill>
                  <a:srgbClr val="C7254E"/>
                </a:solidFill>
                <a:highlight>
                  <a:srgbClr val="F9F2F4"/>
                </a:highlight>
                <a:latin typeface="Roboto"/>
                <a:ea typeface="Roboto"/>
                <a:cs typeface="Roboto"/>
                <a:sym typeface="Roboto"/>
                <a:hlinkClick r:id="rId4">
                  <a:extLst>
                    <a:ext uri="{A12FA001-AC4F-418D-AE19-62706E023703}">
                      <ahyp:hlinkClr val="tx"/>
                    </a:ext>
                  </a:extLst>
                </a:hlinkClick>
              </a:rPr>
              <a:t>Quaternion.Angle</a:t>
            </a:r>
            <a:endParaRPr sz="950" u="sng">
              <a:solidFill>
                <a:srgbClr val="C7254E"/>
              </a:solidFill>
              <a:highlight>
                <a:srgbClr val="F9F2F4"/>
              </a:highlight>
              <a:latin typeface="Roboto"/>
              <a:ea typeface="Roboto"/>
              <a:cs typeface="Roboto"/>
              <a:sym typeface="Roboto"/>
            </a:endParaRPr>
          </a:p>
          <a:p>
            <a:pPr indent="-228600" lvl="0" marL="457200" rtl="0" algn="l">
              <a:spcBef>
                <a:spcPts val="0"/>
              </a:spcBef>
              <a:spcAft>
                <a:spcPts val="0"/>
              </a:spcAft>
              <a:buClr>
                <a:srgbClr val="455463"/>
              </a:buClr>
              <a:buSzPts val="1050"/>
              <a:buFont typeface="Roboto"/>
              <a:buNone/>
            </a:pPr>
            <a:r>
              <a:rPr lang="ro" sz="950" u="sng">
                <a:solidFill>
                  <a:srgbClr val="C7254E"/>
                </a:solidFill>
                <a:highlight>
                  <a:srgbClr val="F9F2F4"/>
                </a:highlight>
                <a:latin typeface="Roboto"/>
                <a:ea typeface="Roboto"/>
                <a:cs typeface="Roboto"/>
                <a:sym typeface="Roboto"/>
                <a:hlinkClick r:id="rId5">
                  <a:extLst>
                    <a:ext uri="{A12FA001-AC4F-418D-AE19-62706E023703}">
                      <ahyp:hlinkClr val="tx"/>
                    </a:ext>
                  </a:extLst>
                </a:hlinkClick>
              </a:rPr>
              <a:t>Quaternion.AngleAxis</a:t>
            </a:r>
            <a:endParaRPr sz="950" u="sng">
              <a:solidFill>
                <a:srgbClr val="C7254E"/>
              </a:solidFill>
              <a:highlight>
                <a:srgbClr val="F9F2F4"/>
              </a:highlight>
              <a:latin typeface="Roboto"/>
              <a:ea typeface="Roboto"/>
              <a:cs typeface="Roboto"/>
              <a:sym typeface="Roboto"/>
            </a:endParaRPr>
          </a:p>
          <a:p>
            <a:pPr indent="-228600" lvl="0" marL="457200" rtl="0" algn="l">
              <a:spcBef>
                <a:spcPts val="0"/>
              </a:spcBef>
              <a:spcAft>
                <a:spcPts val="0"/>
              </a:spcAft>
              <a:buClr>
                <a:srgbClr val="455463"/>
              </a:buClr>
              <a:buSzPts val="1050"/>
              <a:buFont typeface="Roboto"/>
              <a:buNone/>
            </a:pPr>
            <a:r>
              <a:rPr lang="ro" sz="950" u="sng">
                <a:solidFill>
                  <a:srgbClr val="C7254E"/>
                </a:solidFill>
                <a:highlight>
                  <a:srgbClr val="F9F2F4"/>
                </a:highlight>
                <a:latin typeface="Roboto"/>
                <a:ea typeface="Roboto"/>
                <a:cs typeface="Roboto"/>
                <a:sym typeface="Roboto"/>
                <a:hlinkClick r:id="rId6">
                  <a:extLst>
                    <a:ext uri="{A12FA001-AC4F-418D-AE19-62706E023703}">
                      <ahyp:hlinkClr val="tx"/>
                    </a:ext>
                  </a:extLst>
                </a:hlinkClick>
              </a:rPr>
              <a:t>Quaternion.FromToRotation</a:t>
            </a:r>
            <a:endParaRPr sz="950" u="sng">
              <a:solidFill>
                <a:srgbClr val="C7254E"/>
              </a:solidFill>
              <a:highlight>
                <a:srgbClr val="F9F2F4"/>
              </a:highlight>
              <a:latin typeface="Roboto"/>
              <a:ea typeface="Roboto"/>
              <a:cs typeface="Roboto"/>
              <a:sym typeface="Roboto"/>
            </a:endParaRPr>
          </a:p>
          <a:p>
            <a:pPr indent="0" lvl="0" marL="0" rtl="0" algn="l">
              <a:lnSpc>
                <a:spcPct val="120000"/>
              </a:lnSpc>
              <a:spcBef>
                <a:spcPts val="3000"/>
              </a:spcBef>
              <a:spcAft>
                <a:spcPts val="0"/>
              </a:spcAft>
              <a:buNone/>
            </a:pPr>
            <a:r>
              <a:rPr b="1" lang="ro" sz="1650">
                <a:solidFill>
                  <a:srgbClr val="1B2229"/>
                </a:solidFill>
                <a:latin typeface="Roboto"/>
                <a:ea typeface="Roboto"/>
                <a:cs typeface="Roboto"/>
                <a:sym typeface="Roboto"/>
              </a:rPr>
              <a:t>Manipulating Rotations:</a:t>
            </a:r>
            <a:endParaRPr b="1" sz="1650">
              <a:solidFill>
                <a:srgbClr val="1B2229"/>
              </a:solidFill>
              <a:latin typeface="Roboto"/>
              <a:ea typeface="Roboto"/>
              <a:cs typeface="Roboto"/>
              <a:sym typeface="Roboto"/>
            </a:endParaRPr>
          </a:p>
          <a:p>
            <a:pPr indent="-228600" lvl="0" marL="457200" rtl="0" algn="l">
              <a:spcBef>
                <a:spcPts val="800"/>
              </a:spcBef>
              <a:spcAft>
                <a:spcPts val="0"/>
              </a:spcAft>
              <a:buClr>
                <a:srgbClr val="455463"/>
              </a:buClr>
              <a:buSzPts val="1050"/>
              <a:buFont typeface="Roboto"/>
              <a:buNone/>
            </a:pPr>
            <a:r>
              <a:rPr lang="ro" sz="950" u="sng">
                <a:solidFill>
                  <a:srgbClr val="C7254E"/>
                </a:solidFill>
                <a:highlight>
                  <a:srgbClr val="F9F2F4"/>
                </a:highlight>
                <a:latin typeface="Roboto"/>
                <a:ea typeface="Roboto"/>
                <a:cs typeface="Roboto"/>
                <a:sym typeface="Roboto"/>
                <a:hlinkClick r:id="rId7">
                  <a:extLst>
                    <a:ext uri="{A12FA001-AC4F-418D-AE19-62706E023703}">
                      <ahyp:hlinkClr val="tx"/>
                    </a:ext>
                  </a:extLst>
                </a:hlinkClick>
              </a:rPr>
              <a:t>Quaternion.Slerp</a:t>
            </a:r>
            <a:endParaRPr sz="950" u="sng">
              <a:solidFill>
                <a:srgbClr val="C7254E"/>
              </a:solidFill>
              <a:highlight>
                <a:srgbClr val="F9F2F4"/>
              </a:highlight>
              <a:latin typeface="Roboto"/>
              <a:ea typeface="Roboto"/>
              <a:cs typeface="Roboto"/>
              <a:sym typeface="Roboto"/>
            </a:endParaRPr>
          </a:p>
          <a:p>
            <a:pPr indent="-228600" lvl="0" marL="457200" rtl="0" algn="l">
              <a:spcBef>
                <a:spcPts val="0"/>
              </a:spcBef>
              <a:spcAft>
                <a:spcPts val="0"/>
              </a:spcAft>
              <a:buClr>
                <a:srgbClr val="455463"/>
              </a:buClr>
              <a:buSzPts val="1050"/>
              <a:buFont typeface="Roboto"/>
              <a:buNone/>
            </a:pPr>
            <a:r>
              <a:rPr lang="ro" sz="950" u="sng">
                <a:solidFill>
                  <a:srgbClr val="C7254E"/>
                </a:solidFill>
                <a:highlight>
                  <a:srgbClr val="F9F2F4"/>
                </a:highlight>
                <a:latin typeface="Roboto"/>
                <a:ea typeface="Roboto"/>
                <a:cs typeface="Roboto"/>
                <a:sym typeface="Roboto"/>
                <a:hlinkClick r:id="rId8">
                  <a:extLst>
                    <a:ext uri="{A12FA001-AC4F-418D-AE19-62706E023703}">
                      <ahyp:hlinkClr val="tx"/>
                    </a:ext>
                  </a:extLst>
                </a:hlinkClick>
              </a:rPr>
              <a:t>Quaternion.Inverse</a:t>
            </a:r>
            <a:endParaRPr sz="950" u="sng">
              <a:solidFill>
                <a:srgbClr val="C7254E"/>
              </a:solidFill>
              <a:highlight>
                <a:srgbClr val="F9F2F4"/>
              </a:highlight>
              <a:latin typeface="Roboto"/>
              <a:ea typeface="Roboto"/>
              <a:cs typeface="Roboto"/>
              <a:sym typeface="Roboto"/>
            </a:endParaRPr>
          </a:p>
          <a:p>
            <a:pPr indent="-228600" lvl="0" marL="457200" rtl="0" algn="l">
              <a:spcBef>
                <a:spcPts val="0"/>
              </a:spcBef>
              <a:spcAft>
                <a:spcPts val="0"/>
              </a:spcAft>
              <a:buClr>
                <a:srgbClr val="455463"/>
              </a:buClr>
              <a:buSzPts val="1050"/>
              <a:buFont typeface="Roboto"/>
              <a:buNone/>
            </a:pPr>
            <a:r>
              <a:rPr lang="ro" sz="950" u="sng">
                <a:solidFill>
                  <a:srgbClr val="C7254E"/>
                </a:solidFill>
                <a:highlight>
                  <a:srgbClr val="F9F2F4"/>
                </a:highlight>
                <a:latin typeface="Roboto"/>
                <a:ea typeface="Roboto"/>
                <a:cs typeface="Roboto"/>
                <a:sym typeface="Roboto"/>
                <a:hlinkClick r:id="rId9">
                  <a:extLst>
                    <a:ext uri="{A12FA001-AC4F-418D-AE19-62706E023703}">
                      <ahyp:hlinkClr val="tx"/>
                    </a:ext>
                  </a:extLst>
                </a:hlinkClick>
              </a:rPr>
              <a:t>Quaternion.RotateTowards</a:t>
            </a:r>
            <a:endParaRPr sz="950" u="sng">
              <a:solidFill>
                <a:srgbClr val="C7254E"/>
              </a:solidFill>
              <a:highlight>
                <a:srgbClr val="F9F2F4"/>
              </a:highlight>
              <a:latin typeface="Roboto"/>
              <a:ea typeface="Roboto"/>
              <a:cs typeface="Roboto"/>
              <a:sym typeface="Roboto"/>
            </a:endParaRPr>
          </a:p>
          <a:p>
            <a:pPr indent="0" lvl="0" marL="0" rtl="0" algn="l">
              <a:spcBef>
                <a:spcPts val="3000"/>
              </a:spcBef>
              <a:spcAft>
                <a:spcPts val="0"/>
              </a:spcAft>
              <a:buNone/>
            </a:pPr>
            <a:r>
              <a:rPr lang="ro" sz="950">
                <a:solidFill>
                  <a:srgbClr val="455463"/>
                </a:solidFill>
                <a:latin typeface="Roboto"/>
                <a:ea typeface="Roboto"/>
                <a:cs typeface="Roboto"/>
                <a:sym typeface="Roboto"/>
              </a:rPr>
              <a:t>The Transform class also provides methods which allow you to work with the Quaternion rotations:</a:t>
            </a:r>
            <a:endParaRPr sz="950">
              <a:solidFill>
                <a:srgbClr val="455463"/>
              </a:solidFill>
              <a:latin typeface="Roboto"/>
              <a:ea typeface="Roboto"/>
              <a:cs typeface="Roboto"/>
              <a:sym typeface="Roboto"/>
            </a:endParaRPr>
          </a:p>
          <a:p>
            <a:pPr indent="-228600" lvl="0" marL="457200" rtl="0" algn="l">
              <a:spcBef>
                <a:spcPts val="1100"/>
              </a:spcBef>
              <a:spcAft>
                <a:spcPts val="0"/>
              </a:spcAft>
              <a:buClr>
                <a:srgbClr val="455463"/>
              </a:buClr>
              <a:buSzPts val="1050"/>
              <a:buFont typeface="Roboto"/>
              <a:buNone/>
            </a:pPr>
            <a:r>
              <a:rPr lang="ro" sz="950" u="sng">
                <a:solidFill>
                  <a:srgbClr val="C7254E"/>
                </a:solidFill>
                <a:highlight>
                  <a:srgbClr val="F9F2F4"/>
                </a:highlight>
                <a:latin typeface="Roboto"/>
                <a:ea typeface="Roboto"/>
                <a:cs typeface="Roboto"/>
                <a:sym typeface="Roboto"/>
                <a:hlinkClick r:id="rId10">
                  <a:extLst>
                    <a:ext uri="{A12FA001-AC4F-418D-AE19-62706E023703}">
                      <ahyp:hlinkClr val="tx"/>
                    </a:ext>
                  </a:extLst>
                </a:hlinkClick>
              </a:rPr>
              <a:t>Transform.Rotate</a:t>
            </a:r>
            <a:r>
              <a:rPr lang="ro" sz="1050">
                <a:solidFill>
                  <a:srgbClr val="455463"/>
                </a:solidFill>
                <a:latin typeface="Roboto"/>
                <a:ea typeface="Roboto"/>
                <a:cs typeface="Roboto"/>
                <a:sym typeface="Roboto"/>
              </a:rPr>
              <a:t> &amp; </a:t>
            </a:r>
            <a:r>
              <a:rPr lang="ro" sz="950" u="sng">
                <a:solidFill>
                  <a:srgbClr val="C7254E"/>
                </a:solidFill>
                <a:highlight>
                  <a:srgbClr val="F9F2F4"/>
                </a:highlight>
                <a:latin typeface="Roboto"/>
                <a:ea typeface="Roboto"/>
                <a:cs typeface="Roboto"/>
                <a:sym typeface="Roboto"/>
                <a:hlinkClick r:id="rId11">
                  <a:extLst>
                    <a:ext uri="{A12FA001-AC4F-418D-AE19-62706E023703}">
                      <ahyp:hlinkClr val="tx"/>
                    </a:ext>
                  </a:extLst>
                </a:hlinkClick>
              </a:rPr>
              <a:t>Transform.RotateAround</a:t>
            </a:r>
            <a:endParaRPr sz="950" u="sng">
              <a:solidFill>
                <a:srgbClr val="C7254E"/>
              </a:solidFill>
              <a:highlight>
                <a:srgbClr val="F9F2F4"/>
              </a:highlight>
              <a:latin typeface="Roboto"/>
              <a:ea typeface="Roboto"/>
              <a:cs typeface="Roboto"/>
              <a:sym typeface="Roboto"/>
            </a:endParaRPr>
          </a:p>
          <a:p>
            <a:pPr indent="0" lvl="0" marL="0" rtl="0" algn="l">
              <a:lnSpc>
                <a:spcPct val="100000"/>
              </a:lnSpc>
              <a:spcBef>
                <a:spcPts val="3000"/>
              </a:spcBef>
              <a:spcAft>
                <a:spcPts val="0"/>
              </a:spcAft>
              <a:buNone/>
            </a:pPr>
            <a:r>
              <a:t/>
            </a:r>
            <a:endParaRPr sz="950">
              <a:solidFill>
                <a:srgbClr val="455463"/>
              </a:solidFill>
              <a:latin typeface="Arial"/>
              <a:ea typeface="Arial"/>
              <a:cs typeface="Arial"/>
              <a:sym typeface="Arial"/>
            </a:endParaRPr>
          </a:p>
          <a:p>
            <a:pPr indent="0" lvl="0" marL="0" rtl="0" algn="l">
              <a:lnSpc>
                <a:spcPct val="100000"/>
              </a:lnSpc>
              <a:spcBef>
                <a:spcPts val="1600"/>
              </a:spcBef>
              <a:spcAft>
                <a:spcPts val="160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