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nOT0H3xfYEkAY77RcOpQJGMG6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a16503a0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a16503a0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a16503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a16503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a16503a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a16503a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a16503a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a16503a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a16503a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a16503a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a16503a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a16503a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a16503a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a16503a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a16503a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a16503a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a16503a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a16503a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Do8ZGoQuLfWeZEyE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a:p>
            <a:pPr indent="0" lvl="0" marL="0" rtl="0" algn="ctr">
              <a:lnSpc>
                <a:spcPct val="100000"/>
              </a:lnSpc>
              <a:spcBef>
                <a:spcPts val="0"/>
              </a:spcBef>
              <a:spcAft>
                <a:spcPts val="0"/>
              </a:spcAft>
              <a:buSzPts val="5400"/>
              <a:buNone/>
            </a:pPr>
            <a:r>
              <a:rPr lang="ro" sz="4000"/>
              <a:t>Organizare</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Prelude Cursul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7a16503a0f_0_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Deadline-uri</a:t>
            </a:r>
            <a:endParaRPr/>
          </a:p>
        </p:txBody>
      </p:sp>
      <p:sp>
        <p:nvSpPr>
          <p:cNvPr id="111" name="Google Shape;111;g17a16503a0f_0_40"/>
          <p:cNvSpPr txBox="1"/>
          <p:nvPr>
            <p:ph idx="1" type="body"/>
          </p:nvPr>
        </p:nvSpPr>
        <p:spPr>
          <a:xfrm>
            <a:off x="265125" y="1096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Raport obiective 1: </a:t>
            </a:r>
            <a:r>
              <a:rPr lang="ro">
                <a:solidFill>
                  <a:schemeClr val="dk1"/>
                </a:solidFill>
              </a:rPr>
              <a:t>31 octombrie</a:t>
            </a:r>
            <a:r>
              <a:rPr lang="ro"/>
              <a:t> - incepe sprint 1</a:t>
            </a:r>
            <a:endParaRPr/>
          </a:p>
          <a:p>
            <a:pPr indent="-342900" lvl="0" marL="457200" rtl="0" algn="l">
              <a:spcBef>
                <a:spcPts val="0"/>
              </a:spcBef>
              <a:spcAft>
                <a:spcPts val="0"/>
              </a:spcAft>
              <a:buSzPts val="1800"/>
              <a:buChar char="❏"/>
            </a:pPr>
            <a:r>
              <a:rPr lang="ro"/>
              <a:t>Raport obiective indeplinite 1: </a:t>
            </a:r>
            <a:r>
              <a:rPr lang="ro">
                <a:solidFill>
                  <a:schemeClr val="dk1"/>
                </a:solidFill>
              </a:rPr>
              <a:t>7 noiembrie</a:t>
            </a:r>
            <a:r>
              <a:rPr lang="ro"/>
              <a:t> se termina sprint 1 (tot atunci fiecarei echipe i se va comunica ce echipa are de recenzat pentru sprintul 1)</a:t>
            </a:r>
            <a:endParaRPr/>
          </a:p>
          <a:p>
            <a:pPr indent="-342900" lvl="0" marL="457200" rtl="0" algn="l">
              <a:spcBef>
                <a:spcPts val="0"/>
              </a:spcBef>
              <a:spcAft>
                <a:spcPts val="0"/>
              </a:spcAft>
              <a:buSzPts val="1800"/>
              <a:buChar char="❏"/>
            </a:pPr>
            <a:r>
              <a:rPr lang="ro"/>
              <a:t>Raport obiective 2: </a:t>
            </a:r>
            <a:r>
              <a:rPr lang="ro">
                <a:solidFill>
                  <a:schemeClr val="dk1"/>
                </a:solidFill>
              </a:rPr>
              <a:t>7 noiembrie</a:t>
            </a:r>
            <a:r>
              <a:rPr lang="ro"/>
              <a:t> - incepe sprint 2</a:t>
            </a:r>
            <a:endParaRPr/>
          </a:p>
          <a:p>
            <a:pPr indent="-342900" lvl="0" marL="457200" rtl="0" algn="l">
              <a:spcBef>
                <a:spcPts val="0"/>
              </a:spcBef>
              <a:spcAft>
                <a:spcPts val="0"/>
              </a:spcAft>
              <a:buSzPts val="1800"/>
              <a:buChar char="❏"/>
            </a:pPr>
            <a:r>
              <a:rPr lang="ro"/>
              <a:t>Raport recenzie 1: </a:t>
            </a:r>
            <a:r>
              <a:rPr lang="ro">
                <a:solidFill>
                  <a:schemeClr val="dk1"/>
                </a:solidFill>
              </a:rPr>
              <a:t>14 noiembrie</a:t>
            </a:r>
            <a:r>
              <a:rPr lang="ro"/>
              <a:t> (recenzie pt sprint 1)</a:t>
            </a:r>
            <a:endParaRPr/>
          </a:p>
          <a:p>
            <a:pPr indent="-342900" lvl="0" marL="457200" rtl="0" algn="l">
              <a:spcBef>
                <a:spcPts val="0"/>
              </a:spcBef>
              <a:spcAft>
                <a:spcPts val="0"/>
              </a:spcAft>
              <a:buSzPts val="1800"/>
              <a:buChar char="❏"/>
            </a:pPr>
            <a:r>
              <a:rPr lang="ro"/>
              <a:t>Raport obiective indeplinite 2: </a:t>
            </a:r>
            <a:r>
              <a:rPr lang="ro">
                <a:solidFill>
                  <a:schemeClr val="dk1"/>
                </a:solidFill>
              </a:rPr>
              <a:t>21 noiembrie</a:t>
            </a:r>
            <a:r>
              <a:rPr lang="ro"/>
              <a:t> </a:t>
            </a:r>
            <a:r>
              <a:rPr lang="ro"/>
              <a:t>(tot atunci fiecarei echipa i se va comunica ce echipa are de recenzat pentru sprintul 2 - se termina sprint 2)</a:t>
            </a:r>
            <a:endParaRPr/>
          </a:p>
          <a:p>
            <a:pPr indent="-342900" lvl="0" marL="457200" rtl="0" algn="l">
              <a:spcBef>
                <a:spcPts val="0"/>
              </a:spcBef>
              <a:spcAft>
                <a:spcPts val="0"/>
              </a:spcAft>
              <a:buSzPts val="1800"/>
              <a:buChar char="❏"/>
            </a:pPr>
            <a:r>
              <a:rPr lang="ro"/>
              <a:t>Raport obiective 3: </a:t>
            </a:r>
            <a:r>
              <a:rPr lang="ro">
                <a:solidFill>
                  <a:schemeClr val="dk1"/>
                </a:solidFill>
              </a:rPr>
              <a:t>21 noiembrie</a:t>
            </a:r>
            <a:r>
              <a:rPr lang="ro"/>
              <a:t> - incepe sprint 3</a:t>
            </a:r>
            <a:endParaRPr/>
          </a:p>
          <a:p>
            <a:pPr indent="-342900" lvl="0" marL="457200" rtl="0" algn="l">
              <a:spcBef>
                <a:spcPts val="0"/>
              </a:spcBef>
              <a:spcAft>
                <a:spcPts val="0"/>
              </a:spcAft>
              <a:buSzPts val="1800"/>
              <a:buChar char="❏"/>
            </a:pPr>
            <a:r>
              <a:rPr lang="ro"/>
              <a:t>Raport recenzie 2: </a:t>
            </a:r>
            <a:r>
              <a:rPr lang="ro">
                <a:solidFill>
                  <a:schemeClr val="dk1"/>
                </a:solidFill>
              </a:rPr>
              <a:t>28 noiembrie</a:t>
            </a:r>
            <a:r>
              <a:rPr lang="ro"/>
              <a:t> (recenzie pt sprint 2)</a:t>
            </a:r>
            <a:endParaRPr/>
          </a:p>
          <a:p>
            <a:pPr indent="-342900" lvl="0" marL="457200" rtl="0" algn="l">
              <a:spcBef>
                <a:spcPts val="0"/>
              </a:spcBef>
              <a:spcAft>
                <a:spcPts val="0"/>
              </a:spcAft>
              <a:buSzPts val="1800"/>
              <a:buChar char="❏"/>
            </a:pPr>
            <a:r>
              <a:rPr lang="ro"/>
              <a:t>etc…</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7a16503a0f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a:t>
            </a:r>
            <a:endParaRPr/>
          </a:p>
        </p:txBody>
      </p:sp>
      <p:sp>
        <p:nvSpPr>
          <p:cNvPr id="63" name="Google Shape;63;g17a16503a0f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u="sng">
                <a:solidFill>
                  <a:schemeClr val="hlink"/>
                </a:solidFill>
                <a:hlinkClick r:id="rId3"/>
              </a:rPr>
              <a:t>Raport 1</a:t>
            </a:r>
            <a:endParaRPr/>
          </a:p>
          <a:p>
            <a:pPr indent="457200" lvl="0" marL="0" rtl="0" algn="l">
              <a:spcBef>
                <a:spcPts val="0"/>
              </a:spcBef>
              <a:spcAft>
                <a:spcPts val="0"/>
              </a:spcAft>
              <a:buNone/>
            </a:pPr>
            <a:r>
              <a:rPr lang="ro"/>
              <a:t>due date today! (31 octombrie)</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7a16503a0f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 - </a:t>
            </a:r>
            <a:r>
              <a:rPr lang="ro"/>
              <a:t>conținut</a:t>
            </a:r>
            <a:endParaRPr/>
          </a:p>
        </p:txBody>
      </p:sp>
      <p:sp>
        <p:nvSpPr>
          <p:cNvPr id="69" name="Google Shape;69;g17a16503a0f_0_5"/>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O lista itemizata cu toate obiectivele pe </a:t>
            </a:r>
            <a:r>
              <a:rPr lang="ro"/>
              <a:t>următoarele</a:t>
            </a:r>
            <a:r>
              <a:rPr lang="ro"/>
              <a:t> 2 saptamani*.</a:t>
            </a:r>
            <a:endParaRPr/>
          </a:p>
          <a:p>
            <a:pPr indent="-342900" lvl="0" marL="457200" rtl="0" algn="l">
              <a:spcBef>
                <a:spcPts val="0"/>
              </a:spcBef>
              <a:spcAft>
                <a:spcPts val="0"/>
              </a:spcAft>
              <a:buSzPts val="1800"/>
              <a:buChar char="●"/>
            </a:pPr>
            <a:r>
              <a:rPr lang="ro"/>
              <a:t>Obiectivele pot fi:</a:t>
            </a:r>
            <a:endParaRPr/>
          </a:p>
          <a:p>
            <a:pPr indent="-317500" lvl="1" marL="914400" rtl="0" algn="l">
              <a:spcBef>
                <a:spcPts val="0"/>
              </a:spcBef>
              <a:spcAft>
                <a:spcPts val="0"/>
              </a:spcAft>
              <a:buSzPts val="1400"/>
              <a:buChar char="○"/>
            </a:pPr>
            <a:r>
              <a:rPr lang="ro"/>
              <a:t>implementarea unor feature-uri</a:t>
            </a:r>
            <a:endParaRPr/>
          </a:p>
          <a:p>
            <a:pPr indent="-317500" lvl="1" marL="914400" rtl="0" algn="l">
              <a:spcBef>
                <a:spcPts val="0"/>
              </a:spcBef>
              <a:spcAft>
                <a:spcPts val="0"/>
              </a:spcAft>
              <a:buSzPts val="1400"/>
              <a:buChar char="○"/>
            </a:pPr>
            <a:r>
              <a:rPr lang="ro"/>
              <a:t>rezolvarea unor bug-uri</a:t>
            </a:r>
            <a:endParaRPr/>
          </a:p>
          <a:p>
            <a:pPr indent="-317500" lvl="1" marL="914400" rtl="0" algn="l">
              <a:spcBef>
                <a:spcPts val="0"/>
              </a:spcBef>
              <a:spcAft>
                <a:spcPts val="0"/>
              </a:spcAft>
              <a:buSzPts val="1400"/>
              <a:buChar char="○"/>
            </a:pPr>
            <a:r>
              <a:rPr lang="ro"/>
              <a:t>planificarea intalnirilor de pe parcursul celor 2 saptamani</a:t>
            </a:r>
            <a:endParaRPr/>
          </a:p>
          <a:p>
            <a:pPr indent="-317500" lvl="1" marL="914400" rtl="0" algn="l">
              <a:spcBef>
                <a:spcPts val="0"/>
              </a:spcBef>
              <a:spcAft>
                <a:spcPts val="0"/>
              </a:spcAft>
              <a:buSzPts val="1400"/>
              <a:buChar char="○"/>
            </a:pPr>
            <a:r>
              <a:rPr lang="ro"/>
              <a:t>configurarea de repository, plugins, import pachete, config de masina virtuala, etc</a:t>
            </a:r>
            <a:endParaRPr/>
          </a:p>
          <a:p>
            <a:pPr indent="-342900" lvl="0" marL="457200" rtl="0" algn="l">
              <a:spcBef>
                <a:spcPts val="0"/>
              </a:spcBef>
              <a:spcAft>
                <a:spcPts val="0"/>
              </a:spcAft>
              <a:buSzPts val="1800"/>
              <a:buChar char="●"/>
            </a:pPr>
            <a:r>
              <a:rPr lang="ro"/>
              <a:t>Obiectivele pot fi grupate pe categorii si prioritati (ex: restant de last time, must have, need to have, nice to have)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o" sz="1000"/>
              <a:t>*In cazul primului sprint: 1 saptamana</a:t>
            </a:r>
            <a:endParaRPr sz="10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7a16503a0f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 Indeplinite - conținut</a:t>
            </a:r>
            <a:endParaRPr/>
          </a:p>
        </p:txBody>
      </p:sp>
      <p:sp>
        <p:nvSpPr>
          <p:cNvPr id="75" name="Google Shape;75;g17a16503a0f_0_10"/>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ro"/>
              <a:t>Raport Obiective Indeplinite 1:</a:t>
            </a:r>
            <a:endParaRPr/>
          </a:p>
          <a:p>
            <a:pPr indent="-342900" lvl="0" marL="914400" rtl="0" algn="l">
              <a:spcBef>
                <a:spcPts val="0"/>
              </a:spcBef>
              <a:spcAft>
                <a:spcPts val="0"/>
              </a:spcAft>
              <a:buSzPts val="1800"/>
              <a:buChar char="-"/>
            </a:pPr>
            <a:r>
              <a:rPr lang="ro"/>
              <a:t>Due date: 7 noiembrie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7a16503a0f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 Indeplinite - conținut</a:t>
            </a:r>
            <a:endParaRPr/>
          </a:p>
        </p:txBody>
      </p:sp>
      <p:sp>
        <p:nvSpPr>
          <p:cNvPr id="81" name="Google Shape;81;g17a16503a0f_0_15"/>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O lista itemizata cu toate obiectivele indeplinite din cel mai recent raport de obiective trimis.</a:t>
            </a:r>
            <a:endParaRPr/>
          </a:p>
          <a:p>
            <a:pPr indent="-342900" lvl="0" marL="457200" rtl="0" algn="l">
              <a:spcBef>
                <a:spcPts val="0"/>
              </a:spcBef>
              <a:spcAft>
                <a:spcPts val="0"/>
              </a:spcAft>
              <a:buSzPts val="1800"/>
              <a:buChar char="●"/>
            </a:pPr>
            <a:r>
              <a:rPr lang="ro"/>
              <a:t>Toate obiectivele asumate trebuiesc abordate</a:t>
            </a:r>
            <a:endParaRPr/>
          </a:p>
          <a:p>
            <a:pPr indent="-342900" lvl="0" marL="457200" rtl="0" algn="l">
              <a:spcBef>
                <a:spcPts val="0"/>
              </a:spcBef>
              <a:spcAft>
                <a:spcPts val="0"/>
              </a:spcAft>
              <a:buSzPts val="1800"/>
              <a:buChar char="●"/>
            </a:pPr>
            <a:r>
              <a:rPr lang="ro"/>
              <a:t>Obiectivele abordate pot fi puse in 4 categorii: “done”, “work in progress”, “not started yet”, “discontinued”. In cazul “discontinued” trebuie sa se faca si o motivatie.</a:t>
            </a:r>
            <a:endParaRPr/>
          </a:p>
          <a:p>
            <a:pPr indent="-342900" lvl="0" marL="457200" rtl="0" algn="l">
              <a:spcBef>
                <a:spcPts val="0"/>
              </a:spcBef>
              <a:spcAft>
                <a:spcPts val="0"/>
              </a:spcAft>
              <a:buSzPts val="1800"/>
              <a:buChar char="●"/>
            </a:pPr>
            <a:r>
              <a:rPr lang="ro"/>
              <a:t>In raportul de obiective indeplinite pot aparea si noi obiective, care nu au fost asumate la inceputul sprintului. Acestea trebuie marcate ca atare.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7a16503a0f_0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 Indeplinite - conținut</a:t>
            </a:r>
            <a:endParaRPr/>
          </a:p>
        </p:txBody>
      </p:sp>
      <p:sp>
        <p:nvSpPr>
          <p:cNvPr id="87" name="Google Shape;87;g17a16503a0f_0_20"/>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Feature-urile implementate trebuiesc insotite, pe scurt, de explicatii de implementare (preferabil intocmite de persoana/persoanele care s-au ocupat de implementare). </a:t>
            </a:r>
            <a:r>
              <a:rPr lang="ro" sz="1300"/>
              <a:t>Ex: - deplasarea obiectului se realizeaza folosind doua metode descrise in scriptul “playerController.cs” atasat obieciectului “Player”. Metodele se numesc “....” si “...”, prima preia un imput iar a doua foloseste acest imput pentru a proiecta o forta folosind componenta Rigidbody a obiectului Player.</a:t>
            </a:r>
            <a:endParaRPr sz="1300"/>
          </a:p>
          <a:p>
            <a:pPr indent="0" lvl="0" marL="457200" rtl="0" algn="l">
              <a:spcBef>
                <a:spcPts val="0"/>
              </a:spcBef>
              <a:spcAft>
                <a:spcPts val="0"/>
              </a:spcAft>
              <a:buNone/>
            </a:pPr>
            <a:r>
              <a:t/>
            </a:r>
            <a:endParaRPr sz="1300"/>
          </a:p>
          <a:p>
            <a:pPr indent="-342900" lvl="0" marL="457200" rtl="0" algn="l">
              <a:spcBef>
                <a:spcPts val="0"/>
              </a:spcBef>
              <a:spcAft>
                <a:spcPts val="0"/>
              </a:spcAft>
              <a:buSzPts val="1800"/>
              <a:buChar char="●"/>
            </a:pPr>
            <a:r>
              <a:rPr lang="ro"/>
              <a:t>Feature-urile </a:t>
            </a:r>
            <a:r>
              <a:rPr lang="ro"/>
              <a:t>work in progress nu trebuie detaliate in acest fel decat atunci cand sunt gata. Insa trebuie sa se explice de ce nu sunt terminate. De exemplu sa se descrie dificultatile intampinate, sau bug-urile aparute la testare.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7a16503a0f_0_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Obiective Indeplinite - conținut</a:t>
            </a:r>
            <a:endParaRPr/>
          </a:p>
        </p:txBody>
      </p:sp>
      <p:sp>
        <p:nvSpPr>
          <p:cNvPr id="93" name="Google Shape;93;g17a16503a0f_0_25"/>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Feature-urile care nu au fost implementate trebuiesc justificate, explicat pe scurt motivul pentru care nu s-au implementat (poate sunt dependente de ceva care este inca work in progress)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ro"/>
              <a:t>Un feature care este discontinued trebuie si el justificat - de ce s-a hotarat sa se renunte la el. Poate era overkill, poate nu se integra cum trebuie in mecanica jocului, etc</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7a16503a0f_0_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Recenzie</a:t>
            </a:r>
            <a:endParaRPr/>
          </a:p>
        </p:txBody>
      </p:sp>
      <p:sp>
        <p:nvSpPr>
          <p:cNvPr id="99" name="Google Shape;99;g17a16503a0f_0_30"/>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ro"/>
              <a:t>Odata cu publicarea fiecarui raport cu obiective indeplinite, fiecarei echipe i se va asigna o alta echipa pe care sa o recenzeze. </a:t>
            </a:r>
            <a:endParaRPr/>
          </a:p>
          <a:p>
            <a:pPr indent="0" lvl="0" marL="457200" rtl="0" algn="l">
              <a:spcBef>
                <a:spcPts val="0"/>
              </a:spcBef>
              <a:spcAft>
                <a:spcPts val="0"/>
              </a:spcAft>
              <a:buNone/>
            </a:pPr>
            <a:r>
              <a:rPr lang="ro"/>
              <a:t>Din momentul asignarii, echipa recenzoare trebuie sa isi stabileasca intern ce membru/membri ai echipei le revine responsabilitatea acestui task, si au timp de o saptamana sa isi publice recenzia.</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ro"/>
              <a:t>Raport recenzie 1:</a:t>
            </a:r>
            <a:endParaRPr/>
          </a:p>
          <a:p>
            <a:pPr indent="-342900" lvl="0" marL="457200" rtl="0" algn="l">
              <a:spcBef>
                <a:spcPts val="0"/>
              </a:spcBef>
              <a:spcAft>
                <a:spcPts val="0"/>
              </a:spcAft>
              <a:buSzPts val="1800"/>
              <a:buChar char="-"/>
            </a:pPr>
            <a:r>
              <a:rPr lang="ro"/>
              <a:t>start date 7 noiembrie</a:t>
            </a:r>
            <a:endParaRPr/>
          </a:p>
          <a:p>
            <a:pPr indent="-342900" lvl="0" marL="457200" rtl="0" algn="l">
              <a:spcBef>
                <a:spcPts val="0"/>
              </a:spcBef>
              <a:spcAft>
                <a:spcPts val="0"/>
              </a:spcAft>
              <a:buSzPts val="1800"/>
              <a:buChar char="-"/>
            </a:pPr>
            <a:r>
              <a:rPr lang="ro"/>
              <a:t>due date 14 noiembrie.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7a16503a0f_0_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Raport Recenzie - scop</a:t>
            </a:r>
            <a:endParaRPr/>
          </a:p>
        </p:txBody>
      </p:sp>
      <p:sp>
        <p:nvSpPr>
          <p:cNvPr id="105" name="Google Shape;105;g17a16503a0f_0_35"/>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Scopul acestui raport este unul dual</a:t>
            </a:r>
            <a:endParaRPr/>
          </a:p>
          <a:p>
            <a:pPr indent="-342900" lvl="0" marL="457200" rtl="0" algn="l">
              <a:spcBef>
                <a:spcPts val="0"/>
              </a:spcBef>
              <a:spcAft>
                <a:spcPts val="0"/>
              </a:spcAft>
              <a:buSzPts val="1800"/>
              <a:buChar char="●"/>
            </a:pPr>
            <a:r>
              <a:rPr lang="ro"/>
              <a:t>verificarea activitatilor echipelor dupa fiecare sprint (peer review)</a:t>
            </a:r>
            <a:endParaRPr/>
          </a:p>
          <a:p>
            <a:pPr indent="-342900" lvl="0" marL="457200" rtl="0" algn="l">
              <a:spcBef>
                <a:spcPts val="0"/>
              </a:spcBef>
              <a:spcAft>
                <a:spcPts val="0"/>
              </a:spcAft>
              <a:buSzPts val="1800"/>
              <a:buChar char="●"/>
            </a:pPr>
            <a:r>
              <a:rPr lang="ro"/>
              <a:t>gasirea si comunicarea prin raport al unor bug-uri </a:t>
            </a:r>
            <a:endParaRPr/>
          </a:p>
          <a:p>
            <a:pPr indent="-342900" lvl="0" marL="457200" rtl="0" algn="l">
              <a:spcBef>
                <a:spcPts val="0"/>
              </a:spcBef>
              <a:spcAft>
                <a:spcPts val="0"/>
              </a:spcAft>
              <a:buSzPts val="1800"/>
              <a:buChar char="●"/>
            </a:pPr>
            <a:r>
              <a:rPr lang="ro"/>
              <a:t>evidentierea unor probleme in structura codului (spaghetti code, too many magic numbers, script cu structura deficitara)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ro"/>
              <a:t>recenzorul descopera noi solutii pentru probleme intampinate de echipa sa</a:t>
            </a:r>
            <a:endParaRPr/>
          </a:p>
          <a:p>
            <a:pPr indent="-342900" lvl="0" marL="457200" rtl="0" algn="l">
              <a:spcBef>
                <a:spcPts val="0"/>
              </a:spcBef>
              <a:spcAft>
                <a:spcPts val="0"/>
              </a:spcAft>
              <a:buSzPts val="1800"/>
              <a:buChar char="❏"/>
            </a:pPr>
            <a:r>
              <a:rPr lang="ro"/>
              <a:t>recenzorul poate propune noi feature-uri pentru echipa sa, bazandu-se pe abordarea altor echipe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