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5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55" r:id="rId68"/>
    <p:sldId id="556" r:id="rId69"/>
    <p:sldId id="558" r:id="rId70"/>
    <p:sldId id="557" r:id="rId71"/>
    <p:sldId id="559" r:id="rId72"/>
    <p:sldId id="560" r:id="rId73"/>
    <p:sldId id="545" r:id="rId7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F48D2-67F9-4A91-9F17-BC52DE67DF68}" v="5" dt="2021-05-12T08:07:55.219"/>
    <p1510:client id="{244B3C10-9BA5-4F7E-91D8-7611967E6DB9}" v="1" dt="2021-05-12T10:08:50.584"/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07AF48D2-67F9-4A91-9F17-BC52DE67DF68}"/>
    <pc:docChg chg="modSld">
      <pc:chgData name="ANCA MADALINA DOBROVAT" userId="S::anca.dobrovat@unibuc.ro::418a3c67-18b7-4c53-a114-ddac729b7caa" providerId="AD" clId="Web-{07AF48D2-67F9-4A91-9F17-BC52DE67DF68}" dt="2021-05-12T08:07:55.188" v="2" actId="20577"/>
      <pc:docMkLst>
        <pc:docMk/>
      </pc:docMkLst>
      <pc:sldChg chg="modSp">
        <pc:chgData name="ANCA MADALINA DOBROVAT" userId="S::anca.dobrovat@unibuc.ro::418a3c67-18b7-4c53-a114-ddac729b7caa" providerId="AD" clId="Web-{07AF48D2-67F9-4A91-9F17-BC52DE67DF68}" dt="2021-05-12T08:07:55.188" v="2" actId="20577"/>
        <pc:sldMkLst>
          <pc:docMk/>
          <pc:sldMk cId="0" sldId="503"/>
        </pc:sldMkLst>
        <pc:spChg chg="mod">
          <ac:chgData name="ANCA MADALINA DOBROVAT" userId="S::anca.dobrovat@unibuc.ro::418a3c67-18b7-4c53-a114-ddac729b7caa" providerId="AD" clId="Web-{07AF48D2-67F9-4A91-9F17-BC52DE67DF68}" dt="2021-05-12T08:07:55.188" v="2" actId="20577"/>
          <ac:spMkLst>
            <pc:docMk/>
            <pc:sldMk cId="0" sldId="503"/>
            <ac:spMk id="23559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244B3C10-9BA5-4F7E-91D8-7611967E6DB9}"/>
    <pc:docChg chg="modSld">
      <pc:chgData name="ANCA MADALINA DOBROVAT" userId="S::anca.dobrovat@unibuc.ro::418a3c67-18b7-4c53-a114-ddac729b7caa" providerId="AD" clId="Web-{244B3C10-9BA5-4F7E-91D8-7611967E6DB9}" dt="2021-05-12T10:08:50.584" v="0" actId="1076"/>
      <pc:docMkLst>
        <pc:docMk/>
      </pc:docMkLst>
      <pc:sldChg chg="modSp">
        <pc:chgData name="ANCA MADALINA DOBROVAT" userId="S::anca.dobrovat@unibuc.ro::418a3c67-18b7-4c53-a114-ddac729b7caa" providerId="AD" clId="Web-{244B3C10-9BA5-4F7E-91D8-7611967E6DB9}" dt="2021-05-12T10:08:50.584" v="0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244B3C10-9BA5-4F7E-91D8-7611967E6DB9}" dt="2021-05-12T10:08:50.584" v="0" actId="1076"/>
          <ac:spMkLst>
            <pc:docMk/>
            <pc:sldMk cId="0" sldId="52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>
                  <a:cs typeface="Arial" pitchFamily="34" charset="0"/>
                </a:rPr>
                <a:t>ă</a:t>
              </a:r>
              <a:r>
                <a:rPr lang="en-US" altLang="ro-RO" sz="2600" b="1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>
                  <a:latin typeface="+mn-lt"/>
                  <a:cs typeface="Arial" pitchFamily="34" charset="0"/>
                </a:rPr>
                <a:t>ăț</a:t>
              </a:r>
              <a:endParaRPr sz="180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>
                  <a:latin typeface="+mn-lt"/>
                  <a:cs typeface="Arial" pitchFamily="34" charset="0"/>
                </a:rPr>
                <a:t>21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>
                  <a:latin typeface="+mn-lt"/>
                  <a:cs typeface="Arial" pitchFamily="34" charset="0"/>
                </a:rPr>
                <a:t>15</a:t>
              </a:r>
              <a:endParaRPr sz="2000" b="1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12</a:t>
              </a:r>
              <a:endParaRPr sz="200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146251" y="2130425"/>
            <a:ext cx="7879241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/>
                <a:cs typeface="Arial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/>
                <a:cs typeface="Arial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&gt;</a:t>
            </a:r>
            <a:endParaRPr lang="en-US" sz="1800">
              <a:latin typeface="Courier New"/>
              <a:cs typeface="Arial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/>
                <a:cs typeface="Arial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/>
                <a:cs typeface="Arial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&gt;</a:t>
            </a:r>
            <a:endParaRPr lang="en-US" sz="1800">
              <a:latin typeface="Courier New"/>
              <a:cs typeface="Arial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using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namespace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/>
                <a:cs typeface="Arial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/>
                <a:cs typeface="Arial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{</a:t>
            </a:r>
            <a:endParaRPr lang="en-US" sz="1800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>
                <a:solidFill>
                  <a:srgbClr val="603000"/>
                </a:solidFill>
                <a:latin typeface="Courier New"/>
                <a:cs typeface="Arial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&gt;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/>
                <a:cs typeface="Arial"/>
              </a:rPr>
              <a:t>// create an empty list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</a:t>
            </a:r>
            <a:r>
              <a:rPr lang="en-US" sz="1800" b="1" err="1">
                <a:latin typeface="Courier New"/>
                <a:cs typeface="Arial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/>
                <a:cs typeface="Arial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/>
                <a:cs typeface="Arial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++)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</a:t>
            </a:r>
            <a:r>
              <a:rPr lang="en-US" sz="1800" b="1" err="1">
                <a:latin typeface="Courier New"/>
                <a:cs typeface="Arial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err="1">
                <a:solidFill>
                  <a:srgbClr val="603000"/>
                </a:solidFill>
                <a:latin typeface="Courier New"/>
                <a:cs typeface="Arial"/>
              </a:rPr>
              <a:t>cout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/>
                <a:cs typeface="Arial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 err="1">
                <a:latin typeface="Courier New"/>
                <a:cs typeface="Arial"/>
              </a:rPr>
              <a:t>lst</a:t>
            </a:r>
            <a:r>
              <a:rPr lang="en-US" sz="1800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err="1">
                <a:latin typeface="Courier New"/>
                <a:cs typeface="Arial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Courier New"/>
                <a:cs typeface="Arial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>
                <a:solidFill>
                  <a:srgbClr val="603000"/>
                </a:solidFill>
                <a:latin typeface="Courier New"/>
                <a:cs typeface="Arial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/>
                <a:cs typeface="Arial"/>
              </a:rPr>
              <a:t>iterator</a:t>
            </a:r>
            <a:r>
              <a:rPr lang="en-US" sz="1800" b="1">
                <a:latin typeface="Courier New"/>
                <a:cs typeface="Arial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!=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++)</a:t>
            </a:r>
            <a:r>
              <a:rPr lang="en-US" sz="1800" b="1">
                <a:latin typeface="Courier New"/>
                <a:cs typeface="Arial"/>
              </a:rPr>
              <a:t>         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/>
                <a:cs typeface="Arial"/>
              </a:rPr>
              <a:t>	</a:t>
            </a:r>
            <a:r>
              <a:rPr lang="en-US" sz="1800" b="1" err="1">
                <a:solidFill>
                  <a:srgbClr val="603000"/>
                </a:solidFill>
                <a:latin typeface="Courier New"/>
                <a:cs typeface="Arial"/>
              </a:rPr>
              <a:t>cout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*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!=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++)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    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*</a:t>
            </a:r>
            <a:r>
              <a:rPr lang="en-US" sz="1800">
                <a:latin typeface="Courier New"/>
                <a:cs typeface="Arial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=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*</a:t>
            </a:r>
            <a:r>
              <a:rPr lang="en-US" sz="1800">
                <a:latin typeface="Courier New"/>
                <a:cs typeface="Arial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/>
                <a:cs typeface="Arial"/>
              </a:rPr>
              <a:t>+</a:t>
            </a:r>
            <a:r>
              <a:rPr lang="en-US" sz="1800">
                <a:latin typeface="Courier New"/>
                <a:cs typeface="Arial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/>
                <a:cs typeface="Arial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!=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 err="1">
                <a:latin typeface="Courier New"/>
                <a:cs typeface="Arial"/>
              </a:rPr>
              <a:t>lst</a:t>
            </a:r>
            <a:r>
              <a:rPr lang="en-US" sz="1800" b="1" err="1">
                <a:solidFill>
                  <a:srgbClr val="808030"/>
                </a:solidFill>
                <a:latin typeface="Courier New"/>
                <a:cs typeface="Arial"/>
              </a:rPr>
              <a:t>.</a:t>
            </a:r>
            <a:r>
              <a:rPr lang="en-US" sz="1800" b="1" err="1">
                <a:latin typeface="Courier New"/>
                <a:cs typeface="Arial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r>
              <a:rPr lang="en-US" sz="1800" b="1">
                <a:latin typeface="Courier New"/>
                <a:cs typeface="Arial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++)</a:t>
            </a:r>
            <a:r>
              <a:rPr lang="en-US" sz="1800" b="1">
                <a:latin typeface="Courier New"/>
                <a:cs typeface="Arial"/>
              </a:rPr>
              <a:t>        	</a:t>
            </a:r>
            <a:r>
              <a:rPr lang="en-US" sz="1800" b="1" err="1">
                <a:solidFill>
                  <a:srgbClr val="603000"/>
                </a:solidFill>
                <a:latin typeface="Courier New"/>
                <a:cs typeface="Arial"/>
              </a:rPr>
              <a:t>cout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*</a:t>
            </a:r>
            <a:r>
              <a:rPr lang="en-US" sz="1800" b="1">
                <a:latin typeface="Courier New"/>
                <a:cs typeface="Arial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/>
                <a:cs typeface="Arial"/>
              </a:rPr>
              <a:t>&lt;&lt;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latin typeface="Courier New"/>
                <a:cs typeface="Arial"/>
              </a:rPr>
              <a:t>    </a:t>
            </a:r>
            <a:r>
              <a:rPr lang="en-US" sz="1800" b="1">
                <a:solidFill>
                  <a:srgbClr val="800000"/>
                </a:solidFill>
                <a:latin typeface="Courier New"/>
                <a:cs typeface="Arial"/>
              </a:rPr>
              <a:t>return</a:t>
            </a:r>
            <a:r>
              <a:rPr lang="en-US" sz="1800" b="1">
                <a:latin typeface="Courier New"/>
                <a:cs typeface="Arial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/>
                <a:cs typeface="Arial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>
              <a:latin typeface="Courier New"/>
              <a:cs typeface="Arial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/>
                <a:cs typeface="Arial"/>
              </a:rPr>
              <a:t>}</a:t>
            </a:r>
            <a:endParaRPr lang="en-US" sz="1800">
              <a:latin typeface="Courier New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321151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/>
          </a:p>
          <a:p>
            <a:r>
              <a:rPr lang="en-US" sz="2000" b="1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- </a:t>
            </a:r>
            <a:r>
              <a:rPr lang="en-US" sz="2000" err="1">
                <a:latin typeface="Arial"/>
                <a:cs typeface="Arial"/>
              </a:rPr>
              <a:t>permite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definirea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functiei</a:t>
            </a:r>
            <a:r>
              <a:rPr lang="en-US" sz="2000">
                <a:latin typeface="Arial"/>
                <a:cs typeface="Arial"/>
              </a:rPr>
              <a:t> local, la </a:t>
            </a:r>
            <a:r>
              <a:rPr lang="en-US" sz="2000" err="1">
                <a:latin typeface="Arial"/>
                <a:cs typeface="Arial"/>
              </a:rPr>
              <a:t>momentul</a:t>
            </a:r>
            <a:r>
              <a:rPr lang="en-US" sz="2000">
                <a:latin typeface="Arial"/>
                <a:cs typeface="Arial"/>
              </a:rPr>
              <a:t> apelarii;</a:t>
            </a:r>
            <a:endParaRPr lang="en-US" sz="2000"/>
          </a:p>
          <a:p>
            <a:pPr>
              <a:buSzPts val="1100"/>
            </a:pPr>
            <a:endParaRPr lang="en-US" sz="2000"/>
          </a:p>
          <a:p>
            <a:r>
              <a:rPr lang="en-US" sz="2000" b="1" err="1">
                <a:latin typeface="Arial"/>
                <a:cs typeface="Arial"/>
              </a:rPr>
              <a:t>Sintaxa</a:t>
            </a:r>
            <a:r>
              <a:rPr lang="en-US" sz="2000" b="1">
                <a:latin typeface="Arial"/>
                <a:cs typeface="Arial"/>
              </a:rPr>
              <a:t>: </a:t>
            </a:r>
            <a:r>
              <a:rPr lang="en-US" sz="2000" b="1" i="1">
                <a:latin typeface="Arial"/>
                <a:cs typeface="Arial"/>
              </a:rPr>
              <a:t>[capture](parameters)-&gt;return-type {body}</a:t>
            </a:r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capture</a:t>
            </a:r>
            <a:r>
              <a:rPr lang="en-US" sz="2000">
                <a:latin typeface="Arial"/>
                <a:cs typeface="Arial"/>
              </a:rPr>
              <a:t> - partea introductiva, care spune compilatorului ca urmeaza o expresie lambda; aici se specifica si ce variabile si in ce mod (valoare sau referinta) se copiaza din blocul in care expresia lambda este definita;</a:t>
            </a:r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parameters</a:t>
            </a:r>
            <a:r>
              <a:rPr lang="en-US" sz="2000">
                <a:latin typeface="Arial"/>
                <a:cs typeface="Arial"/>
              </a:rPr>
              <a:t> - parametrii expresiei lambda;</a:t>
            </a:r>
            <a:endParaRPr lang="en-US"/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return – type - </a:t>
            </a:r>
            <a:r>
              <a:rPr lang="en-US" sz="2000">
                <a:latin typeface="Arial"/>
                <a:cs typeface="Arial"/>
              </a:rPr>
              <a:t>tipul la care se evalueaza expresia lambda; aceasta parte este optionala, cel mai adesea compilatorul putand deduce implicit care este tipul expresiei.</a:t>
            </a:r>
          </a:p>
          <a:p>
            <a:endParaRPr lang="en-US" sz="2000"/>
          </a:p>
          <a:p>
            <a:r>
              <a:rPr lang="en-US" sz="2000" b="1" i="1">
                <a:latin typeface="Arial"/>
                <a:cs typeface="Arial"/>
              </a:rPr>
              <a:t>body – </a:t>
            </a:r>
            <a:r>
              <a:rPr lang="en-US" sz="2000">
                <a:latin typeface="Arial"/>
                <a:cs typeface="Arial"/>
              </a:rPr>
              <a:t>corpul expresiei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Lambda Expressions</a:t>
            </a:r>
            <a:endParaRPr lang="en-US" b="1" i="1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>
                <a:latin typeface="Arial"/>
                <a:cs typeface="Arial"/>
              </a:rPr>
              <a:t>Cursul</a:t>
            </a:r>
            <a:r>
              <a:rPr lang="en-US" sz="2000" b="1">
                <a:latin typeface="Arial"/>
                <a:cs typeface="Arial"/>
              </a:rPr>
              <a:t> 12:</a:t>
            </a:r>
            <a:r>
              <a:rPr lang="en-US" sz="1100">
                <a:latin typeface="Arial"/>
                <a:cs typeface="Arial"/>
              </a:rPr>
              <a:t>	 	 	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11" ma:contentTypeDescription="Create a new document." ma:contentTypeScope="" ma:versionID="c9a68692c94ad84e3d66dd6fb1801e2a">
  <xsd:schema xmlns:xsd="http://www.w3.org/2001/XMLSchema" xmlns:xs="http://www.w3.org/2001/XMLSchema" xmlns:p="http://schemas.microsoft.com/office/2006/metadata/properties" xmlns:ns2="15ce0899-ef80-4cae-8647-bf5405b1f034" xmlns:ns3="2dc37950-69af-4f21-a3c1-736a2430e14d" targetNamespace="http://schemas.microsoft.com/office/2006/metadata/properties" ma:root="true" ma:fieldsID="64b98850cd671a97c68d877f416d724b" ns2:_="" ns3:_="">
    <xsd:import namespace="15ce0899-ef80-4cae-8647-bf5405b1f034"/>
    <xsd:import namespace="2dc37950-69af-4f21-a3c1-736a2430e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7950-69af-4f21-a3c1-736a2430e1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348D35-4FD2-4EE4-9625-1E1BC9AA6C52}">
  <ds:schemaRefs>
    <ds:schemaRef ds:uri="15ce0899-ef80-4cae-8647-bf5405b1f034"/>
    <ds:schemaRef ds:uri="2dc37950-69af-4f21-a3c1-736a2430e1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70</Slides>
  <Notes>70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revision>1</cp:revision>
  <dcterms:modified xsi:type="dcterms:W3CDTF">2021-05-12T10:09:24Z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