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</p:sldMasterIdLst>
  <p:notesMasterIdLst>
    <p:notesMasterId r:id="rId56"/>
  </p:notesMasterIdLst>
  <p:sldIdLst>
    <p:sldId id="256" r:id="rId6"/>
    <p:sldId id="257" r:id="rId7"/>
    <p:sldId id="624" r:id="rId8"/>
    <p:sldId id="625" r:id="rId9"/>
    <p:sldId id="626" r:id="rId10"/>
    <p:sldId id="627" r:id="rId11"/>
    <p:sldId id="628" r:id="rId12"/>
    <p:sldId id="629" r:id="rId13"/>
    <p:sldId id="630" r:id="rId14"/>
    <p:sldId id="631" r:id="rId15"/>
    <p:sldId id="599" r:id="rId16"/>
    <p:sldId id="600" r:id="rId17"/>
    <p:sldId id="601" r:id="rId18"/>
    <p:sldId id="602" r:id="rId19"/>
    <p:sldId id="603" r:id="rId20"/>
    <p:sldId id="604" r:id="rId21"/>
    <p:sldId id="605" r:id="rId22"/>
    <p:sldId id="632" r:id="rId23"/>
    <p:sldId id="633" r:id="rId24"/>
    <p:sldId id="634" r:id="rId25"/>
    <p:sldId id="635" r:id="rId26"/>
    <p:sldId id="636" r:id="rId27"/>
    <p:sldId id="606" r:id="rId28"/>
    <p:sldId id="652" r:id="rId29"/>
    <p:sldId id="611" r:id="rId30"/>
    <p:sldId id="653" r:id="rId31"/>
    <p:sldId id="612" r:id="rId32"/>
    <p:sldId id="613" r:id="rId33"/>
    <p:sldId id="614" r:id="rId34"/>
    <p:sldId id="615" r:id="rId35"/>
    <p:sldId id="616" r:id="rId36"/>
    <p:sldId id="617" r:id="rId37"/>
    <p:sldId id="618" r:id="rId38"/>
    <p:sldId id="619" r:id="rId39"/>
    <p:sldId id="620" r:id="rId40"/>
    <p:sldId id="621" r:id="rId41"/>
    <p:sldId id="622" r:id="rId42"/>
    <p:sldId id="623" r:id="rId43"/>
    <p:sldId id="641" r:id="rId44"/>
    <p:sldId id="642" r:id="rId45"/>
    <p:sldId id="643" r:id="rId46"/>
    <p:sldId id="644" r:id="rId47"/>
    <p:sldId id="645" r:id="rId48"/>
    <p:sldId id="646" r:id="rId49"/>
    <p:sldId id="647" r:id="rId50"/>
    <p:sldId id="651" r:id="rId51"/>
    <p:sldId id="648" r:id="rId52"/>
    <p:sldId id="649" r:id="rId53"/>
    <p:sldId id="650" r:id="rId54"/>
    <p:sldId id="654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D63E14-1CB8-4848-AC3B-DB382B0598E2}" v="9" dt="2021-03-05T10:46:58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microsoft.com/office/2016/11/relationships/changesInfo" Target="changesInfos/changesInfo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9BD63E14-1CB8-4848-AC3B-DB382B0598E2}"/>
    <pc:docChg chg="modSld">
      <pc:chgData name="ANCA MADALINA DOBROVAT" userId="S::anca.dobrovat@unibuc.ro::418a3c67-18b7-4c53-a114-ddac729b7caa" providerId="AD" clId="Web-{9BD63E14-1CB8-4848-AC3B-DB382B0598E2}" dt="2021-03-05T10:46:58.707" v="5" actId="1076"/>
      <pc:docMkLst>
        <pc:docMk/>
      </pc:docMkLst>
      <pc:sldChg chg="modSp">
        <pc:chgData name="ANCA MADALINA DOBROVAT" userId="S::anca.dobrovat@unibuc.ro::418a3c67-18b7-4c53-a114-ddac729b7caa" providerId="AD" clId="Web-{9BD63E14-1CB8-4848-AC3B-DB382B0598E2}" dt="2021-03-05T10:46:58.707" v="5" actId="1076"/>
        <pc:sldMkLst>
          <pc:docMk/>
          <pc:sldMk cId="0" sldId="603"/>
        </pc:sldMkLst>
        <pc:spChg chg="mod">
          <ac:chgData name="ANCA MADALINA DOBROVAT" userId="S::anca.dobrovat@unibuc.ro::418a3c67-18b7-4c53-a114-ddac729b7caa" providerId="AD" clId="Web-{9BD63E14-1CB8-4848-AC3B-DB382B0598E2}" dt="2021-03-05T10:46:41.285" v="4" actId="1076"/>
          <ac:spMkLst>
            <pc:docMk/>
            <pc:sldMk cId="0" sldId="603"/>
            <ac:spMk id="38916" creationId="{00000000-0000-0000-0000-000000000000}"/>
          </ac:spMkLst>
        </pc:spChg>
        <pc:spChg chg="mod">
          <ac:chgData name="ANCA MADALINA DOBROVAT" userId="S::anca.dobrovat@unibuc.ro::418a3c67-18b7-4c53-a114-ddac729b7caa" providerId="AD" clId="Web-{9BD63E14-1CB8-4848-AC3B-DB382B0598E2}" dt="2021-03-05T10:46:58.707" v="5" actId="1076"/>
          <ac:spMkLst>
            <pc:docMk/>
            <pc:sldMk cId="0" sldId="603"/>
            <ac:spMk id="38917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9BD63E14-1CB8-4848-AC3B-DB382B0598E2}" dt="2021-03-05T10:30:43.929" v="2" actId="20577"/>
        <pc:sldMkLst>
          <pc:docMk/>
          <pc:sldMk cId="0" sldId="627"/>
        </pc:sldMkLst>
        <pc:spChg chg="mod">
          <ac:chgData name="ANCA MADALINA DOBROVAT" userId="S::anca.dobrovat@unibuc.ro::418a3c67-18b7-4c53-a114-ddac729b7caa" providerId="AD" clId="Web-{9BD63E14-1CB8-4848-AC3B-DB382B0598E2}" dt="2021-03-05T10:30:43.929" v="2" actId="20577"/>
          <ac:spMkLst>
            <pc:docMk/>
            <pc:sldMk cId="0" sldId="627"/>
            <ac:spMk id="29699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9BD63E14-1CB8-4848-AC3B-DB382B0598E2}" dt="2021-03-05T10:36:57.784" v="3" actId="1076"/>
        <pc:sldMkLst>
          <pc:docMk/>
          <pc:sldMk cId="0" sldId="630"/>
        </pc:sldMkLst>
        <pc:spChg chg="mod">
          <ac:chgData name="ANCA MADALINA DOBROVAT" userId="S::anca.dobrovat@unibuc.ro::418a3c67-18b7-4c53-a114-ddac729b7caa" providerId="AD" clId="Web-{9BD63E14-1CB8-4848-AC3B-DB382B0598E2}" dt="2021-03-05T10:36:57.784" v="3" actId="1076"/>
          <ac:spMkLst>
            <pc:docMk/>
            <pc:sldMk cId="0" sldId="630"/>
            <ac:spMk id="3277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21e9f272c_0_17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657" name="Google Shape;657;g621e9f272c_0_17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658" name="Google Shape;658;g621e9f272c_0_17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59" name="Google Shape;659;g621e9f272c_0_17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60" name="Google Shape;660;g621e9f272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21e9f272c_0_187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670" name="Google Shape;670;g621e9f272c_0_187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671" name="Google Shape;671;g621e9f272c_0_187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2" name="Google Shape;672;g621e9f272c_0_187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3" name="Google Shape;673;g621e9f272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21e9f272c_0_199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683" name="Google Shape;683;g621e9f272c_0_199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684" name="Google Shape;684;g621e9f272c_0_199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5" name="Google Shape;685;g621e9f272c_0_199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6" name="Google Shape;686;g621e9f272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21e9f272c_0_21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697" name="Google Shape;697;g621e9f272c_0_21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698" name="Google Shape;698;g621e9f272c_0_21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99" name="Google Shape;699;g621e9f272c_0_21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00" name="Google Shape;700;g621e9f272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21e9f272c_0_22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11" name="Google Shape;711;g621e9f272c_0_22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12" name="Google Shape;712;g621e9f272c_0_22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3" name="Google Shape;713;g621e9f272c_0_22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4" name="Google Shape;714;g621e9f272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21e9f272c_0_23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25" name="Google Shape;725;g621e9f272c_0_23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26" name="Google Shape;726;g621e9f272c_0_23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7" name="Google Shape;727;g621e9f272c_0_23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8" name="Google Shape;728;g621e9f272c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21e9f272c_0_25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740" name="Google Shape;740;g621e9f272c_0_25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741" name="Google Shape;741;g621e9f272c_0_25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2" name="Google Shape;742;g621e9f272c_0_25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3" name="Google Shape;743;g621e9f272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21e9f272c_0_26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757" name="Google Shape;757;g621e9f272c_0_26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758" name="Google Shape;758;g621e9f272c_0_26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59" name="Google Shape;759;g621e9f272c_0_26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60" name="Google Shape;760;g621e9f272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621e9f272c_0_28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772" name="Google Shape;772;g621e9f272c_0_28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773" name="Google Shape;773;g621e9f272c_0_28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4" name="Google Shape;774;g621e9f272c_0_28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5" name="Google Shape;775;g621e9f272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21e9f272c_0_29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36</a:t>
            </a:fld>
            <a:endParaRPr sz="1700"/>
          </a:p>
        </p:txBody>
      </p:sp>
      <p:sp>
        <p:nvSpPr>
          <p:cNvPr id="786" name="Google Shape;786;g621e9f272c_0_29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36</a:t>
            </a:fld>
            <a:endParaRPr sz="1700"/>
          </a:p>
        </p:txBody>
      </p:sp>
      <p:sp>
        <p:nvSpPr>
          <p:cNvPr id="787" name="Google Shape;787;g621e9f272c_0_29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8" name="Google Shape;788;g621e9f272c_0_29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9" name="Google Shape;789;g621e9f272c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21e9f272c_0_30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37</a:t>
            </a:fld>
            <a:endParaRPr sz="1700"/>
          </a:p>
        </p:txBody>
      </p:sp>
      <p:sp>
        <p:nvSpPr>
          <p:cNvPr id="800" name="Google Shape;800;g621e9f272c_0_30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37</a:t>
            </a:fld>
            <a:endParaRPr sz="1700"/>
          </a:p>
        </p:txBody>
      </p:sp>
      <p:sp>
        <p:nvSpPr>
          <p:cNvPr id="801" name="Google Shape;801;g621e9f272c_0_30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2" name="Google Shape;802;g621e9f272c_0_30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3" name="Google Shape;803;g621e9f272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621e9f272c_0_321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38</a:t>
            </a:fld>
            <a:endParaRPr sz="1700"/>
          </a:p>
        </p:txBody>
      </p:sp>
      <p:sp>
        <p:nvSpPr>
          <p:cNvPr id="815" name="Google Shape;815;g621e9f272c_0_321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38</a:t>
            </a:fld>
            <a:endParaRPr sz="1700"/>
          </a:p>
        </p:txBody>
      </p:sp>
      <p:sp>
        <p:nvSpPr>
          <p:cNvPr id="816" name="Google Shape;816;g621e9f272c_0_321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7" name="Google Shape;817;g621e9f272c_0_32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8" name="Google Shape;818;g621e9f272c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23d46fcc4_1_11:notes"/>
          <p:cNvSpPr/>
          <p:nvPr/>
        </p:nvSpPr>
        <p:spPr>
          <a:xfrm>
            <a:off x="3881392" y="8685833"/>
            <a:ext cx="2951936" cy="43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46</a:t>
            </a:fld>
            <a:endParaRPr sz="1700"/>
          </a:p>
        </p:txBody>
      </p:sp>
      <p:sp>
        <p:nvSpPr>
          <p:cNvPr id="582" name="Google Shape;582;g623d46fcc4_1_11:notes"/>
          <p:cNvSpPr/>
          <p:nvPr/>
        </p:nvSpPr>
        <p:spPr>
          <a:xfrm>
            <a:off x="3881392" y="8685833"/>
            <a:ext cx="2954834" cy="43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46</a:t>
            </a:fld>
            <a:endParaRPr sz="1700"/>
          </a:p>
        </p:txBody>
      </p:sp>
      <p:sp>
        <p:nvSpPr>
          <p:cNvPr id="583" name="Google Shape;583;g623d46fcc4_1_11:notes"/>
          <p:cNvSpPr/>
          <p:nvPr/>
        </p:nvSpPr>
        <p:spPr>
          <a:xfrm>
            <a:off x="687181" y="4343077"/>
            <a:ext cx="5473224" cy="410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4" name="Google Shape;584;g623d46fcc4_1_1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313" cy="408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5" name="Google Shape;585;g623d46fcc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50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err="1"/>
              <a:t>Universitatea</a:t>
            </a:r>
            <a:r>
              <a:rPr lang="en-US" sz="1800" b="1"/>
              <a:t> din </a:t>
            </a:r>
            <a:r>
              <a:rPr lang="en-US" sz="1800" b="1" err="1"/>
              <a:t>Bucure</a:t>
            </a: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err="1"/>
              <a:t>ti</a:t>
            </a:r>
            <a:endParaRPr lang="en-US" sz="180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Programare</a:t>
            </a:r>
            <a:r>
              <a:rPr lang="en-US" sz="4000" b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</a:t>
            </a:r>
            <a:r>
              <a:rPr lang="ro-RO" altLang="ro-RO" sz="4000" b="1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4000" b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 </a:t>
            </a:r>
            <a:r>
              <a:rPr lang="en-US" sz="2600" b="1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suport</a:t>
            </a:r>
            <a:r>
              <a:rPr lang="en-US" sz="2600" b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curs -</a:t>
            </a:r>
            <a:endParaRPr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50;p3"/>
          <p:cNvSpPr txBox="1"/>
          <p:nvPr/>
        </p:nvSpPr>
        <p:spPr>
          <a:xfrm>
            <a:off x="5059362" y="2895600"/>
            <a:ext cx="4054475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91440" marR="0" lvl="0" indent="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o-RO" sz="2000" b="1" i="0" u="none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Dobrovăț Anca – Mădălina</a:t>
            </a:r>
          </a:p>
          <a:p>
            <a:pPr marL="91440" lv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ro-RO" sz="2000" b="1">
                <a:latin typeface="Arial" pitchFamily="34" charset="0"/>
                <a:cs typeface="Arial" pitchFamily="34" charset="0"/>
              </a:rPr>
              <a:t>Andrei Păun</a:t>
            </a:r>
          </a:p>
          <a:p>
            <a:pPr marL="9144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51;p3"/>
          <p:cNvSpPr txBox="1"/>
          <p:nvPr/>
        </p:nvSpPr>
        <p:spPr>
          <a:xfrm>
            <a:off x="6357067" y="6232525"/>
            <a:ext cx="23824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/>
              <a:t>03 </a:t>
            </a:r>
            <a:r>
              <a:rPr lang="en-US" sz="1800" b="1" err="1"/>
              <a:t>si</a:t>
            </a:r>
            <a:r>
              <a:rPr lang="en-US" sz="1800" b="1"/>
              <a:t> 05 / 03 / 2021</a:t>
            </a:r>
            <a:endParaRPr/>
          </a:p>
        </p:txBody>
      </p:sp>
      <p:sp>
        <p:nvSpPr>
          <p:cNvPr id="11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2020 – 20</a:t>
            </a:r>
            <a:r>
              <a:rPr lang="en-US" sz="2400" b="1"/>
              <a:t>21</a:t>
            </a:r>
            <a:endParaRPr sz="2400" b="1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II</a:t>
            </a:r>
            <a:endParaRPr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union anonime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nu poate avea functii</a:t>
            </a:r>
          </a:p>
          <a:p>
            <a:pPr eaLnBrk="1" hangingPunct="1"/>
            <a:r>
              <a:rPr lang="en-US" altLang="ro-RO"/>
              <a:t>nu poate avea private sau protected (fara functii nu avem acces la altceva)</a:t>
            </a:r>
          </a:p>
          <a:p>
            <a:pPr eaLnBrk="1" hangingPunct="1"/>
            <a:r>
              <a:rPr lang="en-US" altLang="ro-RO"/>
              <a:t>union-uri anonime globale trebuiesc precizate ca statice</a:t>
            </a:r>
          </a:p>
        </p:txBody>
      </p:sp>
      <p:sp>
        <p:nvSpPr>
          <p:cNvPr id="337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functii prieten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Cuvantul cheie: </a:t>
            </a:r>
            <a:r>
              <a:rPr lang="en-US" altLang="ro-RO" b="1"/>
              <a:t>friend</a:t>
            </a:r>
          </a:p>
          <a:p>
            <a:pPr eaLnBrk="1" hangingPunct="1"/>
            <a:r>
              <a:rPr lang="en-US" altLang="ro-RO"/>
              <a:t>pentru accesarea campurilor protected, private din alta clasa</a:t>
            </a:r>
          </a:p>
          <a:p>
            <a:pPr eaLnBrk="1" hangingPunct="1"/>
            <a:r>
              <a:rPr lang="en-US" altLang="ro-RO"/>
              <a:t>folositoare la overload-area operatorilor, pentru unele functii de I/O, si portiuni interconectate (exemplu urmeaza)</a:t>
            </a:r>
          </a:p>
          <a:p>
            <a:pPr eaLnBrk="1" hangingPunct="1"/>
            <a:r>
              <a:rPr lang="en-US" altLang="ro-RO"/>
              <a:t>in rest nu se prea folosesc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381000" y="703263"/>
            <a:ext cx="74676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myclass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friend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myclass x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set_ab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myclass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set_ab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a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b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>
              <a:solidFill>
                <a:srgbClr val="696969"/>
              </a:solidFill>
            </a:endParaRPr>
          </a:p>
          <a:p>
            <a:r>
              <a:rPr lang="ro-RO" sz="1600">
                <a:solidFill>
                  <a:srgbClr val="696969"/>
                </a:solidFill>
              </a:rPr>
              <a:t>// Note: sum() is not a member function of any class.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myclass x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>
                <a:solidFill>
                  <a:srgbClr val="696969"/>
                </a:solidFill>
              </a:rPr>
              <a:t>/* Because sum() is a friend of myclass, it can directly access a and b. */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a </a:t>
            </a:r>
            <a:r>
              <a:rPr lang="ro-RO" sz="1600">
                <a:solidFill>
                  <a:srgbClr val="808030"/>
                </a:solidFill>
              </a:rPr>
              <a:t>+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myclass 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n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set_ab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n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35843" name="TextBox 2"/>
          <p:cNvSpPr txBox="1">
            <a:spLocks noChangeArrowheads="1"/>
          </p:cNvSpPr>
          <p:nvPr/>
        </p:nvSpPr>
        <p:spPr bwMode="auto">
          <a:xfrm>
            <a:off x="1371600" y="1447800"/>
            <a:ext cx="22860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58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228600" y="1003300"/>
            <a:ext cx="4572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IDLE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INUSE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C2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forward declaration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C1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status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IDLE if off, INUSE if on screen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...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friend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C1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C2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C2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status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IDLE if off, INUSE if on screen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...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friend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C1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C2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altLang="ro-RO" sz="1600" b="1"/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0" y="1524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C1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status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state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C2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status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state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C1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C2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status </a:t>
            </a:r>
            <a:r>
              <a:rPr lang="ro-RO" sz="1600">
                <a:solidFill>
                  <a:srgbClr val="808030"/>
                </a:solidFill>
              </a:rPr>
              <a:t>||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status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</a:t>
            </a:r>
            <a:r>
              <a:rPr lang="ro-RO" sz="1600"/>
              <a:t>C1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</a:t>
            </a:r>
            <a:r>
              <a:rPr lang="ro-RO" sz="1600"/>
              <a:t>C2 y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))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Screen can be used.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r>
              <a:rPr lang="ro-RO" sz="1600"/>
              <a:t> </a:t>
            </a:r>
            <a:r>
              <a:rPr lang="en-US" sz="1600"/>
              <a:t>     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In use.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INUSE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))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Screen can be used.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r>
              <a:rPr lang="en-US" sz="1600">
                <a:solidFill>
                  <a:srgbClr val="800080"/>
                </a:solidFill>
              </a:rPr>
              <a:t>    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In use.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altLang="ro-RO" sz="1600" b="1"/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381000" y="2743200"/>
            <a:ext cx="25908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457200" y="4419600"/>
            <a:ext cx="25908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functii prieten din alte obiecte</a:t>
            </a:r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IDLE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INUSE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C2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forward declaration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C1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status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IDLE if off, INUSE if on screen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...</a:t>
            </a:r>
            <a:endParaRPr lang="en-US" sz="1600">
              <a:solidFill>
                <a:srgbClr val="696969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C2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now a member of C1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C2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status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IDLE if off, INUSE if on screen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...</a:t>
            </a:r>
            <a:endParaRPr lang="en-US" sz="1600">
              <a:solidFill>
                <a:srgbClr val="696969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</a:t>
            </a:r>
            <a:r>
              <a:rPr lang="ro-RO" sz="1600" b="1">
                <a:solidFill>
                  <a:srgbClr val="800000"/>
                </a:solidFill>
              </a:rPr>
              <a:t>friend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C1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C2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C1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status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state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38915" name="Rectangle 6"/>
          <p:cNvSpPr>
            <a:spLocks noChangeArrowheads="1"/>
          </p:cNvSpPr>
          <p:nvPr/>
        </p:nvSpPr>
        <p:spPr bwMode="auto">
          <a:xfrm>
            <a:off x="4191000" y="646113"/>
            <a:ext cx="4572000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C2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status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state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>
              <a:solidFill>
                <a:srgbClr val="696969"/>
              </a:solidFill>
            </a:endParaRPr>
          </a:p>
          <a:p>
            <a:r>
              <a:rPr lang="ro-RO" sz="1600">
                <a:solidFill>
                  <a:srgbClr val="696969"/>
                </a:solidFill>
              </a:rPr>
              <a:t>// idle() is member of C1, but friend of C2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C1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C2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THIS</a:t>
            </a:r>
            <a:r>
              <a:rPr lang="ro-RO" sz="1600">
                <a:solidFill>
                  <a:srgbClr val="808030"/>
                </a:solidFill>
              </a:rPr>
              <a:t>-&gt;</a:t>
            </a:r>
            <a:r>
              <a:rPr lang="ro-RO" sz="1600"/>
              <a:t>status </a:t>
            </a:r>
            <a:r>
              <a:rPr lang="ro-RO" sz="1600">
                <a:solidFill>
                  <a:srgbClr val="808030"/>
                </a:solidFill>
              </a:rPr>
              <a:t>||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status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</a:t>
            </a:r>
            <a:r>
              <a:rPr lang="ro-RO" sz="1600"/>
              <a:t>C1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</a:t>
            </a:r>
            <a:r>
              <a:rPr lang="ro-RO" sz="1600"/>
              <a:t>C2 y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 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 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 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))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Screen can be used.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r>
              <a:rPr lang="en-US" sz="1600">
                <a:solidFill>
                  <a:srgbClr val="800080"/>
                </a:solidFill>
              </a:rPr>
              <a:t>     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In use.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  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INUSE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  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))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Screen can be used.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r>
              <a:rPr lang="en-US" sz="1600">
                <a:solidFill>
                  <a:srgbClr val="800080"/>
                </a:solidFill>
              </a:rPr>
              <a:t>     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In use.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304800" y="3244590"/>
            <a:ext cx="32766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59487" y="4920990"/>
            <a:ext cx="32766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891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891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clase prieten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daca avem o clasa prieten, toate functiile membre ale clasei prieten au acces la membrii privati ai clasei</a:t>
            </a:r>
          </a:p>
          <a:p>
            <a:pPr eaLnBrk="1" hangingPunct="1"/>
            <a:endParaRPr lang="en-US" altLang="ro-RO"/>
          </a:p>
        </p:txBody>
      </p:sp>
      <p:sp>
        <p:nvSpPr>
          <p:cNvPr id="399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99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53340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696969"/>
                </a:solidFill>
              </a:rPr>
              <a:t>// Using a friend class.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TwoValues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TwoValues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a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b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 b="1">
                <a:solidFill>
                  <a:srgbClr val="800000"/>
                </a:solidFill>
              </a:rPr>
              <a:t>friend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Min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Min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min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TwoValues x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Min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>
                <a:solidFill>
                  <a:srgbClr val="603000"/>
                </a:solidFill>
              </a:rPr>
              <a:t>min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TwoValues x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a 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b </a:t>
            </a:r>
            <a:r>
              <a:rPr lang="ro-RO" sz="1600">
                <a:solidFill>
                  <a:srgbClr val="800080"/>
                </a:solidFill>
              </a:rPr>
              <a:t>?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a </a:t>
            </a:r>
            <a:r>
              <a:rPr lang="ro-RO" sz="1600">
                <a:solidFill>
                  <a:srgbClr val="800080"/>
                </a:solidFill>
              </a:rPr>
              <a:t>: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TwoValues ob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Min m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>
                <a:solidFill>
                  <a:srgbClr val="603000"/>
                </a:solidFill>
              </a:rPr>
              <a:t>min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ob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685800" y="2209800"/>
            <a:ext cx="32766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409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096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functii inline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foarte comune in clase</a:t>
            </a:r>
          </a:p>
          <a:p>
            <a:pPr eaLnBrk="1" hangingPunct="1"/>
            <a:r>
              <a:rPr lang="en-US" altLang="ro-RO"/>
              <a:t>doua tipuri: explicit (</a:t>
            </a:r>
            <a:r>
              <a:rPr lang="en-US" altLang="ro-RO">
                <a:solidFill>
                  <a:srgbClr val="FF0000"/>
                </a:solidFill>
              </a:rPr>
              <a:t>inline</a:t>
            </a:r>
            <a:r>
              <a:rPr lang="en-US" altLang="ro-RO"/>
              <a:t>) si implicit</a:t>
            </a:r>
          </a:p>
          <a:p>
            <a:pPr eaLnBrk="1" hangingPunct="1"/>
            <a:endParaRPr lang="en-US" altLang="ro-RO"/>
          </a:p>
        </p:txBody>
      </p:sp>
      <p:sp>
        <p:nvSpPr>
          <p:cNvPr id="419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198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Explicit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457200" y="1828800"/>
            <a:ext cx="4572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inline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max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&gt;</a:t>
            </a:r>
            <a:r>
              <a:rPr lang="ro-RO" sz="1600"/>
              <a:t>b </a:t>
            </a:r>
            <a:r>
              <a:rPr lang="ro-RO" sz="1600">
                <a:solidFill>
                  <a:srgbClr val="800080"/>
                </a:solidFill>
              </a:rPr>
              <a:t>?</a:t>
            </a:r>
            <a:r>
              <a:rPr lang="ro-RO" sz="1600"/>
              <a:t> a </a:t>
            </a:r>
            <a:r>
              <a:rPr lang="ro-RO" sz="1600">
                <a:solidFill>
                  <a:srgbClr val="800080"/>
                </a:solidFill>
              </a:rPr>
              <a:t>: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max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max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99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88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4419600" y="1828800"/>
            <a:ext cx="4572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</a:rPr>
              <a:t>#include </a:t>
            </a:r>
            <a:r>
              <a:rPr lang="en-US" sz="1600">
                <a:solidFill>
                  <a:srgbClr val="800000"/>
                </a:solidFill>
              </a:rPr>
              <a:t>&lt;</a:t>
            </a:r>
            <a:r>
              <a:rPr lang="en-US" sz="1600">
                <a:solidFill>
                  <a:srgbClr val="40015A"/>
                </a:solidFill>
              </a:rPr>
              <a:t>iostream</a:t>
            </a:r>
            <a:r>
              <a:rPr lang="en-US" sz="1600">
                <a:solidFill>
                  <a:srgbClr val="800000"/>
                </a:solidFill>
              </a:rPr>
              <a:t>&gt;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using</a:t>
            </a:r>
            <a:r>
              <a:rPr lang="en-US" sz="1600"/>
              <a:t> </a:t>
            </a:r>
            <a:r>
              <a:rPr lang="en-US" sz="1600" b="1">
                <a:solidFill>
                  <a:srgbClr val="800000"/>
                </a:solidFill>
              </a:rPr>
              <a:t>namespace</a:t>
            </a:r>
            <a:r>
              <a:rPr lang="en-US" sz="1600"/>
              <a:t> </a:t>
            </a:r>
            <a:r>
              <a:rPr lang="en-US" sz="1600">
                <a:solidFill>
                  <a:srgbClr val="666616"/>
                </a:solidFill>
              </a:rPr>
              <a:t>std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</a:t>
            </a:r>
            <a:r>
              <a:rPr lang="en-US" sz="1600">
                <a:solidFill>
                  <a:srgbClr val="400000"/>
                </a:solidFill>
              </a:rPr>
              <a:t>main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008C00"/>
                </a:solidFill>
              </a:rPr>
              <a:t>10</a:t>
            </a:r>
            <a:r>
              <a:rPr lang="en-US" sz="1600">
                <a:solidFill>
                  <a:srgbClr val="808030"/>
                </a:solidFill>
              </a:rPr>
              <a:t>&gt;</a:t>
            </a:r>
            <a:r>
              <a:rPr lang="en-US" sz="1600">
                <a:solidFill>
                  <a:srgbClr val="008C00"/>
                </a:solidFill>
              </a:rPr>
              <a:t>20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?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10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: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20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008C00"/>
                </a:solidFill>
              </a:rPr>
              <a:t>99</a:t>
            </a:r>
            <a:r>
              <a:rPr lang="en-US" sz="1600">
                <a:solidFill>
                  <a:srgbClr val="808030"/>
                </a:solidFill>
              </a:rPr>
              <a:t>&gt;</a:t>
            </a:r>
            <a:r>
              <a:rPr lang="en-US" sz="1600">
                <a:solidFill>
                  <a:srgbClr val="008C00"/>
                </a:solidFill>
              </a:rPr>
              <a:t>88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?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99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: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88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return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228600" y="2514600"/>
            <a:ext cx="838200" cy="457200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4301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301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8686800" cy="1143000"/>
          </a:xfrm>
        </p:spPr>
        <p:txBody>
          <a:bodyPr/>
          <a:lstStyle/>
          <a:p>
            <a:pPr eaLnBrk="1" hangingPunct="1"/>
            <a:r>
              <a:rPr lang="ro-RO" altLang="ro-RO" sz="4000"/>
              <a:t>Cuprinsul cursului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429000"/>
          </a:xfrm>
        </p:spPr>
        <p:txBody>
          <a:bodyPr/>
          <a:lstStyle/>
          <a:p>
            <a:pPr>
              <a:defRPr/>
            </a:pPr>
            <a:r>
              <a:rPr lang="en-US" sz="280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err="1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err="1"/>
              <a:t>unctii</a:t>
            </a:r>
            <a:r>
              <a:rPr lang="en-US" altLang="ro-RO" sz="2800"/>
              <a:t> </a:t>
            </a:r>
            <a:r>
              <a:rPr lang="en-US" altLang="ro-RO" sz="2800" err="1"/>
              <a:t>si</a:t>
            </a:r>
            <a:r>
              <a:rPr lang="en-US" altLang="ro-RO" sz="2800"/>
              <a:t> </a:t>
            </a:r>
            <a:r>
              <a:rPr lang="en-US" altLang="ro-RO" sz="2800" err="1"/>
              <a:t>clase</a:t>
            </a:r>
            <a:r>
              <a:rPr lang="en-US" altLang="ro-RO" sz="2800"/>
              <a:t> </a:t>
            </a:r>
            <a:r>
              <a:rPr lang="en-US" altLang="ro-RO" sz="2800" err="1"/>
              <a:t>prieten</a:t>
            </a:r>
            <a:endParaRPr lang="en-US" altLang="ro-RO" sz="2800"/>
          </a:p>
          <a:p>
            <a:pPr>
              <a:defRPr/>
            </a:pPr>
            <a:r>
              <a:rPr lang="en-US" altLang="ro-RO" sz="2800" err="1"/>
              <a:t>Functii</a:t>
            </a:r>
            <a:r>
              <a:rPr lang="en-US" altLang="ro-RO" sz="2800"/>
              <a:t> inline</a:t>
            </a:r>
          </a:p>
          <a:p>
            <a:pPr>
              <a:defRPr/>
            </a:pPr>
            <a:r>
              <a:rPr lang="en-US" altLang="ro-RO" sz="2800" err="1"/>
              <a:t>Constructori</a:t>
            </a:r>
            <a:r>
              <a:rPr lang="en-US" altLang="ro-RO" sz="2800"/>
              <a:t> / destructor</a:t>
            </a:r>
            <a:endParaRPr lang="ro-RO" altLang="ro-RO" sz="2800"/>
          </a:p>
          <a:p>
            <a:pPr marL="0" indent="0" eaLnBrk="1" hangingPunct="1">
              <a:buFontTx/>
              <a:buNone/>
              <a:defRPr/>
            </a:pPr>
            <a:endParaRPr lang="ro-RO" altLang="ro-RO" sz="280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err="1"/>
              <a:t>Universitatea</a:t>
            </a:r>
            <a:r>
              <a:rPr lang="en-US" sz="1800" b="1"/>
              <a:t> din </a:t>
            </a:r>
            <a:r>
              <a:rPr lang="en-US" sz="1800" b="1" err="1"/>
              <a:t>Bucure</a:t>
            </a: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err="1"/>
              <a:t>ti</a:t>
            </a:r>
            <a:endParaRPr lang="en-US" sz="180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functii inline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executie rapida</a:t>
            </a:r>
          </a:p>
          <a:p>
            <a:pPr eaLnBrk="1" hangingPunct="1"/>
            <a:r>
              <a:rPr lang="en-US" altLang="ro-RO"/>
              <a:t>este o sugestie/cerere pentru compilator</a:t>
            </a:r>
          </a:p>
          <a:p>
            <a:pPr eaLnBrk="1" hangingPunct="1"/>
            <a:r>
              <a:rPr lang="en-US" altLang="ro-RO"/>
              <a:t>pentru functii foarte mici</a:t>
            </a:r>
          </a:p>
          <a:p>
            <a:pPr eaLnBrk="1" hangingPunct="1"/>
            <a:r>
              <a:rPr lang="en-US" altLang="ro-RO"/>
              <a:t>pot fi si membri ai unei clase</a:t>
            </a:r>
          </a:p>
        </p:txBody>
      </p:sp>
      <p:sp>
        <p:nvSpPr>
          <p:cNvPr id="4403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403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533400" y="7794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myclass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init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show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>
              <a:solidFill>
                <a:srgbClr val="696969"/>
              </a:solidFill>
            </a:endParaRPr>
          </a:p>
          <a:p>
            <a:r>
              <a:rPr lang="ro-RO" sz="1600">
                <a:solidFill>
                  <a:srgbClr val="696969"/>
                </a:solidFill>
              </a:rPr>
              <a:t>// Create an inline function.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inline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myclass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a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b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>
              <a:solidFill>
                <a:srgbClr val="696969"/>
              </a:solidFill>
            </a:endParaRPr>
          </a:p>
          <a:p>
            <a:r>
              <a:rPr lang="ro-RO" sz="1600">
                <a:solidFill>
                  <a:srgbClr val="696969"/>
                </a:solidFill>
              </a:rPr>
              <a:t>// Create another inline function.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inline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myclass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show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a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b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myclass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show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4505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506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4000"/>
              <a:t>Definirea functiilor inline implicit (in clase)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304800" y="1828800"/>
            <a:ext cx="4572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myclass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96969"/>
                </a:solidFill>
              </a:rPr>
              <a:t>        </a:t>
            </a:r>
            <a:r>
              <a:rPr lang="ro-RO" sz="1600">
                <a:solidFill>
                  <a:srgbClr val="696969"/>
                </a:solidFill>
              </a:rPr>
              <a:t>// automatic inline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init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j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show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a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b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endParaRPr lang="en-US" sz="1600">
              <a:solidFill>
                <a:srgbClr val="800080"/>
              </a:solidFill>
            </a:endParaRPr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myclass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show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4572000" y="1676400"/>
            <a:ext cx="4572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myclass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696969"/>
                </a:solidFill>
              </a:rPr>
              <a:t>// automatic inline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init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	</a:t>
            </a:r>
            <a:r>
              <a:rPr lang="ro-RO" sz="1600"/>
              <a:t>a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	</a:t>
            </a:r>
            <a:r>
              <a:rPr lang="ro-RO" sz="1600"/>
              <a:t>b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show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a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b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endParaRPr lang="en-US" altLang="ro-RO" sz="1600" b="1"/>
          </a:p>
        </p:txBody>
      </p:sp>
      <p:sp>
        <p:nvSpPr>
          <p:cNvPr id="4608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608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err="1"/>
              <a:t>Constructori</a:t>
            </a:r>
            <a:r>
              <a:rPr lang="en-US" altLang="ro-RO"/>
              <a:t>/</a:t>
            </a:r>
            <a:r>
              <a:rPr lang="en-US" altLang="ro-RO" err="1"/>
              <a:t>Destructori</a:t>
            </a:r>
            <a:endParaRPr lang="en-US" altLang="ro-RO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altLang="ro-RO">
                <a:latin typeface="+mj-lt"/>
              </a:rPr>
              <a:t>inițializare automat</a:t>
            </a:r>
            <a:r>
              <a:rPr lang="vi-VN" altLang="ro-RO">
                <a:latin typeface="+mj-lt"/>
              </a:rPr>
              <a:t>ă</a:t>
            </a:r>
            <a:endParaRPr lang="en-US" altLang="ro-RO">
              <a:latin typeface="+mj-lt"/>
            </a:endParaRPr>
          </a:p>
          <a:p>
            <a:pPr eaLnBrk="1" hangingPunct="1"/>
            <a:r>
              <a:rPr lang="en-US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+mj-lt"/>
                <a:ea typeface="Arial"/>
                <a:cs typeface="Arial"/>
                <a:sym typeface="Arial"/>
              </a:rPr>
              <a:t>prealabile</a:t>
            </a:r>
            <a:r>
              <a:rPr lang="en-US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+mj-lt"/>
                <a:ea typeface="Arial"/>
                <a:cs typeface="Arial"/>
                <a:sym typeface="Arial"/>
              </a:rPr>
              <a:t>utilizarii</a:t>
            </a:r>
            <a:r>
              <a:rPr lang="en-US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err="1">
                <a:latin typeface="+mj-lt"/>
                <a:ea typeface="Arial"/>
                <a:cs typeface="Arial"/>
                <a:sym typeface="Arial"/>
              </a:rPr>
              <a:t>obiectelor</a:t>
            </a:r>
            <a:r>
              <a:rPr lang="en-US">
                <a:latin typeface="+mj-lt"/>
                <a:ea typeface="Arial"/>
                <a:cs typeface="Arial"/>
                <a:sym typeface="Arial"/>
              </a:rPr>
              <a:t> create</a:t>
            </a:r>
            <a:endParaRPr lang="ro-RO" altLang="ro-RO">
              <a:latin typeface="+mj-lt"/>
            </a:endParaRPr>
          </a:p>
          <a:p>
            <a:pPr eaLnBrk="1" hangingPunct="1"/>
            <a:r>
              <a:rPr lang="ro-RO" altLang="ro-RO">
                <a:latin typeface="+mj-lt"/>
              </a:rPr>
              <a:t>obiectele nu sunt statice</a:t>
            </a:r>
          </a:p>
          <a:p>
            <a:pPr eaLnBrk="1" hangingPunct="1"/>
            <a:r>
              <a:rPr lang="ro-RO" altLang="ro-RO">
                <a:latin typeface="+mj-lt"/>
              </a:rPr>
              <a:t>constructor: funcție special</a:t>
            </a:r>
            <a:r>
              <a:rPr lang="vi-VN" altLang="ro-RO">
                <a:latin typeface="+mj-lt"/>
              </a:rPr>
              <a:t>ă</a:t>
            </a:r>
            <a:r>
              <a:rPr lang="ro-RO" altLang="ro-RO">
                <a:latin typeface="+mj-lt"/>
              </a:rPr>
              <a:t>, numele clasei</a:t>
            </a:r>
          </a:p>
          <a:p>
            <a:pPr eaLnBrk="1" hangingPunct="1"/>
            <a:r>
              <a:rPr lang="ro-RO" altLang="ro-RO">
                <a:latin typeface="+mj-lt"/>
              </a:rPr>
              <a:t>constructorii nu pot întoarce valori (nu au tip de întoarcere)</a:t>
            </a:r>
          </a:p>
          <a:p>
            <a:pPr eaLnBrk="1" hangingPunct="1"/>
            <a:endParaRPr lang="ro-RO" altLang="ro-RO">
              <a:latin typeface="+mj-lt"/>
            </a:endParaRP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err="1"/>
              <a:t>Constructori</a:t>
            </a:r>
            <a:r>
              <a:rPr lang="en-US" altLang="ro-RO"/>
              <a:t>/</a:t>
            </a:r>
            <a:r>
              <a:rPr lang="en-US" altLang="ro-RO" err="1"/>
              <a:t>Destructori</a:t>
            </a:r>
            <a:endParaRPr lang="en-US" altLang="ro-RO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altLang="ro-RO"/>
              <a:t>inițializare automat</a:t>
            </a:r>
            <a:r>
              <a:rPr lang="vi-VN" altLang="ro-RO"/>
              <a:t>ă</a:t>
            </a:r>
            <a:endParaRPr lang="ro-RO" altLang="ro-RO"/>
          </a:p>
          <a:p>
            <a:pPr eaLnBrk="1" hangingPunct="1"/>
            <a:r>
              <a:rPr lang="ro-RO" altLang="ro-RO"/>
              <a:t>obiectele nu sunt statice</a:t>
            </a:r>
          </a:p>
          <a:p>
            <a:pPr eaLnBrk="1" hangingPunct="1"/>
            <a:r>
              <a:rPr lang="ro-RO" altLang="ro-RO"/>
              <a:t>constructor: funcție special</a:t>
            </a:r>
            <a:r>
              <a:rPr lang="vi-VN" altLang="ro-RO"/>
              <a:t>ă</a:t>
            </a:r>
            <a:r>
              <a:rPr lang="ro-RO" altLang="ro-RO"/>
              <a:t>, numele clasei</a:t>
            </a:r>
          </a:p>
          <a:p>
            <a:pPr eaLnBrk="1" hangingPunct="1"/>
            <a:r>
              <a:rPr lang="ro-RO" altLang="ro-RO"/>
              <a:t>constructorii nu pot întoarce valori (nu au tip de întoarcere)</a:t>
            </a:r>
          </a:p>
          <a:p>
            <a:pPr eaLnBrk="1" hangingPunct="1"/>
            <a:endParaRPr lang="ro-RO" altLang="ro-RO"/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Caracteristici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speciale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: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=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(~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destructori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);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- la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declarare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nu se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specifica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tipul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returnat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- nu pot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mosteniti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dar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apelati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clasele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derivate;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- nu se pot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utiliza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pointeri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către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constructor / destructor;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avea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inclusiv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impliciti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)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se pot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supradefini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.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Destructorul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este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unic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fără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copiere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discuții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ample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tarziu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creaza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un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preluand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valorile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corespunzatoare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altui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implicit (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copiaza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bit-cu-bit,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deci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trebuie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redefinit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la date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alocate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err="1">
                <a:latin typeface="+mj-lt"/>
                <a:ea typeface="Arial"/>
                <a:cs typeface="Arial"/>
                <a:sym typeface="Arial"/>
              </a:rPr>
              <a:t>dinamic</a:t>
            </a:r>
            <a:r>
              <a:rPr lang="en-US" sz="2800">
                <a:latin typeface="+mj-lt"/>
                <a:ea typeface="Arial"/>
                <a:cs typeface="Arial"/>
                <a:sym typeface="Arial"/>
              </a:rPr>
              <a:t>).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664" name="Google Shape;664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9"/>
          <p:cNvSpPr txBox="1"/>
          <p:nvPr/>
        </p:nvSpPr>
        <p:spPr>
          <a:xfrm>
            <a:off x="746496" y="1576101"/>
            <a:ext cx="7298963" cy="398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i="1" err="1">
                <a:solidFill>
                  <a:srgbClr val="0000FF"/>
                </a:solidFill>
              </a:rPr>
              <a:t>Orice</a:t>
            </a:r>
            <a:r>
              <a:rPr lang="en-US" sz="1800" b="1" i="1">
                <a:solidFill>
                  <a:srgbClr val="0000FF"/>
                </a:solidFill>
              </a:rPr>
              <a:t> </a:t>
            </a:r>
            <a:r>
              <a:rPr lang="en-US" sz="1800" b="1" i="1" err="1">
                <a:solidFill>
                  <a:srgbClr val="0000FF"/>
                </a:solidFill>
              </a:rPr>
              <a:t>clasa</a:t>
            </a:r>
            <a:r>
              <a:rPr lang="en-US" sz="1800" b="1" i="1">
                <a:solidFill>
                  <a:srgbClr val="0000FF"/>
                </a:solidFill>
              </a:rPr>
              <a:t>, are by default:</a:t>
            </a:r>
            <a:endParaRPr sz="1600" b="1" i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initializare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copiere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un destructor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un operator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atribuire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argumente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constructori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defini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numere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parametri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overload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cu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mare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677" name="Google Shape;677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70"/>
          <p:cNvSpPr txBox="1"/>
          <p:nvPr/>
        </p:nvSpPr>
        <p:spPr>
          <a:xfrm>
            <a:off x="1492992" y="1659054"/>
            <a:ext cx="6889008" cy="399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float y;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string z;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A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    //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constructor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initializare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parametri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A b = a; //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constructor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copiere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A e(a); //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constructor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copiere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A c;    //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constructor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initializare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c = a;  //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atribuire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(=)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1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690" name="Google Shape;690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71"/>
          <p:cNvSpPr txBox="1"/>
          <p:nvPr/>
        </p:nvSpPr>
        <p:spPr>
          <a:xfrm>
            <a:off x="1492992" y="1659054"/>
            <a:ext cx="6220800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*v;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A(){v = new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[10];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&lt;&lt;"C";}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~A(){delete[]v;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&lt;&lt;"D";}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(){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&lt;&lt;v[3];}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(A ob) {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A o1;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(o1);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o1.afis();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694" name="Google Shape;694;p71"/>
          <p:cNvSpPr txBox="1"/>
          <p:nvPr/>
        </p:nvSpPr>
        <p:spPr>
          <a:xfrm>
            <a:off x="387616" y="1327244"/>
            <a:ext cx="1188374" cy="34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Struct si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err="1"/>
              <a:t>singura</a:t>
            </a:r>
            <a:r>
              <a:rPr lang="en-US" altLang="ro-RO"/>
              <a:t> </a:t>
            </a:r>
            <a:r>
              <a:rPr lang="en-US" altLang="ro-RO" err="1"/>
              <a:t>diferenta</a:t>
            </a:r>
            <a:r>
              <a:rPr lang="en-US" altLang="ro-RO"/>
              <a:t>: </a:t>
            </a:r>
            <a:r>
              <a:rPr lang="en-US" altLang="ro-RO" err="1"/>
              <a:t>struct</a:t>
            </a:r>
            <a:r>
              <a:rPr lang="en-US" altLang="ro-RO"/>
              <a:t> are default </a:t>
            </a:r>
            <a:r>
              <a:rPr lang="en-US" altLang="ro-RO" err="1"/>
              <a:t>membri</a:t>
            </a:r>
            <a:r>
              <a:rPr lang="en-US" altLang="ro-RO"/>
              <a:t> ca public </a:t>
            </a:r>
            <a:r>
              <a:rPr lang="en-US" altLang="ro-RO" err="1"/>
              <a:t>iar</a:t>
            </a:r>
            <a:r>
              <a:rPr lang="en-US" altLang="ro-RO"/>
              <a:t> class ca private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err="1"/>
              <a:t>struct</a:t>
            </a:r>
            <a:r>
              <a:rPr lang="en-US" altLang="ro-RO"/>
              <a:t> </a:t>
            </a:r>
            <a:r>
              <a:rPr lang="en-US" altLang="ro-RO" err="1"/>
              <a:t>defineste</a:t>
            </a:r>
            <a:r>
              <a:rPr lang="en-US" altLang="ro-RO"/>
              <a:t> o </a:t>
            </a:r>
            <a:r>
              <a:rPr lang="en-US" altLang="ro-RO" err="1"/>
              <a:t>clasa</a:t>
            </a:r>
            <a:r>
              <a:rPr lang="en-US" altLang="ro-RO"/>
              <a:t> (tip de date)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err="1"/>
              <a:t>putem</a:t>
            </a:r>
            <a:r>
              <a:rPr lang="en-US" altLang="ro-RO"/>
              <a:t> </a:t>
            </a:r>
            <a:r>
              <a:rPr lang="en-US" altLang="ro-RO" err="1"/>
              <a:t>avea</a:t>
            </a:r>
            <a:r>
              <a:rPr lang="en-US" altLang="ro-RO"/>
              <a:t> in </a:t>
            </a:r>
            <a:r>
              <a:rPr lang="en-US" altLang="ro-RO" err="1"/>
              <a:t>struct</a:t>
            </a:r>
            <a:r>
              <a:rPr lang="en-US" altLang="ro-RO"/>
              <a:t> </a:t>
            </a:r>
            <a:r>
              <a:rPr lang="en-US" altLang="ro-RO" err="1"/>
              <a:t>si</a:t>
            </a:r>
            <a:r>
              <a:rPr lang="en-US" altLang="ro-RO"/>
              <a:t> </a:t>
            </a:r>
            <a:r>
              <a:rPr lang="en-US" altLang="ro-RO" err="1"/>
              <a:t>functii</a:t>
            </a:r>
            <a:endParaRPr lang="en-US" altLang="ro-RO"/>
          </a:p>
          <a:p>
            <a:pPr eaLnBrk="1" hangingPunct="1">
              <a:lnSpc>
                <a:spcPct val="90000"/>
              </a:lnSpc>
            </a:pPr>
            <a:endParaRPr lang="en-US" altLang="ro-RO"/>
          </a:p>
          <a:p>
            <a:pPr eaLnBrk="1" hangingPunct="1">
              <a:lnSpc>
                <a:spcPct val="90000"/>
              </a:lnSpc>
            </a:pPr>
            <a:r>
              <a:rPr lang="en-US" altLang="ro-RO" err="1"/>
              <a:t>pentru</a:t>
            </a:r>
            <a:r>
              <a:rPr lang="en-US" altLang="ro-RO"/>
              <a:t> </a:t>
            </a:r>
            <a:r>
              <a:rPr lang="en-US" altLang="ro-RO" err="1"/>
              <a:t>compatibilitate</a:t>
            </a:r>
            <a:r>
              <a:rPr lang="en-US" altLang="ro-RO"/>
              <a:t> cu cod </a:t>
            </a:r>
            <a:r>
              <a:rPr lang="en-US" altLang="ro-RO" err="1"/>
              <a:t>vechi</a:t>
            </a:r>
            <a:endParaRPr lang="en-US" altLang="ro-RO"/>
          </a:p>
          <a:p>
            <a:pPr eaLnBrk="1" hangingPunct="1">
              <a:lnSpc>
                <a:spcPct val="90000"/>
              </a:lnSpc>
            </a:pPr>
            <a:r>
              <a:rPr lang="en-US" altLang="ro-RO" err="1"/>
              <a:t>extensibilitate</a:t>
            </a:r>
            <a:endParaRPr lang="en-US" altLang="ro-RO"/>
          </a:p>
          <a:p>
            <a:pPr eaLnBrk="1" hangingPunct="1">
              <a:lnSpc>
                <a:spcPct val="90000"/>
              </a:lnSpc>
            </a:pPr>
            <a:r>
              <a:rPr lang="en-US" altLang="ro-RO" b="1">
                <a:solidFill>
                  <a:srgbClr val="FF0000"/>
                </a:solidFill>
              </a:rPr>
              <a:t>a nu se </a:t>
            </a:r>
            <a:r>
              <a:rPr lang="en-US" altLang="ro-RO" b="1" err="1">
                <a:solidFill>
                  <a:srgbClr val="FF0000"/>
                </a:solidFill>
              </a:rPr>
              <a:t>folosi</a:t>
            </a:r>
            <a:r>
              <a:rPr lang="en-US" altLang="ro-RO" b="1">
                <a:solidFill>
                  <a:srgbClr val="FF0000"/>
                </a:solidFill>
              </a:rPr>
              <a:t> </a:t>
            </a:r>
            <a:r>
              <a:rPr lang="en-US" altLang="ro-RO" b="1" err="1">
                <a:solidFill>
                  <a:srgbClr val="FF0000"/>
                </a:solidFill>
              </a:rPr>
              <a:t>struct</a:t>
            </a:r>
            <a:r>
              <a:rPr lang="en-US" altLang="ro-RO" b="1">
                <a:solidFill>
                  <a:srgbClr val="FF0000"/>
                </a:solidFill>
              </a:rPr>
              <a:t> </a:t>
            </a:r>
            <a:r>
              <a:rPr lang="en-US" altLang="ro-RO" b="1" err="1">
                <a:solidFill>
                  <a:srgbClr val="FF0000"/>
                </a:solidFill>
              </a:rPr>
              <a:t>pentru</a:t>
            </a:r>
            <a:r>
              <a:rPr lang="en-US" altLang="ro-RO" b="1">
                <a:solidFill>
                  <a:srgbClr val="FF0000"/>
                </a:solidFill>
              </a:rPr>
              <a:t> </a:t>
            </a:r>
            <a:r>
              <a:rPr lang="en-US" altLang="ro-RO" b="1" err="1">
                <a:solidFill>
                  <a:srgbClr val="FF0000"/>
                </a:solidFill>
              </a:rPr>
              <a:t>clase</a:t>
            </a:r>
            <a:endParaRPr lang="en-US" altLang="ro-RO" b="1">
              <a:solidFill>
                <a:srgbClr val="FF0000"/>
              </a:solidFill>
            </a:endParaRPr>
          </a:p>
        </p:txBody>
      </p:sp>
      <p:sp>
        <p:nvSpPr>
          <p:cNvPr id="266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662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2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704" name="Google Shape;704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72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08" name="Google Shape;708;p72"/>
          <p:cNvSpPr txBox="1"/>
          <p:nvPr/>
        </p:nvSpPr>
        <p:spPr>
          <a:xfrm>
            <a:off x="829440" y="1775645"/>
            <a:ext cx="7713683" cy="477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float y;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string z;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A(){x = -45;}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x) {this-&gt;x = x; this-&gt;y = 5.67; z = "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/>
              <a:t>25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";}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this -&gt; camp e </a:t>
            </a:r>
            <a:r>
              <a:rPr lang="en-US" sz="180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cu camp </a:t>
            </a:r>
            <a:r>
              <a:rPr lang="en-US" sz="180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simplu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this -&gt;z </a:t>
            </a:r>
            <a:r>
              <a:rPr lang="en-US" sz="180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cu z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x, float y) {this-&gt;x = x; this-&gt;y = y; z = "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25";}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x, float y, string z) {this-&gt;x = x; this-&gt;y = y; z = z;}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 b(34);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3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718" name="Google Shape;718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3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22" name="Google Shape;722;p73"/>
          <p:cNvSpPr txBox="1"/>
          <p:nvPr/>
        </p:nvSpPr>
        <p:spPr>
          <a:xfrm>
            <a:off x="829440" y="1762255"/>
            <a:ext cx="8045677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float y;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string z;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A(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x = -45, float y = 5.67, string z = "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/>
              <a:t>25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") //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pt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param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{this-&gt;x = x; this-&gt;y = y; z = z;}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 b(34);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4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732" name="Google Shape;732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4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constructor cu un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caz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special (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H.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Schildt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)</a:t>
            </a:r>
            <a:endParaRPr sz="1600"/>
          </a:p>
        </p:txBody>
      </p:sp>
      <p:sp>
        <p:nvSpPr>
          <p:cNvPr id="736" name="Google Shape;736;p74"/>
          <p:cNvSpPr txBox="1"/>
          <p:nvPr/>
        </p:nvSpPr>
        <p:spPr>
          <a:xfrm>
            <a:off x="580608" y="1907912"/>
            <a:ext cx="8128403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&gt;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X(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j) { a = j;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geta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() { return a;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ob = 99;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// passes 99 to j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ob.geta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(); // outputs 99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737" name="Google Shape;737;p74"/>
          <p:cNvSpPr txBox="1"/>
          <p:nvPr/>
        </p:nvSpPr>
        <p:spPr>
          <a:xfrm>
            <a:off x="5225472" y="2820392"/>
            <a:ext cx="2986038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80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conversie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date!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5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747" name="Google Shape;74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75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Tablouri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1600"/>
          </a:p>
        </p:txBody>
      </p:sp>
      <p:sp>
        <p:nvSpPr>
          <p:cNvPr id="751" name="Google Shape;751;p75"/>
          <p:cNvSpPr txBox="1"/>
          <p:nvPr/>
        </p:nvSpPr>
        <p:spPr>
          <a:xfrm>
            <a:off x="497664" y="3690416"/>
            <a:ext cx="8460397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un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</p:txBody>
      </p:sp>
      <p:sp>
        <p:nvSpPr>
          <p:cNvPr id="752" name="Google Shape;752;p75"/>
          <p:cNvSpPr txBox="1"/>
          <p:nvPr/>
        </p:nvSpPr>
        <p:spPr>
          <a:xfrm>
            <a:off x="310223" y="2135216"/>
            <a:ext cx="8647620" cy="60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vector.</a:t>
            </a:r>
            <a:endParaRPr sz="1600"/>
          </a:p>
        </p:txBody>
      </p:sp>
      <p:sp>
        <p:nvSpPr>
          <p:cNvPr id="753" name="Google Shape;753;p75"/>
          <p:cNvSpPr txBox="1"/>
          <p:nvPr/>
        </p:nvSpPr>
        <p:spPr>
          <a:xfrm>
            <a:off x="2654208" y="2788060"/>
            <a:ext cx="4064202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X{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… 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v[3] = {X(10,20) , X (1,2,3), X(0) };</a:t>
            </a:r>
            <a:endParaRPr sz="1600"/>
          </a:p>
        </p:txBody>
      </p:sp>
      <p:sp>
        <p:nvSpPr>
          <p:cNvPr id="754" name="Google Shape;754;p75"/>
          <p:cNvSpPr txBox="1"/>
          <p:nvPr/>
        </p:nvSpPr>
        <p:spPr>
          <a:xfrm>
            <a:off x="2322432" y="4105179"/>
            <a:ext cx="4064202" cy="190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X(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j) { </a:t>
            </a:r>
            <a:r>
              <a:rPr lang="en-US" sz="180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j;}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v[3] = {10,15,20 };</a:t>
            </a:r>
            <a:endParaRPr sz="16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6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764" name="Google Shape;764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76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68" name="Google Shape;768;p76"/>
          <p:cNvSpPr txBox="1"/>
          <p:nvPr/>
        </p:nvSpPr>
        <p:spPr>
          <a:xfrm>
            <a:off x="502889" y="1762255"/>
            <a:ext cx="5059638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x = 0)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x =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&lt;&lt;"Constructor "&lt;&lt;x&lt;&lt;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~A()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&lt;&lt;"Destructor "&lt;&lt;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A(const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A&amp;o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x =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o.x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&lt;&lt;"Constructor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"&lt;&lt;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f_cu_referinta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(A&amp; ob3) 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A ob4(456);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f_fara_referinta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(A ob6) 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A ob7(123);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 ob;</a:t>
            </a:r>
            <a:endParaRPr sz="1600"/>
          </a:p>
        </p:txBody>
      </p:sp>
      <p:sp>
        <p:nvSpPr>
          <p:cNvPr id="769" name="Google Shape;769;p76"/>
          <p:cNvSpPr txBox="1"/>
          <p:nvPr/>
        </p:nvSpPr>
        <p:spPr>
          <a:xfrm>
            <a:off x="5725748" y="2537569"/>
            <a:ext cx="3151763" cy="243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A ob1(20), ob2(55);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ob2.f_cu_referinta(ob1);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ob1.f_fara_referinta(ob3);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A ob5;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7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779" name="Google Shape;779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77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83" name="Google Shape;783;p77"/>
          <p:cNvSpPr txBox="1"/>
          <p:nvPr/>
        </p:nvSpPr>
        <p:spPr>
          <a:xfrm>
            <a:off x="580608" y="1907912"/>
            <a:ext cx="8128403" cy="434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1) In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domeniu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vizibilitate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ordinea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destructorii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sens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invers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inaintea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locale,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primii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are ca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care nu 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transmis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referinta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activeaza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si,implicit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la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iesirea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obiectul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distruge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destructor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10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1. Constructor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2. Constructor ob1;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3. Constructor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4. Constructor ob4; - ob3 e </a:t>
            </a:r>
            <a:r>
              <a:rPr lang="en-US" sz="1100" err="1"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/alias-</a:t>
            </a:r>
            <a:r>
              <a:rPr lang="en-US" sz="1100" err="1"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ob1, nu se </a:t>
            </a:r>
            <a:r>
              <a:rPr lang="en-US" sz="1100" err="1"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err="1">
                <a:latin typeface="Arial"/>
                <a:ea typeface="Arial"/>
                <a:cs typeface="Arial"/>
                <a:sym typeface="Arial"/>
              </a:rPr>
              <a:t>nou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5. Destructor ob4;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6. Constructor </a:t>
            </a:r>
            <a:r>
              <a:rPr lang="en-US" sz="110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7. Constructor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8. Destructor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9. Destructor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10. Constructor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11. Destructor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12. Destructor ob2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13. Destructor ob1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/// 14. Destructor ob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793" name="Google Shape;793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8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97" name="Google Shape;797;p78"/>
          <p:cNvSpPr txBox="1"/>
          <p:nvPr/>
        </p:nvSpPr>
        <p:spPr>
          <a:xfrm>
            <a:off x="502889" y="1762255"/>
            <a:ext cx="7045070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class A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A(){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A"&lt;&lt;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class B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B() {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B"&lt;&lt;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private: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B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constructor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apoi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propriu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807" name="Google Shape;807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79"/>
          <p:cNvSpPr txBox="1"/>
          <p:nvPr/>
        </p:nvSpPr>
        <p:spPr>
          <a:xfrm>
            <a:off x="5376443" y="1768143"/>
            <a:ext cx="35430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11" name="Google Shape;811;p79"/>
          <p:cNvSpPr txBox="1"/>
          <p:nvPr/>
        </p:nvSpPr>
        <p:spPr>
          <a:xfrm>
            <a:off x="291742" y="1396879"/>
            <a:ext cx="5084674" cy="4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class A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</a:t>
            </a:r>
            <a:r>
              <a:rPr lang="en-US" sz="1600" err="1"/>
              <a:t>int</a:t>
            </a:r>
            <a:r>
              <a:rPr lang="en-US" sz="1600"/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A(</a:t>
            </a:r>
            <a:r>
              <a:rPr lang="en-US" sz="1600" err="1"/>
              <a:t>int</a:t>
            </a:r>
            <a:r>
              <a:rPr lang="en-US" sz="1600"/>
              <a:t> x = 7){this-&gt;x = x; </a:t>
            </a:r>
            <a:r>
              <a:rPr lang="en-US" sz="1600" err="1"/>
              <a:t>cout</a:t>
            </a:r>
            <a:r>
              <a:rPr lang="en-US" sz="1600"/>
              <a:t>&lt;&lt;"Const "&lt;&lt;x&lt;&lt;</a:t>
            </a:r>
            <a:r>
              <a:rPr lang="en-US" sz="1600" err="1"/>
              <a:t>endl</a:t>
            </a:r>
            <a:r>
              <a:rPr lang="en-US" sz="1600"/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void </a:t>
            </a:r>
            <a:r>
              <a:rPr lang="en-US" sz="1600" err="1"/>
              <a:t>set_x</a:t>
            </a:r>
            <a:r>
              <a:rPr lang="en-US" sz="1600"/>
              <a:t>(</a:t>
            </a:r>
            <a:r>
              <a:rPr lang="en-US" sz="1600" err="1"/>
              <a:t>int</a:t>
            </a:r>
            <a:r>
              <a:rPr lang="en-US" sz="1600"/>
              <a:t> x){this-&gt;x = x;}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</a:t>
            </a:r>
            <a:r>
              <a:rPr lang="en-US" sz="1600" err="1"/>
              <a:t>int</a:t>
            </a:r>
            <a:r>
              <a:rPr lang="en-US" sz="1600"/>
              <a:t> </a:t>
            </a:r>
            <a:r>
              <a:rPr lang="en-US" sz="1600" err="1"/>
              <a:t>get_x</a:t>
            </a:r>
            <a:r>
              <a:rPr lang="en-US" sz="1600"/>
              <a:t>(){ return x;}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~A(){</a:t>
            </a:r>
            <a:r>
              <a:rPr lang="en-US" sz="1600" err="1"/>
              <a:t>cout</a:t>
            </a:r>
            <a:r>
              <a:rPr lang="en-US" sz="1600"/>
              <a:t>&lt;&lt;"</a:t>
            </a:r>
            <a:r>
              <a:rPr lang="en-US" sz="1600" err="1"/>
              <a:t>Dest</a:t>
            </a:r>
            <a:r>
              <a:rPr lang="en-US" sz="1600"/>
              <a:t> "&lt;&lt;x&lt;&lt;</a:t>
            </a:r>
            <a:r>
              <a:rPr lang="en-US" sz="1600" err="1"/>
              <a:t>endl</a:t>
            </a:r>
            <a:r>
              <a:rPr lang="en-US" sz="1600"/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void </a:t>
            </a:r>
            <a:r>
              <a:rPr lang="en-US" sz="1600" err="1"/>
              <a:t>afisare</a:t>
            </a:r>
            <a:r>
              <a:rPr lang="en-US" sz="1600"/>
              <a:t>(A ob)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</a:t>
            </a:r>
            <a:r>
              <a:rPr lang="en-US" sz="1600" err="1"/>
              <a:t>ob.set_x</a:t>
            </a:r>
            <a:r>
              <a:rPr lang="en-US" sz="1600"/>
              <a:t>(10);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</a:t>
            </a:r>
            <a:r>
              <a:rPr lang="en-US" sz="1600" err="1"/>
              <a:t>cout</a:t>
            </a:r>
            <a:r>
              <a:rPr lang="en-US" sz="1600"/>
              <a:t>&lt;&lt;</a:t>
            </a:r>
            <a:r>
              <a:rPr lang="en-US" sz="1600" err="1"/>
              <a:t>ob.get_x</a:t>
            </a:r>
            <a:r>
              <a:rPr lang="en-US" sz="1600"/>
              <a:t>()&lt;&lt;</a:t>
            </a:r>
            <a:r>
              <a:rPr lang="en-US" sz="1600" err="1"/>
              <a:t>endl</a:t>
            </a:r>
            <a:r>
              <a:rPr lang="en-US" sz="1600"/>
              <a:t>;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err="1"/>
              <a:t>int</a:t>
            </a:r>
            <a:r>
              <a:rPr lang="en-US" sz="1600"/>
              <a:t> main ( )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A o1;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</a:t>
            </a:r>
            <a:r>
              <a:rPr lang="en-US" sz="1600" err="1"/>
              <a:t>cout</a:t>
            </a:r>
            <a:r>
              <a:rPr lang="en-US" sz="1600"/>
              <a:t>&lt;&lt;o1.get_x()&lt;&lt;</a:t>
            </a:r>
            <a:r>
              <a:rPr lang="en-US" sz="1600" err="1"/>
              <a:t>endl</a:t>
            </a:r>
            <a:r>
              <a:rPr lang="en-US" sz="1600"/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</a:t>
            </a:r>
            <a:r>
              <a:rPr lang="en-US" sz="1600" err="1"/>
              <a:t>afisare</a:t>
            </a:r>
            <a:r>
              <a:rPr lang="en-US" sz="1600"/>
              <a:t>(o1);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    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}</a:t>
            </a:r>
            <a:endParaRPr sz="1600"/>
          </a:p>
        </p:txBody>
      </p:sp>
      <p:sp>
        <p:nvSpPr>
          <p:cNvPr id="812" name="Google Shape;812;p79"/>
          <p:cNvSpPr txBox="1"/>
          <p:nvPr/>
        </p:nvSpPr>
        <p:spPr>
          <a:xfrm>
            <a:off x="5439912" y="3039014"/>
            <a:ext cx="2541112" cy="147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Const 7 // </a:t>
            </a:r>
            <a:r>
              <a:rPr lang="en-US" sz="1600" err="1"/>
              <a:t>obiect</a:t>
            </a:r>
            <a:r>
              <a:rPr lang="en-US" sz="1600"/>
              <a:t> o1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7 // o1.get_x()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/>
              <a:t>10 // in </a:t>
            </a:r>
            <a:r>
              <a:rPr lang="en-US" sz="1600" err="1"/>
              <a:t>functie</a:t>
            </a:r>
            <a:r>
              <a:rPr lang="en-US" sz="1600"/>
              <a:t> </a:t>
            </a:r>
            <a:r>
              <a:rPr lang="en-US" sz="1600" err="1">
                <a:solidFill>
                  <a:schemeClr val="dk1"/>
                </a:solidFill>
              </a:rPr>
              <a:t>ob.get_x</a:t>
            </a:r>
            <a:r>
              <a:rPr lang="en-US" sz="1600">
                <a:solidFill>
                  <a:schemeClr val="dk1"/>
                </a:solidFill>
              </a:rPr>
              <a:t>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err="1"/>
              <a:t>Dest</a:t>
            </a:r>
            <a:r>
              <a:rPr lang="en-US" sz="1600"/>
              <a:t> 10 // ob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err="1"/>
              <a:t>Dest</a:t>
            </a:r>
            <a:r>
              <a:rPr lang="en-US" sz="1600"/>
              <a:t> 7 // o1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/>
              <a:t>Universitatea</a:t>
            </a:r>
            <a:r>
              <a:rPr lang="en-US" sz="1600" b="1"/>
              <a:t> din </a:t>
            </a:r>
            <a:r>
              <a:rPr lang="en-US" sz="1600" b="1" err="1"/>
              <a:t>Bucuresti</a:t>
            </a:r>
            <a:endParaRPr sz="1600"/>
          </a:p>
        </p:txBody>
      </p:sp>
      <p:pic>
        <p:nvPicPr>
          <p:cNvPr id="822" name="Google Shape;822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80"/>
          <p:cNvSpPr txBox="1"/>
          <p:nvPr/>
        </p:nvSpPr>
        <p:spPr>
          <a:xfrm>
            <a:off x="5788919" y="2864290"/>
            <a:ext cx="3130809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26" name="Google Shape;826;p80"/>
          <p:cNvSpPr txBox="1"/>
          <p:nvPr/>
        </p:nvSpPr>
        <p:spPr>
          <a:xfrm>
            <a:off x="523502" y="1435071"/>
            <a:ext cx="4941808" cy="497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500" b="1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 { 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500" b="1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() { </a:t>
            </a:r>
            <a:r>
              <a:rPr lang="en-US" sz="1500" b="1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 &lt;&lt; "Inside constructor 1" &lt;&lt; </a:t>
            </a:r>
            <a:r>
              <a:rPr lang="en-US" sz="1500" b="1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    ~</a:t>
            </a:r>
            <a:r>
              <a:rPr lang="en-US" sz="1500" b="1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500" b="1"/>
              <a:t> </a:t>
            </a: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500" b="1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 &lt;&lt; "Inside destructor 1" &lt;&lt; </a:t>
            </a:r>
            <a:r>
              <a:rPr lang="en-US" sz="1500" b="1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; }</a:t>
            </a:r>
            <a:r>
              <a:rPr lang="en-US" sz="1600"/>
              <a:t> </a:t>
            </a: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};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chemeClr val="dk1"/>
                </a:solidFill>
              </a:rPr>
              <a:t>class </a:t>
            </a:r>
            <a:r>
              <a:rPr lang="en-US" sz="1500" b="1" err="1">
                <a:solidFill>
                  <a:schemeClr val="dk1"/>
                </a:solidFill>
              </a:rPr>
              <a:t>clss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lang="en-US" sz="1500" b="1">
                <a:solidFill>
                  <a:schemeClr val="dk1"/>
                </a:solidFill>
              </a:rPr>
              <a:t>{ 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>
                <a:solidFill>
                  <a:schemeClr val="dk1"/>
                </a:solidFill>
              </a:rPr>
              <a:t>   </a:t>
            </a:r>
            <a:r>
              <a:rPr lang="en-US" sz="1500" b="1" err="1">
                <a:solidFill>
                  <a:schemeClr val="dk1"/>
                </a:solidFill>
              </a:rPr>
              <a:t>cls</a:t>
            </a:r>
            <a:r>
              <a:rPr lang="en-US" sz="1500" b="1">
                <a:solidFill>
                  <a:schemeClr val="dk1"/>
                </a:solidFill>
              </a:rPr>
              <a:t> 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>
                <a:solidFill>
                  <a:schemeClr val="dk1"/>
                </a:solidFill>
              </a:rPr>
              <a:t>public: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>
                <a:solidFill>
                  <a:schemeClr val="dk1"/>
                </a:solidFill>
              </a:rPr>
              <a:t>    </a:t>
            </a:r>
            <a:r>
              <a:rPr lang="en-US" sz="1500" b="1" err="1">
                <a:solidFill>
                  <a:schemeClr val="dk1"/>
                </a:solidFill>
              </a:rPr>
              <a:t>clss</a:t>
            </a:r>
            <a:r>
              <a:rPr lang="en-US" sz="1500" b="1">
                <a:solidFill>
                  <a:schemeClr val="dk1"/>
                </a:solidFill>
              </a:rPr>
              <a:t>() { </a:t>
            </a:r>
            <a:r>
              <a:rPr lang="en-US" sz="1500" b="1" err="1">
                <a:solidFill>
                  <a:schemeClr val="dk1"/>
                </a:solidFill>
              </a:rPr>
              <a:t>cout</a:t>
            </a:r>
            <a:r>
              <a:rPr lang="en-US" sz="1500" b="1">
                <a:solidFill>
                  <a:schemeClr val="dk1"/>
                </a:solidFill>
              </a:rPr>
              <a:t> &lt;&lt; "Inside constructor 2" &lt;&lt; </a:t>
            </a:r>
            <a:r>
              <a:rPr lang="en-US" sz="1500" b="1" err="1">
                <a:solidFill>
                  <a:schemeClr val="dk1"/>
                </a:solidFill>
              </a:rPr>
              <a:t>endl</a:t>
            </a:r>
            <a:r>
              <a:rPr lang="en-US" sz="1500" b="1">
                <a:solidFill>
                  <a:schemeClr val="dk1"/>
                </a:solidFill>
              </a:rPr>
              <a:t>; 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chemeClr val="dk1"/>
                </a:solidFill>
              </a:rPr>
              <a:t>    ~</a:t>
            </a:r>
            <a:r>
              <a:rPr lang="en-US" sz="1500" b="1" err="1">
                <a:solidFill>
                  <a:schemeClr val="dk1"/>
                </a:solidFill>
              </a:rPr>
              <a:t>clss</a:t>
            </a:r>
            <a:r>
              <a:rPr lang="en-US" sz="1500" b="1">
                <a:solidFill>
                  <a:schemeClr val="dk1"/>
                </a:solidFill>
              </a:rPr>
              <a:t>() { </a:t>
            </a:r>
            <a:r>
              <a:rPr lang="en-US" sz="1500" b="1" err="1">
                <a:solidFill>
                  <a:schemeClr val="dk1"/>
                </a:solidFill>
              </a:rPr>
              <a:t>cout</a:t>
            </a:r>
            <a:r>
              <a:rPr lang="en-US" sz="1500" b="1">
                <a:solidFill>
                  <a:schemeClr val="dk1"/>
                </a:solidFill>
              </a:rPr>
              <a:t> &lt;&lt; "Inside destructor 2" &lt;&lt; </a:t>
            </a:r>
            <a:r>
              <a:rPr lang="en-US" sz="1500" b="1" err="1">
                <a:solidFill>
                  <a:schemeClr val="dk1"/>
                </a:solidFill>
              </a:rPr>
              <a:t>endl</a:t>
            </a:r>
            <a:r>
              <a:rPr lang="en-US" sz="1500" b="1">
                <a:solidFill>
                  <a:schemeClr val="dk1"/>
                </a:solidFill>
              </a:rPr>
              <a:t>; }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lang="en-US" sz="1500" b="1">
                <a:solidFill>
                  <a:schemeClr val="dk1"/>
                </a:solidFill>
              </a:rPr>
              <a:t>};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chemeClr val="dk1"/>
                </a:solidFill>
              </a:rPr>
              <a:t>class clss2 { 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chemeClr val="dk1"/>
                </a:solidFill>
              </a:rPr>
              <a:t>    </a:t>
            </a:r>
            <a:r>
              <a:rPr lang="en-US" sz="1500" b="1" err="1">
                <a:solidFill>
                  <a:schemeClr val="dk1"/>
                </a:solidFill>
              </a:rPr>
              <a:t>clss</a:t>
            </a:r>
            <a:r>
              <a:rPr lang="en-US" sz="1500" b="1">
                <a:solidFill>
                  <a:schemeClr val="dk1"/>
                </a:solidFill>
              </a:rPr>
              <a:t> 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chemeClr val="dk1"/>
                </a:solidFill>
              </a:rPr>
              <a:t>    </a:t>
            </a:r>
            <a:r>
              <a:rPr lang="en-US" sz="1500" b="1" err="1">
                <a:solidFill>
                  <a:schemeClr val="dk1"/>
                </a:solidFill>
              </a:rPr>
              <a:t>cls</a:t>
            </a:r>
            <a:r>
              <a:rPr lang="en-US" sz="1500" b="1">
                <a:solidFill>
                  <a:schemeClr val="dk1"/>
                </a:solidFill>
              </a:rPr>
              <a:t> xxx;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chemeClr val="dk1"/>
                </a:solidFill>
              </a:rPr>
              <a:t>public: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chemeClr val="dk1"/>
                </a:solidFill>
              </a:rPr>
              <a:t>    clss2() { </a:t>
            </a:r>
            <a:r>
              <a:rPr lang="en-US" sz="1500" b="1" err="1">
                <a:solidFill>
                  <a:schemeClr val="dk1"/>
                </a:solidFill>
              </a:rPr>
              <a:t>cout</a:t>
            </a:r>
            <a:r>
              <a:rPr lang="en-US" sz="1500" b="1">
                <a:solidFill>
                  <a:schemeClr val="dk1"/>
                </a:solidFill>
              </a:rPr>
              <a:t> &lt;&lt; "Inside constructor 3" &lt;&lt; </a:t>
            </a:r>
            <a:r>
              <a:rPr lang="en-US" sz="1500" b="1" err="1">
                <a:solidFill>
                  <a:schemeClr val="dk1"/>
                </a:solidFill>
              </a:rPr>
              <a:t>endl</a:t>
            </a:r>
            <a:r>
              <a:rPr lang="en-US" sz="1500" b="1">
                <a:solidFill>
                  <a:schemeClr val="dk1"/>
                </a:solidFill>
              </a:rPr>
              <a:t>; 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chemeClr val="dk1"/>
                </a:solidFill>
              </a:rPr>
              <a:t>    ~clss2() { </a:t>
            </a:r>
            <a:r>
              <a:rPr lang="en-US" sz="1500" b="1" err="1">
                <a:solidFill>
                  <a:schemeClr val="dk1"/>
                </a:solidFill>
              </a:rPr>
              <a:t>cout</a:t>
            </a:r>
            <a:r>
              <a:rPr lang="en-US" sz="1500" b="1">
                <a:solidFill>
                  <a:schemeClr val="dk1"/>
                </a:solidFill>
              </a:rPr>
              <a:t> &lt;&lt; "Inside destructor 3" &lt;&lt; </a:t>
            </a:r>
            <a:r>
              <a:rPr lang="en-US" sz="1500" b="1" err="1">
                <a:solidFill>
                  <a:schemeClr val="dk1"/>
                </a:solidFill>
              </a:rPr>
              <a:t>endl</a:t>
            </a:r>
            <a:r>
              <a:rPr lang="en-US" sz="1500" b="1">
                <a:solidFill>
                  <a:schemeClr val="dk1"/>
                </a:solidFill>
              </a:rPr>
              <a:t>; }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lang="en-US" sz="1500" b="1">
                <a:solidFill>
                  <a:schemeClr val="dk1"/>
                </a:solidFill>
              </a:rPr>
              <a:t>};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err="1">
                <a:solidFill>
                  <a:schemeClr val="dk1"/>
                </a:solidFill>
              </a:rPr>
              <a:t>int</a:t>
            </a:r>
            <a:r>
              <a:rPr lang="en-US" sz="1500" b="1">
                <a:solidFill>
                  <a:schemeClr val="dk1"/>
                </a:solidFill>
              </a:rPr>
              <a:t> main()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lang="en-US" sz="1500" b="1">
                <a:solidFill>
                  <a:schemeClr val="dk1"/>
                </a:solidFill>
              </a:rPr>
              <a:t>{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chemeClr val="dk1"/>
                </a:solidFill>
              </a:rPr>
              <a:t>    clss2 s;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Polimorfism pe constructori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foarte comun sa fie supraincarcati</a:t>
            </a:r>
          </a:p>
          <a:p>
            <a:r>
              <a:rPr lang="en-US" altLang="en-US"/>
              <a:t>de ce?</a:t>
            </a:r>
          </a:p>
          <a:p>
            <a:pPr lvl="1"/>
            <a:r>
              <a:rPr lang="en-US" altLang="en-US"/>
              <a:t>flexibilitate</a:t>
            </a:r>
          </a:p>
          <a:p>
            <a:pPr lvl="1"/>
            <a:r>
              <a:rPr lang="en-US" altLang="en-US"/>
              <a:t>pentru a putea defini obiecte initializate si neinitializate</a:t>
            </a:r>
          </a:p>
          <a:p>
            <a:pPr lvl="1"/>
            <a:r>
              <a:rPr lang="en-US" altLang="en-US"/>
              <a:t>constructori de copiere: copy constructors 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28600" y="719138"/>
            <a:ext cx="5181600" cy="606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696969"/>
                </a:solidFill>
              </a:rPr>
              <a:t>// Using a structure to define a class.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cstring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2000" b="1">
                <a:solidFill>
                  <a:srgbClr val="800000"/>
                </a:solidFill>
              </a:rPr>
              <a:t>struct</a:t>
            </a:r>
            <a:r>
              <a:rPr lang="ro-RO" sz="2000"/>
              <a:t> mystr </a:t>
            </a: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void</a:t>
            </a:r>
            <a:r>
              <a:rPr lang="ro-RO" sz="2000"/>
              <a:t> buildstr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 b="1">
                <a:solidFill>
                  <a:srgbClr val="800000"/>
                </a:solidFill>
              </a:rPr>
              <a:t>char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*</a:t>
            </a:r>
            <a:r>
              <a:rPr lang="ro-RO" sz="2000"/>
              <a:t>s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public</a:t>
            </a:r>
            <a:r>
              <a:rPr lang="ro-RO" sz="2000"/>
              <a:t> </a:t>
            </a:r>
            <a:endParaRPr lang="en-US" sz="2000"/>
          </a:p>
          <a:p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void</a:t>
            </a:r>
            <a:r>
              <a:rPr lang="ro-RO" sz="2000"/>
              <a:t> showstr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r>
              <a:rPr lang="ro-RO" sz="2000" b="1">
                <a:solidFill>
                  <a:srgbClr val="800000"/>
                </a:solidFill>
              </a:rPr>
              <a:t>private</a:t>
            </a:r>
            <a:r>
              <a:rPr lang="ro-RO" sz="2000">
                <a:solidFill>
                  <a:srgbClr val="E34ADC"/>
                </a:solidFill>
              </a:rPr>
              <a:t>:</a:t>
            </a:r>
            <a:r>
              <a:rPr lang="ro-RO" sz="2000"/>
              <a:t> </a:t>
            </a:r>
            <a:r>
              <a:rPr lang="ro-RO" sz="2000">
                <a:solidFill>
                  <a:srgbClr val="696969"/>
                </a:solidFill>
              </a:rPr>
              <a:t>// now go private</a:t>
            </a:r>
            <a:r>
              <a:rPr lang="ro-RO" sz="2000"/>
              <a:t> </a:t>
            </a:r>
            <a:endParaRPr lang="en-US" sz="2000"/>
          </a:p>
          <a:p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char</a:t>
            </a:r>
            <a:r>
              <a:rPr lang="ro-RO" sz="2000"/>
              <a:t> str</a:t>
            </a:r>
            <a:r>
              <a:rPr lang="ro-RO" sz="2000">
                <a:solidFill>
                  <a:srgbClr val="808030"/>
                </a:solidFill>
              </a:rPr>
              <a:t>[</a:t>
            </a:r>
            <a:r>
              <a:rPr lang="ro-RO" sz="2000">
                <a:solidFill>
                  <a:srgbClr val="008C00"/>
                </a:solidFill>
              </a:rPr>
              <a:t>255</a:t>
            </a:r>
            <a:r>
              <a:rPr lang="ro-RO" sz="2000">
                <a:solidFill>
                  <a:srgbClr val="808030"/>
                </a:solidFill>
              </a:rPr>
              <a:t>]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mystr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buildstr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(!*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str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00E6"/>
                </a:solidFill>
              </a:rPr>
              <a:t>'\0'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 string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strcat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str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mystr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showstr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str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mystr 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buildstr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800000"/>
                </a:solidFill>
              </a:rPr>
              <a:t>""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buildstr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Hello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buildstr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there!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showstr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5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4876800" y="1447800"/>
            <a:ext cx="3886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800000"/>
                </a:solidFill>
              </a:rPr>
              <a:t>class</a:t>
            </a:r>
            <a:r>
              <a:rPr lang="en-US" sz="1600"/>
              <a:t> mystr </a:t>
            </a: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char</a:t>
            </a:r>
            <a:r>
              <a:rPr lang="en-US" sz="1600"/>
              <a:t> str</a:t>
            </a:r>
            <a:r>
              <a:rPr lang="en-US" sz="1600">
                <a:solidFill>
                  <a:srgbClr val="808030"/>
                </a:solidFill>
              </a:rPr>
              <a:t>[</a:t>
            </a:r>
            <a:r>
              <a:rPr lang="en-US" sz="1600">
                <a:solidFill>
                  <a:srgbClr val="008C00"/>
                </a:solidFill>
              </a:rPr>
              <a:t>255</a:t>
            </a:r>
            <a:r>
              <a:rPr lang="en-US" sz="1600">
                <a:solidFill>
                  <a:srgbClr val="808030"/>
                </a:solidFill>
              </a:rPr>
              <a:t>]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public</a:t>
            </a:r>
            <a:r>
              <a:rPr lang="en-US" sz="1600">
                <a:solidFill>
                  <a:srgbClr val="E34ADC"/>
                </a:solidFill>
              </a:rPr>
              <a:t>: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void</a:t>
            </a:r>
            <a:r>
              <a:rPr lang="en-US" sz="1600"/>
              <a:t> buildstr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 b="1">
                <a:solidFill>
                  <a:srgbClr val="800000"/>
                </a:solidFill>
              </a:rPr>
              <a:t>char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*</a:t>
            </a:r>
            <a:r>
              <a:rPr lang="en-US" sz="1600"/>
              <a:t>s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  <a:r>
              <a:rPr lang="en-US" sz="1600">
                <a:solidFill>
                  <a:srgbClr val="696969"/>
                </a:solidFill>
              </a:rPr>
              <a:t>// public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void</a:t>
            </a:r>
            <a:r>
              <a:rPr lang="en-US" sz="1600"/>
              <a:t> showstr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;</a:t>
            </a:r>
            <a:endParaRPr lang="en-US" altLang="ro-RO" sz="16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765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overload pe constructori: flexibilitate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putem avea mai multe posibilitati pentru initializarea/construirea unui obiect</a:t>
            </a:r>
          </a:p>
          <a:p>
            <a:r>
              <a:rPr lang="en-US" altLang="en-US"/>
              <a:t>definim constructori pentru toate modurile de initializare</a:t>
            </a:r>
          </a:p>
          <a:p>
            <a:r>
              <a:rPr lang="en-US" altLang="en-US"/>
              <a:t>daca se incearca initializarea intr-un alt fel (decat cele definite): eroare la compilare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0" y="962025"/>
            <a:ext cx="5715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cstdio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date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day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month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year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d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d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show_date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using string.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date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d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sscanf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d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7997"/>
                </a:solidFill>
              </a:rPr>
              <a:t>%d%*c%d%*c%d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month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day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year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using integers.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date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d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day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month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m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year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y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date</a:t>
            </a:r>
            <a:r>
              <a:rPr lang="en-US" sz="1600">
                <a:solidFill>
                  <a:srgbClr val="800080"/>
                </a:solidFill>
              </a:rPr>
              <a:t>::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month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day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year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F69FF"/>
                </a:solidFill>
              </a:rPr>
              <a:t>\n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date ob1(12, 4, 2003), ob2("10/22/2003");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ob1.show_date();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ob2.show_date();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5562600" y="3657600"/>
            <a:ext cx="26606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"%d</a:t>
            </a:r>
            <a:r>
              <a:rPr lang="en-US" altLang="en-US" sz="2400">
                <a:solidFill>
                  <a:srgbClr val="FF0000"/>
                </a:solidFill>
              </a:rPr>
              <a:t>%*c</a:t>
            </a:r>
            <a:r>
              <a:rPr lang="en-US" altLang="en-US" sz="2400"/>
              <a:t>%d%*c%d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citim din sir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*: ignoram ce citim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c: un singur caracter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citim 3 intregi sau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luna/zi/an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date</a:t>
            </a:r>
            <a:r>
              <a:rPr lang="en-US" sz="1600">
                <a:solidFill>
                  <a:srgbClr val="800080"/>
                </a:solidFill>
              </a:rPr>
              <a:t>::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month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day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year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F69FF"/>
                </a:solidFill>
              </a:rPr>
              <a:t>\n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</a:t>
            </a:r>
            <a:r>
              <a:rPr lang="en-US" sz="1600">
                <a:solidFill>
                  <a:srgbClr val="400000"/>
                </a:solidFill>
              </a:rPr>
              <a:t>main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char</a:t>
            </a:r>
            <a:r>
              <a:rPr lang="en-US" sz="1600"/>
              <a:t> s</a:t>
            </a:r>
            <a:r>
              <a:rPr lang="en-US" sz="1600">
                <a:solidFill>
                  <a:srgbClr val="808030"/>
                </a:solidFill>
              </a:rPr>
              <a:t>[</a:t>
            </a:r>
            <a:r>
              <a:rPr lang="en-US" sz="1600">
                <a:solidFill>
                  <a:srgbClr val="008C00"/>
                </a:solidFill>
              </a:rPr>
              <a:t>80</a:t>
            </a:r>
            <a:r>
              <a:rPr lang="en-US" sz="1600">
                <a:solidFill>
                  <a:srgbClr val="808030"/>
                </a:solidFill>
              </a:rPr>
              <a:t>]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Enter new date: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cin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&gt;&gt;</a:t>
            </a:r>
            <a:r>
              <a:rPr lang="en-US" sz="1600"/>
              <a:t> s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date d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/>
              <a:t>s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d</a:t>
            </a:r>
            <a:r>
              <a:rPr lang="en-US" sz="1600">
                <a:solidFill>
                  <a:srgbClr val="808030"/>
                </a:solidFill>
              </a:rPr>
              <a:t>.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return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072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072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/>
      <p:bldP spid="166919" grpId="0"/>
      <p:bldP spid="1669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polimorfism de constructori: obiecte initializate si ne-initializate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important pentru array-uri dinamice de obiecte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nu se pot initializa obiectele dintr-o lista alocata dinamic</a:t>
            </a:r>
          </a:p>
          <a:p>
            <a:pPr>
              <a:lnSpc>
                <a:spcPct val="90000"/>
              </a:lnSpc>
            </a:pPr>
            <a:r>
              <a:rPr lang="en-US" altLang="en-US"/>
              <a:t>asadar avem nevoie de posibilitatea de a crea obiecte neinitializate (din lista dinamica) si obiecte initializate (definite normal)</a:t>
            </a:r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0" y="7032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powers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en-US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>
                <a:solidFill>
                  <a:srgbClr val="696969"/>
                </a:solidFill>
              </a:rPr>
              <a:t>// overload constructor two ways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n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ofTwo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8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16</a:t>
            </a: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initialized</a:t>
            </a:r>
            <a:r>
              <a:rPr lang="ro-RO" sz="1600"/>
              <a:t> </a:t>
            </a:r>
            <a:r>
              <a:rPr lang="en-US" sz="160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uninitialized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4267200" y="0"/>
            <a:ext cx="48768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set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27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81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three: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dynamically allocate an array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powers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initialization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dynamic array with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 b="1" i="1">
                <a:solidFill>
                  <a:srgbClr val="FFFFFF"/>
                </a:solidFill>
              </a:rPr>
              <a:t>}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2438400"/>
            <a:ext cx="7772400" cy="1295400"/>
          </a:xfrm>
          <a:solidFill>
            <a:schemeClr val="bg1"/>
          </a:solidFill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ofThree si lista p au nevoie de constructorul fara parametri</a:t>
            </a:r>
          </a:p>
        </p:txBody>
      </p:sp>
      <p:sp>
        <p:nvSpPr>
          <p:cNvPr id="327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polimorfism de constructori: constructorul de copiere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pot aparea probleme cand un obiect initializeaza un alt obiect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aici se copiaza toate campurile (starea) obiectului A in obiectul B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problema apare la alocare dinamica de memorie: A si B folosesc aceeasi zona de memorie pentru ca pointerii arata in acelasi loc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destructorul lui MyClass elibereaza aceeasi zona de memorie de doua ori (distruge A si B)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971800" y="2743200"/>
            <a:ext cx="2176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MyClass B = A;</a:t>
            </a:r>
          </a:p>
        </p:txBody>
      </p:sp>
      <p:sp>
        <p:nvSpPr>
          <p:cNvPr id="3379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err="1"/>
              <a:t>constructorul</a:t>
            </a:r>
            <a:r>
              <a:rPr lang="en-US" altLang="en-US"/>
              <a:t> de </a:t>
            </a:r>
            <a:r>
              <a:rPr lang="en-US" altLang="en-US" err="1"/>
              <a:t>copiere</a:t>
            </a:r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aceeasi problema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apel de functie cu obiect ca parametru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apel de functie cu obiect ca variabila de intoarcere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in aceste cazuri un obiect temporar este creat, se copiaza prin constructorul de copiere in obiectul temporar, si apoi se continua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deci vor fi din nou doua distrugeri de obiecte din clasa respectiva (una pentru parametru, una pentru obiectul temporar)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0"/>
          <p:cNvSpPr/>
          <p:nvPr/>
        </p:nvSpPr>
        <p:spPr>
          <a:xfrm>
            <a:off x="76413" y="76421"/>
            <a:ext cx="4570356" cy="59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Bucuresti</a:t>
            </a:r>
            <a:endParaRPr sz="1600"/>
          </a:p>
        </p:txBody>
      </p:sp>
      <p:pic>
        <p:nvPicPr>
          <p:cNvPr id="589" name="Google Shape;58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010" cy="76029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0"/>
          <p:cNvSpPr/>
          <p:nvPr/>
        </p:nvSpPr>
        <p:spPr>
          <a:xfrm>
            <a:off x="260969" y="1837724"/>
            <a:ext cx="8459853" cy="3988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Cazuri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utilizare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Initializare</a:t>
            </a: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B =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B (A);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void f(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X) {…}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intoarcere</a:t>
            </a:r>
            <a:r>
              <a:rPr lang="en-US" sz="1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f() {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 … return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;}.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x = f();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Copierea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face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err="1"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lang="en-US" sz="1800" i="1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err="1">
                <a:latin typeface="Arial"/>
                <a:ea typeface="Arial"/>
                <a:cs typeface="Arial"/>
                <a:sym typeface="Arial"/>
              </a:rPr>
              <a:t>târziu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constructorul de copiere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putem redefini constructorul de copiere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o este obiectul din dreapta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putem avea mai multi parametri (dar trebuie sa definim valori implicite pentru ei)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&amp; este apel prin referinta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putem avea si atribuire (o1=o2;)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redefinim operatorii mai tarziu, putem redefini =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= diferit de initializare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14400" y="2057400"/>
            <a:ext cx="4800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classname (</a:t>
            </a:r>
            <a:r>
              <a:rPr lang="en-US" altLang="en-US" sz="2400">
                <a:solidFill>
                  <a:srgbClr val="FF0000"/>
                </a:solidFill>
              </a:rPr>
              <a:t>const</a:t>
            </a:r>
            <a:r>
              <a:rPr lang="en-US" altLang="en-US" sz="2400"/>
              <a:t> </a:t>
            </a:r>
            <a:r>
              <a:rPr lang="en-US" altLang="en-US" sz="2400" i="1"/>
              <a:t>classname </a:t>
            </a:r>
            <a:r>
              <a:rPr lang="en-US" altLang="en-US" sz="2400">
                <a:solidFill>
                  <a:srgbClr val="FF0000"/>
                </a:solidFill>
              </a:rPr>
              <a:t>&amp;</a:t>
            </a:r>
            <a:r>
              <a:rPr lang="en-US" altLang="en-US" sz="2400" i="1"/>
              <a:t>o</a:t>
            </a:r>
            <a:r>
              <a:rPr lang="en-US" altLang="en-US" sz="2400"/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body of constructor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3584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cstdlib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sz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sz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size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8030"/>
                </a:solidFill>
              </a:rPr>
              <a:t>  </a:t>
            </a:r>
            <a:r>
              <a:rPr lang="ro-RO" sz="1600">
                <a:solidFill>
                  <a:srgbClr val="808030"/>
                </a:solidFill>
              </a:rPr>
              <a:t>~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  </a:t>
            </a: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&amp;&amp;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--)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create another array and initialize with num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num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invokes copy constructor</a:t>
            </a: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4495800" y="0"/>
            <a:ext cx="4191000" cy="2947988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5181600" y="4800600"/>
            <a:ext cx="25908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86400"/>
          </a:xfrm>
        </p:spPr>
        <p:txBody>
          <a:bodyPr/>
          <a:lstStyle/>
          <a:p>
            <a:r>
              <a:rPr lang="en-US" altLang="en-US"/>
              <a:t>Observatie: constructorul de copiere este folosit doar la initializari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daca avem </a:t>
            </a:r>
          </a:p>
          <a:p>
            <a:pPr>
              <a:buFontTx/>
              <a:buNone/>
            </a:pPr>
            <a:r>
              <a:rPr lang="en-US" altLang="en-US"/>
              <a:t>		array a(10); </a:t>
            </a:r>
          </a:p>
          <a:p>
            <a:pPr>
              <a:buFontTx/>
              <a:buNone/>
            </a:pPr>
            <a:r>
              <a:rPr lang="en-US" altLang="en-US"/>
              <a:t>		array b(10); </a:t>
            </a:r>
          </a:p>
          <a:p>
            <a:pPr>
              <a:buFontTx/>
              <a:buNone/>
            </a:pPr>
            <a:r>
              <a:rPr lang="en-US" altLang="en-US"/>
              <a:t>		b=a;</a:t>
            </a:r>
          </a:p>
          <a:p>
            <a:pPr lvl="1"/>
            <a:r>
              <a:rPr lang="en-US" altLang="en-US"/>
              <a:t>nu este initializare, este copiere de stare</a:t>
            </a:r>
          </a:p>
          <a:p>
            <a:pPr lvl="1"/>
            <a:r>
              <a:rPr lang="en-US" altLang="en-US"/>
              <a:t>este posibil sa trebuiasca redefinit si operatorul = (mai tarziu)</a:t>
            </a:r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1524000" y="4902200"/>
            <a:ext cx="5715000" cy="584200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union si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la fel ca struct</a:t>
            </a:r>
          </a:p>
          <a:p>
            <a:pPr eaLnBrk="1" hangingPunct="1"/>
            <a:r>
              <a:rPr lang="en-US" altLang="ro-RO"/>
              <a:t>toate elementele de tip data folosesc aceeasi locatie de memorie</a:t>
            </a:r>
          </a:p>
          <a:p>
            <a:pPr eaLnBrk="1" hangingPunct="1"/>
            <a:r>
              <a:rPr lang="en-US" altLang="ro-RO"/>
              <a:t>membrii sunt publici (by default)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/>
              <a:t>Perspective</a:t>
            </a:r>
            <a:endParaRPr lang="ro-RO" altLang="ro-RO" sz="400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err="1"/>
              <a:t>Universitatea</a:t>
            </a:r>
            <a:r>
              <a:rPr lang="en-US" sz="1800" b="1"/>
              <a:t> din </a:t>
            </a:r>
            <a:r>
              <a:rPr lang="en-US" sz="1800" b="1" err="1"/>
              <a:t>Bucure</a:t>
            </a:r>
            <a:r>
              <a:rPr lang="en-US" sz="1800" b="1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err="1"/>
              <a:t>ti</a:t>
            </a:r>
            <a:endParaRPr lang="en-US" sz="180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</a:t>
            </a:r>
            <a:r>
              <a:rPr kumimoji="0" lang="en-US" altLang="en-US" sz="32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</a:t>
            </a:r>
            <a:endParaRPr kumimoji="0" lang="en-US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3200" ker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Static, </a:t>
            </a:r>
            <a:r>
              <a:rPr kumimoji="0" lang="en-US" altLang="en-US" sz="32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clase</a:t>
            </a: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locale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Operatorul</a:t>
            </a: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functiilor</a:t>
            </a: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operatorilor</a:t>
            </a: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381000" y="7032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union</a:t>
            </a:r>
            <a:r>
              <a:rPr lang="ro-RO" sz="1600"/>
              <a:t> swap_byte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swap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set_byte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unsigned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short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show_word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unsigned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short</a:t>
            </a:r>
            <a:r>
              <a:rPr lang="ro-RO" sz="1600"/>
              <a:t> u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unsigned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c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swap_byte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>
                <a:solidFill>
                  <a:srgbClr val="603000"/>
                </a:solidFill>
              </a:rPr>
              <a:t>swap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unsigned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t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c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c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c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c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t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swap_byte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show_word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u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swap_byte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set_byte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unsigned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short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u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altLang="ro-RO" sz="1600" b="1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4191000" y="1565275"/>
            <a:ext cx="4572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r>
              <a:rPr lang="ro-RO" sz="1600" b="1" err="1">
                <a:solidFill>
                  <a:srgbClr val="800000"/>
                </a:solidFill>
                <a:latin typeface="Times New Roman"/>
                <a:cs typeface="Times New Roman"/>
              </a:rPr>
              <a:t>int</a:t>
            </a:r>
            <a:r>
              <a:rPr lang="ro-RO" sz="1600">
                <a:latin typeface="Times New Roman"/>
                <a:cs typeface="Times New Roman"/>
              </a:rPr>
              <a:t> </a:t>
            </a:r>
            <a:r>
              <a:rPr lang="ro-RO" sz="1600" err="1">
                <a:solidFill>
                  <a:srgbClr val="400000"/>
                </a:solidFill>
                <a:latin typeface="Times New Roman"/>
                <a:cs typeface="Times New Roman"/>
              </a:rPr>
              <a:t>main</a:t>
            </a:r>
            <a:r>
              <a:rPr lang="ro-RO" sz="1600">
                <a:solidFill>
                  <a:srgbClr val="808030"/>
                </a:solidFill>
                <a:latin typeface="Times New Roman"/>
                <a:cs typeface="Times New Roman"/>
              </a:rPr>
              <a:t>()</a:t>
            </a:r>
            <a:r>
              <a:rPr lang="ro-RO" sz="160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  <a:latin typeface="Times New Roman"/>
                <a:cs typeface="Times New Roman"/>
              </a:rPr>
              <a:t>{</a:t>
            </a:r>
            <a:r>
              <a:rPr lang="ro-RO" sz="160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en-US" sz="1600">
                <a:latin typeface="Times New Roman"/>
                <a:cs typeface="Times New Roman"/>
              </a:rPr>
              <a:t>	</a:t>
            </a:r>
            <a:r>
              <a:rPr lang="ro-RO" sz="1600" err="1">
                <a:latin typeface="Times New Roman"/>
                <a:cs typeface="Times New Roman"/>
              </a:rPr>
              <a:t>swap_byte</a:t>
            </a:r>
            <a:r>
              <a:rPr lang="ro-RO" sz="1600">
                <a:latin typeface="Times New Roman"/>
                <a:cs typeface="Times New Roman"/>
              </a:rPr>
              <a:t> b</a:t>
            </a:r>
            <a:r>
              <a:rPr lang="ro-RO" sz="160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ro-RO" sz="160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en-US" sz="1600">
                <a:latin typeface="Times New Roman"/>
                <a:cs typeface="Times New Roman"/>
              </a:rPr>
              <a:t>	</a:t>
            </a:r>
            <a:r>
              <a:rPr lang="ro-RO" sz="1600" err="1">
                <a:latin typeface="Times New Roman"/>
                <a:cs typeface="Times New Roman"/>
              </a:rPr>
              <a:t>b</a:t>
            </a:r>
            <a:r>
              <a:rPr lang="ro-RO" sz="1600" err="1">
                <a:solidFill>
                  <a:srgbClr val="808030"/>
                </a:solidFill>
                <a:latin typeface="Times New Roman"/>
                <a:cs typeface="Times New Roman"/>
              </a:rPr>
              <a:t>.</a:t>
            </a:r>
            <a:r>
              <a:rPr lang="ro-RO" sz="1600" err="1">
                <a:latin typeface="Times New Roman"/>
                <a:cs typeface="Times New Roman"/>
              </a:rPr>
              <a:t>set_byte</a:t>
            </a:r>
            <a:r>
              <a:rPr lang="ro-RO" sz="1600">
                <a:solidFill>
                  <a:srgbClr val="808030"/>
                </a:solidFill>
                <a:latin typeface="Times New Roman"/>
                <a:cs typeface="Times New Roman"/>
              </a:rPr>
              <a:t>(</a:t>
            </a:r>
            <a:r>
              <a:rPr lang="ro-RO" sz="1600">
                <a:solidFill>
                  <a:srgbClr val="008C00"/>
                </a:solidFill>
                <a:latin typeface="Times New Roman"/>
                <a:cs typeface="Times New Roman"/>
              </a:rPr>
              <a:t>49034</a:t>
            </a:r>
            <a:r>
              <a:rPr lang="ro-RO" sz="1600">
                <a:solidFill>
                  <a:srgbClr val="808030"/>
                </a:solidFill>
                <a:latin typeface="Times New Roman"/>
                <a:cs typeface="Times New Roman"/>
              </a:rPr>
              <a:t>)</a:t>
            </a:r>
            <a:r>
              <a:rPr lang="ro-RO" sz="160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ro-RO" sz="160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en-US" sz="1600">
                <a:latin typeface="Times New Roman"/>
                <a:cs typeface="Times New Roman"/>
              </a:rPr>
              <a:t>	</a:t>
            </a:r>
            <a:r>
              <a:rPr lang="ro-RO" sz="1600" err="1">
                <a:latin typeface="Times New Roman"/>
                <a:cs typeface="Times New Roman"/>
              </a:rPr>
              <a:t>b</a:t>
            </a:r>
            <a:r>
              <a:rPr lang="ro-RO" sz="1600" err="1">
                <a:solidFill>
                  <a:srgbClr val="808030"/>
                </a:solidFill>
                <a:latin typeface="Times New Roman"/>
                <a:cs typeface="Times New Roman"/>
              </a:rPr>
              <a:t>.</a:t>
            </a:r>
            <a:r>
              <a:rPr lang="ro-RO" sz="1600" err="1">
                <a:solidFill>
                  <a:srgbClr val="603000"/>
                </a:solidFill>
                <a:latin typeface="Times New Roman"/>
                <a:cs typeface="Times New Roman"/>
              </a:rPr>
              <a:t>swap</a:t>
            </a:r>
            <a:r>
              <a:rPr lang="ro-RO" sz="1600">
                <a:solidFill>
                  <a:srgbClr val="808030"/>
                </a:solidFill>
                <a:latin typeface="Times New Roman"/>
                <a:cs typeface="Times New Roman"/>
              </a:rPr>
              <a:t>()</a:t>
            </a:r>
            <a:r>
              <a:rPr lang="ro-RO" sz="160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ro-RO" sz="160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en-US" sz="1600">
                <a:latin typeface="Times New Roman"/>
                <a:cs typeface="Times New Roman"/>
              </a:rPr>
              <a:t>	</a:t>
            </a:r>
            <a:r>
              <a:rPr lang="ro-RO" sz="1600" err="1">
                <a:latin typeface="Times New Roman"/>
                <a:cs typeface="Times New Roman"/>
              </a:rPr>
              <a:t>b</a:t>
            </a:r>
            <a:r>
              <a:rPr lang="ro-RO" sz="1600" err="1">
                <a:solidFill>
                  <a:srgbClr val="808030"/>
                </a:solidFill>
                <a:latin typeface="Times New Roman"/>
                <a:cs typeface="Times New Roman"/>
              </a:rPr>
              <a:t>.</a:t>
            </a:r>
            <a:r>
              <a:rPr lang="ro-RO" sz="1600" err="1">
                <a:latin typeface="Times New Roman"/>
                <a:cs typeface="Times New Roman"/>
              </a:rPr>
              <a:t>show_word</a:t>
            </a:r>
            <a:r>
              <a:rPr lang="ro-RO" sz="1600">
                <a:solidFill>
                  <a:srgbClr val="808030"/>
                </a:solidFill>
                <a:latin typeface="Times New Roman"/>
                <a:cs typeface="Times New Roman"/>
              </a:rPr>
              <a:t>()</a:t>
            </a:r>
            <a:r>
              <a:rPr lang="ro-RO" sz="160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ro-RO" sz="160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  <a:latin typeface="Times New Roman"/>
                <a:cs typeface="Times New Roman"/>
              </a:rPr>
              <a:t>	</a:t>
            </a:r>
            <a:r>
              <a:rPr lang="ro-RO" sz="1600" b="1" err="1">
                <a:solidFill>
                  <a:srgbClr val="800000"/>
                </a:solidFill>
                <a:latin typeface="Times New Roman"/>
                <a:cs typeface="Times New Roman"/>
              </a:rPr>
              <a:t>return</a:t>
            </a:r>
            <a:r>
              <a:rPr lang="ro-RO" sz="1600">
                <a:latin typeface="Times New Roman"/>
                <a:cs typeface="Times New Roman"/>
              </a:rPr>
              <a:t> </a:t>
            </a:r>
            <a:r>
              <a:rPr lang="ro-RO" sz="1600">
                <a:solidFill>
                  <a:srgbClr val="008C00"/>
                </a:solidFill>
                <a:latin typeface="Times New Roman"/>
                <a:cs typeface="Times New Roman"/>
              </a:rPr>
              <a:t>0</a:t>
            </a:r>
            <a:r>
              <a:rPr lang="ro-RO" sz="160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ro-RO" sz="1600">
                <a:latin typeface="Times New Roman"/>
                <a:cs typeface="Times New Roman"/>
              </a:rPr>
              <a:t> 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  <a:latin typeface="Times New Roman"/>
                <a:cs typeface="Times New Roman"/>
              </a:rPr>
              <a:t>}</a:t>
            </a:r>
            <a:r>
              <a:rPr lang="ro-RO" sz="1600">
                <a:latin typeface="Times New Roman"/>
                <a:cs typeface="Times New Roman"/>
              </a:rPr>
              <a:t> </a:t>
            </a:r>
            <a:endParaRPr lang="en-US" altLang="ro-RO" sz="1600" b="1"/>
          </a:p>
          <a:p>
            <a:endParaRPr lang="en-US" altLang="ro-RO" sz="1600" b="1"/>
          </a:p>
          <a:p>
            <a:endParaRPr lang="en-US" altLang="ro-RO" sz="1600" b="1"/>
          </a:p>
          <a:p>
            <a:endParaRPr lang="en-US" altLang="ro-RO" sz="1600" b="1"/>
          </a:p>
          <a:p>
            <a:endParaRPr lang="en-US" altLang="ro-RO" sz="1600" b="1"/>
          </a:p>
          <a:p>
            <a:endParaRPr lang="en-US" altLang="ro-RO" sz="1600" b="1"/>
          </a:p>
          <a:p>
            <a:r>
              <a:rPr lang="en-US" altLang="ro-RO" sz="1600" b="1">
                <a:latin typeface="Times New Roman"/>
                <a:cs typeface="Times New Roman"/>
              </a:rPr>
              <a:t>35519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union ca o clasa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/>
              <a:t>union nu poate mosteni</a:t>
            </a:r>
          </a:p>
          <a:p>
            <a:pPr eaLnBrk="1" hangingPunct="1"/>
            <a:r>
              <a:rPr lang="en-US" altLang="ro-RO" sz="2800"/>
              <a:t>nu se poate mosteni din union</a:t>
            </a:r>
          </a:p>
          <a:p>
            <a:pPr eaLnBrk="1" hangingPunct="1"/>
            <a:r>
              <a:rPr lang="en-US" altLang="ro-RO" sz="2800"/>
              <a:t>nu poate avea functii virtuale (nu avem mostenire)</a:t>
            </a:r>
          </a:p>
          <a:p>
            <a:pPr eaLnBrk="1" hangingPunct="1"/>
            <a:r>
              <a:rPr lang="en-US" altLang="ro-RO" sz="2800"/>
              <a:t>nu avem variabile de instanta statice</a:t>
            </a:r>
          </a:p>
          <a:p>
            <a:pPr eaLnBrk="1" hangingPunct="1"/>
            <a:r>
              <a:rPr lang="en-US" altLang="ro-RO" sz="2800"/>
              <a:t>nu avem referinte in union</a:t>
            </a:r>
          </a:p>
          <a:p>
            <a:pPr eaLnBrk="1" hangingPunct="1"/>
            <a:r>
              <a:rPr lang="en-US" altLang="ro-RO" sz="2800"/>
              <a:t>nu avem obiecte care fac overload pe =</a:t>
            </a:r>
          </a:p>
          <a:p>
            <a:pPr eaLnBrk="1" hangingPunct="1"/>
            <a:r>
              <a:rPr lang="en-US" altLang="ro-RO" sz="2800"/>
              <a:t>obiecte cu (con/de)structor definiti nu pot fi membri in union</a:t>
            </a:r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union anonime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nu au nume pentru tip</a:t>
            </a:r>
          </a:p>
          <a:p>
            <a:pPr eaLnBrk="1" hangingPunct="1"/>
            <a:r>
              <a:rPr lang="en-US" altLang="ro-RO"/>
              <a:t>nu se pot declara obiecte de tipul respectiv</a:t>
            </a:r>
          </a:p>
          <a:p>
            <a:pPr eaLnBrk="1" hangingPunct="1"/>
            <a:r>
              <a:rPr lang="en-US" altLang="ro-RO"/>
              <a:t>folosite pentru a spune compilatorului cum se aloc/procesez variabilele respective in memorie</a:t>
            </a:r>
          </a:p>
          <a:p>
            <a:pPr lvl="1" eaLnBrk="1" hangingPunct="1"/>
            <a:r>
              <a:rPr lang="en-US" altLang="ro-RO"/>
              <a:t>folosesc aceeasi locatie de memorie</a:t>
            </a:r>
          </a:p>
          <a:p>
            <a:pPr eaLnBrk="1" hangingPunct="1"/>
            <a:r>
              <a:rPr lang="en-US" altLang="ro-RO"/>
              <a:t>variabilele din union sunt accesibile ca si cum ar fi declarate in blocul respectiv</a:t>
            </a:r>
          </a:p>
          <a:p>
            <a:pPr eaLnBrk="1" hangingPunct="1"/>
            <a:endParaRPr lang="en-US" altLang="ro-RO"/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838200" y="909638"/>
            <a:ext cx="4572000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</a:rPr>
              <a:t>#include </a:t>
            </a:r>
            <a:r>
              <a:rPr lang="en-US" sz="1600">
                <a:solidFill>
                  <a:srgbClr val="800000"/>
                </a:solidFill>
              </a:rPr>
              <a:t>&lt;</a:t>
            </a:r>
            <a:r>
              <a:rPr lang="en-US" sz="1600">
                <a:solidFill>
                  <a:srgbClr val="40015A"/>
                </a:solidFill>
              </a:rPr>
              <a:t>iostream</a:t>
            </a:r>
            <a:r>
              <a:rPr lang="en-US" sz="1600">
                <a:solidFill>
                  <a:srgbClr val="800000"/>
                </a:solidFill>
              </a:rPr>
              <a:t>&gt;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004A43"/>
                </a:solidFill>
              </a:rPr>
              <a:t>#include </a:t>
            </a:r>
            <a:r>
              <a:rPr lang="en-US" sz="1600">
                <a:solidFill>
                  <a:srgbClr val="800000"/>
                </a:solidFill>
              </a:rPr>
              <a:t>&lt;</a:t>
            </a:r>
            <a:r>
              <a:rPr lang="en-US" sz="1600">
                <a:solidFill>
                  <a:srgbClr val="40015A"/>
                </a:solidFill>
              </a:rPr>
              <a:t>cstring</a:t>
            </a:r>
            <a:r>
              <a:rPr lang="en-US" sz="1600">
                <a:solidFill>
                  <a:srgbClr val="800000"/>
                </a:solidFill>
              </a:rPr>
              <a:t>&gt;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using</a:t>
            </a:r>
            <a:r>
              <a:rPr lang="en-US" sz="1600"/>
              <a:t> </a:t>
            </a:r>
            <a:r>
              <a:rPr lang="en-US" sz="1600" b="1">
                <a:solidFill>
                  <a:srgbClr val="800000"/>
                </a:solidFill>
              </a:rPr>
              <a:t>namespace</a:t>
            </a:r>
            <a:r>
              <a:rPr lang="en-US" sz="1600"/>
              <a:t> </a:t>
            </a:r>
            <a:r>
              <a:rPr lang="en-US" sz="1600">
                <a:solidFill>
                  <a:srgbClr val="666616"/>
                </a:solidFill>
              </a:rPr>
              <a:t>std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</a:t>
            </a:r>
            <a:r>
              <a:rPr lang="en-US" sz="1600">
                <a:solidFill>
                  <a:srgbClr val="400000"/>
                </a:solidFill>
              </a:rPr>
              <a:t>main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96969"/>
                </a:solidFill>
              </a:rPr>
              <a:t>	// define anonymous union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union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	long</a:t>
            </a:r>
            <a:r>
              <a:rPr lang="en-US" sz="1600"/>
              <a:t> l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	double</a:t>
            </a:r>
            <a:r>
              <a:rPr lang="en-US" sz="1600"/>
              <a:t> d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	char</a:t>
            </a:r>
            <a:r>
              <a:rPr lang="en-US" sz="1600"/>
              <a:t> s</a:t>
            </a:r>
            <a:r>
              <a:rPr lang="en-US" sz="1600">
                <a:solidFill>
                  <a:srgbClr val="808030"/>
                </a:solidFill>
              </a:rPr>
              <a:t>[</a:t>
            </a:r>
            <a:r>
              <a:rPr lang="en-US" sz="1600">
                <a:solidFill>
                  <a:srgbClr val="008C00"/>
                </a:solidFill>
              </a:rPr>
              <a:t>4</a:t>
            </a:r>
            <a:r>
              <a:rPr lang="en-US" sz="1600">
                <a:solidFill>
                  <a:srgbClr val="808030"/>
                </a:solidFill>
              </a:rPr>
              <a:t>]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800080"/>
                </a:solidFill>
              </a:rPr>
              <a:t>	}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96969"/>
                </a:solidFill>
              </a:rPr>
              <a:t>	// now, reference union elements directly</a:t>
            </a:r>
            <a:r>
              <a:rPr lang="en-US" sz="1600"/>
              <a:t> </a:t>
            </a:r>
          </a:p>
          <a:p>
            <a:r>
              <a:rPr lang="en-US" sz="1600"/>
              <a:t>	l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100000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l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/>
              <a:t>	d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</a:t>
            </a:r>
            <a:r>
              <a:rPr lang="en-US" sz="1600">
                <a:solidFill>
                  <a:srgbClr val="008000"/>
                </a:solidFill>
              </a:rPr>
              <a:t>123.2342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d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03000"/>
                </a:solidFill>
              </a:rPr>
              <a:t>	strcpy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/>
              <a:t>s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hi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s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return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32771" name="TextBox 2"/>
          <p:cNvSpPr txBox="1">
            <a:spLocks noChangeArrowheads="1"/>
          </p:cNvSpPr>
          <p:nvPr/>
        </p:nvSpPr>
        <p:spPr bwMode="auto">
          <a:xfrm>
            <a:off x="1676400" y="2659918"/>
            <a:ext cx="2438400" cy="1200329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277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AE9E0DD7D8344EA87A9FF4608B6EF4" ma:contentTypeVersion="4" ma:contentTypeDescription="Create a new document." ma:contentTypeScope="" ma:versionID="f17426e9163e096a9757c4fbb8c1a1fb">
  <xsd:schema xmlns:xsd="http://www.w3.org/2001/XMLSchema" xmlns:xs="http://www.w3.org/2001/XMLSchema" xmlns:p="http://schemas.microsoft.com/office/2006/metadata/properties" xmlns:ns2="15ce0899-ef80-4cae-8647-bf5405b1f034" targetNamespace="http://schemas.microsoft.com/office/2006/metadata/properties" ma:root="true" ma:fieldsID="ae0f47f959a0a923281ddcf921685de9" ns2:_="">
    <xsd:import namespace="15ce0899-ef80-4cae-8647-bf5405b1f0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e0899-ef80-4cae-8647-bf5405b1f0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4E8A45-5CA3-4FC3-A42D-31AFBEF40424}">
  <ds:schemaRefs>
    <ds:schemaRef ds:uri="15ce0899-ef80-4cae-8647-bf5405b1f03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50</Slides>
  <Notes>50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Default Design</vt:lpstr>
      <vt:lpstr>1_Default Design</vt:lpstr>
      <vt:lpstr>PowerPoint Presentation</vt:lpstr>
      <vt:lpstr>Cuprinsul cursului</vt:lpstr>
      <vt:lpstr>Struct si class</vt:lpstr>
      <vt:lpstr>PowerPoint Presentation</vt:lpstr>
      <vt:lpstr>union si class</vt:lpstr>
      <vt:lpstr>PowerPoint Presentation</vt:lpstr>
      <vt:lpstr>union ca o clasa</vt:lpstr>
      <vt:lpstr>union anonime</vt:lpstr>
      <vt:lpstr>PowerPoint Presentation</vt:lpstr>
      <vt:lpstr>union anonime</vt:lpstr>
      <vt:lpstr>functii prieten</vt:lpstr>
      <vt:lpstr>PowerPoint Presentation</vt:lpstr>
      <vt:lpstr>PowerPoint Presentation</vt:lpstr>
      <vt:lpstr>PowerPoint Presentation</vt:lpstr>
      <vt:lpstr>PowerPoint Presentation</vt:lpstr>
      <vt:lpstr>clase prieten</vt:lpstr>
      <vt:lpstr>PowerPoint Presentation</vt:lpstr>
      <vt:lpstr>functii inline</vt:lpstr>
      <vt:lpstr>Explicit</vt:lpstr>
      <vt:lpstr>functii inline</vt:lpstr>
      <vt:lpstr>PowerPoint Presentation</vt:lpstr>
      <vt:lpstr>Definirea functiilor inline implicit (in clase)</vt:lpstr>
      <vt:lpstr>Constructori/Destructori</vt:lpstr>
      <vt:lpstr>Constructori/Destructori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Polimorfism pe constructori</vt:lpstr>
      <vt:lpstr>overload pe constructori: flexibilitate</vt:lpstr>
      <vt:lpstr>PowerPoint Presentation</vt:lpstr>
      <vt:lpstr>polimorfism de constructori: obiecte initializate si ne-initializate</vt:lpstr>
      <vt:lpstr>PowerPoint Presentation</vt:lpstr>
      <vt:lpstr>polimorfism de constructori: constructorul de copiere</vt:lpstr>
      <vt:lpstr>constructorul de copiere</vt:lpstr>
      <vt:lpstr>PowerPoint Presentation</vt:lpstr>
      <vt:lpstr>putem redefini constructorul de copiere</vt:lpstr>
      <vt:lpstr>PowerPoint Presentation</vt:lpstr>
      <vt:lpstr>PowerPoint Presentation</vt:lpstr>
      <vt:lpstr>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revision>1</cp:revision>
  <dcterms:created xsi:type="dcterms:W3CDTF">1601-01-01T00:00:00Z</dcterms:created>
  <dcterms:modified xsi:type="dcterms:W3CDTF">2021-03-05T10:47:20Z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0x010100FEAE9E0DD7D8344EA87A9FF4608B6EF4</vt:lpwstr>
  </property>
</Properties>
</file>