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70"/>
  </p:notesMasterIdLst>
  <p:sldIdLst>
    <p:sldId id="256" r:id="rId5"/>
    <p:sldId id="257" r:id="rId6"/>
    <p:sldId id="322" r:id="rId7"/>
    <p:sldId id="259" r:id="rId8"/>
    <p:sldId id="260" r:id="rId9"/>
    <p:sldId id="261" r:id="rId10"/>
    <p:sldId id="262" r:id="rId11"/>
    <p:sldId id="323" r:id="rId12"/>
    <p:sldId id="325" r:id="rId13"/>
    <p:sldId id="326" r:id="rId14"/>
    <p:sldId id="327" r:id="rId15"/>
    <p:sldId id="328" r:id="rId16"/>
    <p:sldId id="267" r:id="rId17"/>
    <p:sldId id="269" r:id="rId18"/>
    <p:sldId id="271" r:id="rId19"/>
    <p:sldId id="272" r:id="rId20"/>
    <p:sldId id="273" r:id="rId21"/>
    <p:sldId id="274" r:id="rId22"/>
    <p:sldId id="329" r:id="rId23"/>
    <p:sldId id="276" r:id="rId24"/>
    <p:sldId id="277" r:id="rId25"/>
    <p:sldId id="278" r:id="rId26"/>
    <p:sldId id="279" r:id="rId27"/>
    <p:sldId id="33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32" r:id="rId40"/>
    <p:sldId id="333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31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E0609-41B6-433F-9FBA-12D1BBA6BBEE}" v="42" dt="2021-04-02T10:01:45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81"/>
        <p:guide pos="317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CB1E0609-41B6-433F-9FBA-12D1BBA6BBEE}"/>
    <pc:docChg chg="modSld">
      <pc:chgData name="ANCA MADALINA DOBROVAT" userId="S::anca.dobrovat@unibuc.ro::418a3c67-18b7-4c53-a114-ddac729b7caa" providerId="AD" clId="Web-{CB1E0609-41B6-433F-9FBA-12D1BBA6BBEE}" dt="2021-04-02T10:01:45.798" v="21" actId="1076"/>
      <pc:docMkLst>
        <pc:docMk/>
      </pc:docMkLst>
      <pc:sldChg chg="modSp">
        <pc:chgData name="ANCA MADALINA DOBROVAT" userId="S::anca.dobrovat@unibuc.ro::418a3c67-18b7-4c53-a114-ddac729b7caa" providerId="AD" clId="Web-{CB1E0609-41B6-433F-9FBA-12D1BBA6BBEE}" dt="2021-04-02T09:19:53.172" v="7" actId="20577"/>
        <pc:sldMkLst>
          <pc:docMk/>
          <pc:sldMk cId="0" sldId="259"/>
        </pc:sldMkLst>
        <pc:spChg chg="mod">
          <ac:chgData name="ANCA MADALINA DOBROVAT" userId="S::anca.dobrovat@unibuc.ro::418a3c67-18b7-4c53-a114-ddac729b7caa" providerId="AD" clId="Web-{CB1E0609-41B6-433F-9FBA-12D1BBA6BBEE}" dt="2021-04-02T09:19:53.172" v="7" actId="20577"/>
          <ac:spMkLst>
            <pc:docMk/>
            <pc:sldMk cId="0" sldId="259"/>
            <ac:spMk id="512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CB1E0609-41B6-433F-9FBA-12D1BBA6BBEE}" dt="2021-04-02T09:46:04.846" v="20" actId="20577"/>
        <pc:sldMkLst>
          <pc:docMk/>
          <pc:sldMk cId="0" sldId="283"/>
        </pc:sldMkLst>
        <pc:spChg chg="mod">
          <ac:chgData name="ANCA MADALINA DOBROVAT" userId="S::anca.dobrovat@unibuc.ro::418a3c67-18b7-4c53-a114-ddac729b7caa" providerId="AD" clId="Web-{CB1E0609-41B6-433F-9FBA-12D1BBA6BBEE}" dt="2021-04-02T09:46:04.846" v="20" actId="20577"/>
          <ac:spMkLst>
            <pc:docMk/>
            <pc:sldMk cId="0" sldId="283"/>
            <ac:spMk id="28680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CB1E0609-41B6-433F-9FBA-12D1BBA6BBEE}" dt="2021-04-02T10:01:45.798" v="21" actId="1076"/>
        <pc:sldMkLst>
          <pc:docMk/>
          <pc:sldMk cId="0" sldId="296"/>
        </pc:sldMkLst>
        <pc:spChg chg="mod">
          <ac:chgData name="ANCA MADALINA DOBROVAT" userId="S::anca.dobrovat@unibuc.ro::418a3c67-18b7-4c53-a114-ddac729b7caa" providerId="AD" clId="Web-{CB1E0609-41B6-433F-9FBA-12D1BBA6BBEE}" dt="2021-04-02T10:01:45.798" v="21" actId="1076"/>
          <ac:spMkLst>
            <pc:docMk/>
            <pc:sldMk cId="0" sldId="296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388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A42AA9C6-0FBB-440B-8EC0-FCFA75D0E7D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10</a:t>
            </a:fld>
            <a:endParaRPr lang="en-US" sz="1800"/>
          </a:p>
        </p:txBody>
      </p:sp>
      <p:sp>
        <p:nvSpPr>
          <p:cNvPr id="78851" name="Google Shape;389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0C4D8377-53D2-41CB-98E4-2DFEEB8A48B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10</a:t>
            </a:fld>
            <a:endParaRPr lang="en-US" sz="1800"/>
          </a:p>
        </p:txBody>
      </p:sp>
      <p:sp>
        <p:nvSpPr>
          <p:cNvPr id="78852" name="Google Shape;390;g6ad14e0c7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8853" name="Google Shape;391;g6ad14e0c7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8854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388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4CA41F6C-B388-4D7D-B1B0-4C67CED0D56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11</a:t>
            </a:fld>
            <a:endParaRPr lang="en-US" sz="1800"/>
          </a:p>
        </p:txBody>
      </p:sp>
      <p:sp>
        <p:nvSpPr>
          <p:cNvPr id="79875" name="Google Shape;389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6C4BFA32-A2C1-4756-A846-8DE89A44A27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11</a:t>
            </a:fld>
            <a:endParaRPr lang="en-US" sz="1800"/>
          </a:p>
        </p:txBody>
      </p:sp>
      <p:sp>
        <p:nvSpPr>
          <p:cNvPr id="79876" name="Google Shape;390;g6ad14e0c7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9877" name="Google Shape;391;g6ad14e0c7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9878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00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D93ABEFC-CD0F-4A55-96CF-92A942ED0459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12</a:t>
            </a:fld>
            <a:endParaRPr lang="en-US" sz="1800"/>
          </a:p>
        </p:txBody>
      </p:sp>
      <p:sp>
        <p:nvSpPr>
          <p:cNvPr id="80899" name="Google Shape;401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9F1036CE-6270-4DFA-A3DE-88CF882F84E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12</a:t>
            </a:fld>
            <a:endParaRPr lang="en-US" sz="1800"/>
          </a:p>
        </p:txBody>
      </p:sp>
      <p:sp>
        <p:nvSpPr>
          <p:cNvPr id="80900" name="Google Shape;402;g6ad14e0c7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80901" name="Google Shape;403;g6ad14e0c7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0902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196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E2B1FE8-5ED0-40C2-BB0E-75F159E3769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81923" name="Google Shape;197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FA1532-6398-4A85-A736-B314890BFA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81924" name="Google Shape;198;g50e229d72d_0_2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199;g50e229d72d_0_2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1926" name="Google Shape;200;g50e229d72d_0_2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20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8C58D9-1C9A-4032-B2A6-05B660AC71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2947" name="Google Shape;221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E6AB91A-6A2E-4510-8917-E9DD17953DE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2948" name="Google Shape;222;g50e229d72d_0_2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23;g50e229d72d_0_2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2950" name="Google Shape;224;g50e229d72d_0_2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244;g50e229d72d_0_24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EBA3F56-3E9A-4598-9260-9A8BBB9D5AD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3971" name="Google Shape;245;g50e229d72d_0_24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59CEFEF-00FD-4205-B45B-60FE5009523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3972" name="Google Shape;246;g50e229d72d_0_24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3973" name="Google Shape;247;g50e229d72d_0_2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3974" name="Google Shape;248;g50e229d72d_0_24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256;g50e229d72d_0_25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7D1BF3D-7A71-4193-B16E-0EBE8EB27AF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4995" name="Google Shape;257;g50e229d72d_0_25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69FC337-256C-4EDB-A1F1-160F0A07635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4996" name="Google Shape;258;g50e229d72d_0_25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4997" name="Google Shape;259;g50e229d72d_0_25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4998" name="Google Shape;260;g50e229d72d_0_2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268;g50e229d72d_0_26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8961C96-420C-444C-8DC1-5DBA3205693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6019" name="Google Shape;269;g50e229d72d_0_26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B2D86BA-7FF7-42D1-8A7A-FB892A4944D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6020" name="Google Shape;270;g50e229d72d_0_26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6021" name="Google Shape;271;g50e229d72d_0_26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6022" name="Google Shape;272;g50e229d72d_0_26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280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5BE1BA5-F2BD-4045-8AF3-BDB4711A46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7043" name="Google Shape;281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A94ECC-9CDE-4B97-B07E-D41054F58A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7044" name="Google Shape;282;g50e229d72d_0_27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7046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280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1557D6-E557-4999-B86B-C8A9AB83F74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8067" name="Google Shape;281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40F3A64-C10E-4D76-9EF6-3D4571118AD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8068" name="Google Shape;282;g50e229d72d_0_27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8070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FA1252-9AAF-4881-8006-60934F5C6FC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40BA88-A567-4E92-8741-78870C0F6B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18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8BD1C9-409F-4481-9E06-AEF3B3F886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90115" name="Google Shape;319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753EC4-24DB-4DD4-945A-7520A636C84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90116" name="Google Shape;320;g50e229d72d_0_3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321;g50e229d72d_0_3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0118" name="Google Shape;322;g50e229d72d_0_3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330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1FB74-F3F5-4770-91B4-07B3923A5E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91139" name="Google Shape;331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7B52D4-8C50-4D36-A05A-8A1737D420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91140" name="Google Shape;332;g50e229d72d_0_36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333;g50e229d72d_0_36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1142" name="Google Shape;334;g50e229d72d_0_3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F53FC3-BA14-4391-B94A-C477517D25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2163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131260-F313-4288-A566-506B9AAA5E1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2164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2166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698AF4-A911-4B02-8932-8E0BEEB7883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3187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30E3C4-AEC9-451F-9304-868FDB9206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3188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3190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19906B-940E-42D1-A911-565136FCCB5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6D07AC5-1EF0-438A-A3B9-ACFB0768E0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381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58D79DC-E394-44E7-A570-4BEEE891D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5235" name="Google Shape;382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E8815E-E1E6-40D8-BF01-00CEAE4238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5236" name="Google Shape;383;g50e229d72d_0_4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384;g50e229d72d_0_4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5238" name="Google Shape;385;g50e229d72d_0_4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393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145DF1-1F5D-4420-858B-C146D531EC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6259" name="Google Shape;394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F18D63-8B04-4688-A3E8-8C6BCE3388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6260" name="Google Shape;395;g50e229d72d_0_3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396;g50e229d72d_0_3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6262" name="Google Shape;397;g50e229d72d_0_3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05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2CB6C0-375E-42F9-AC3E-EBFA8622397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7283" name="Google Shape;406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642711-33EB-4006-AF08-792A92100F6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7284" name="Google Shape;407;g50e229d72d_0_4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08;g50e229d72d_0_4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7286" name="Google Shape;409;g50e229d72d_0_4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17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ACC2340-91C3-4587-946F-925B25E2F6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8307" name="Google Shape;418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7C1A9-AC00-474A-A7A3-577E61E7F7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8308" name="Google Shape;419;g50e229d72d_0_4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20;g50e229d72d_0_4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8310" name="Google Shape;421;g50e229d72d_0_4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243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B9DE1D84-D7A4-436D-8556-BB30CE52BC2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3" name="Google Shape;244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A826EDB6-AE65-40FC-A06E-F23E66D5529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4" name="Google Shape;245;g6ad14e0c7f_0_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1685" name="Google Shape;246;g6ad14e0c7f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1686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429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C1FE9D-B4DD-4810-8FE9-5690584AF8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9331" name="Google Shape;430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BFFCA0-96F4-494B-BADA-F20CBD36260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9332" name="Google Shape;431;g50e229d72d_0_3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432;g50e229d72d_0_3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9334" name="Google Shape;433;g50e229d72d_0_3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441;g50e229d72d_0_3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A687D9-53DB-49EE-AC42-DDF70F43489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00355" name="Google Shape;442;g50e229d72d_0_3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F9F52E-120E-4DC5-98A2-1F6D9FE96B5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00356" name="Google Shape;443;g50e229d72d_0_3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444;g50e229d72d_0_3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0358" name="Google Shape;445;g50e229d72d_0_3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454;g50e229d72d_0_4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EA203C-65B7-47EE-AACE-A19A8050F7C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01379" name="Google Shape;455;g50e229d72d_0_4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EE0D18-B01A-40F3-A6B8-CB74F8C46FD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01380" name="Google Shape;456;g50e229d72d_0_4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457;g50e229d72d_0_4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1382" name="Google Shape;458;g50e229d72d_0_4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466;g50e229d72d_0_45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C249C1-0E9C-44D4-A5FE-C9CA5FCD03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2403" name="Google Shape;467;g50e229d72d_0_45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36134D-88DE-4461-B2F0-C1A4C1BC0C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2404" name="Google Shape;468;g50e229d72d_0_45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469;g50e229d72d_0_45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2406" name="Google Shape;470;g50e229d72d_0_4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479;g50e229d72d_0_48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F670C7-13BC-4E4B-9623-AD33CE8193D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3427" name="Google Shape;480;g50e229d72d_0_48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83E32CB-AF98-4605-B659-1B213D9146D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3428" name="Google Shape;481;g50e229d72d_0_48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482;g50e229d72d_0_48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3430" name="Google Shape;483;g50e229d72d_0_4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491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DB1FB11-87E2-4FDB-B9B7-0385A52E134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4451" name="Google Shape;492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3A9210-DC83-481F-A519-6A4A8B9E8E4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4452" name="Google Shape;493;g50e229d72d_0_5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4454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491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EDA82E-D5C7-4280-B294-DFFFD4D0B60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5475" name="Google Shape;492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570EC-FB09-4752-91EE-1601B3BC40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5476" name="Google Shape;493;g50e229d72d_0_5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5478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491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8D36DAA-0169-487C-B942-03692C8021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6499" name="Google Shape;492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061401-C711-461E-A1F7-8220BE6E081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6500" name="Google Shape;493;g50e229d72d_0_5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6502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99DAB44-08E1-44DD-B1B0-0976E207B8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7C1D4-01EA-4511-98F4-02B03EF0575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528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3567F1-47EC-4FBB-A798-24A701FF47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8547" name="Google Shape;529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930342-A646-43E7-AE1A-ABD39D93477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8548" name="Google Shape;530;g50e229d72d_0_5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531;g50e229d72d_0_5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8550" name="Google Shape;532;g50e229d72d_0_5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98;g50e229d72d_0_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48BD6B-CB18-4E92-9417-C471FCAD3AD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2707" name="Google Shape;99;g50e229d72d_0_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9E7558-68E4-488D-85F8-94696D6C476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2708" name="Google Shape;100;g50e229d72d_0_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2709" name="Google Shape;101;g50e229d72d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2710" name="Google Shape;102;g50e229d72d_0_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540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B0AE3B2-7E2C-4E96-8058-0847B7010A0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9571" name="Google Shape;541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A94E29-EDF8-4202-9476-B998DA3A2D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9572" name="Google Shape;542;g50e229d72d_0_55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543;g50e229d72d_0_55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9574" name="Google Shape;544;g50e229d72d_0_5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EA24532-E8ED-40CD-AAD7-E9BF6EE6F9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F50A34-36EB-40DB-A755-86AF595E16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A9ADE-3FA7-4DFD-966F-CB118514F5F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FAD66-EBE2-4A5A-9A27-A6DA394AA3F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2F9602-709D-4605-8CBB-BFA470BE98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5715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909CF8A-932E-42B4-A4AA-01BD3E0C03B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5716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5718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10;g50e229d72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82004C-EBB9-45DD-8C9C-A47DA393AC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3731" name="Google Shape;111;g50e229d72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E9D656-694A-4847-9B8B-B8C1CB196DA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3732" name="Google Shape;112;g50e229d72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3733" name="Google Shape;113;g50e229d72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3734" name="Google Shape;114;g50e229d72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673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DA7A8B-9A4D-489D-B4F9-61FCCC7D95B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9811" name="Google Shape;674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0D79C1-D421-46D3-82D1-2EE04AF25D1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9812" name="Google Shape;675;g50e229d72d_0_7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676;g50e229d72d_0_7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9814" name="Google Shape;677;g50e229d72d_0_7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09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0D25-9D95-47B7-8C0C-D5FE1B2498B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2883" name="Google Shape;710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100DD75-544A-44D8-9B44-BFA07465EE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2884" name="Google Shape;711;g56345b4d2e_0_1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12;g56345b4d2e_0_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2886" name="Google Shape;713;g56345b4d2e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23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50DDCFB-0803-4179-817F-4A05F535C17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3907" name="Google Shape;724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8BC14-99D1-4FFB-8BB5-16456B03EC5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3908" name="Google Shape;725;g50fc3a0ed1_1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26;g50fc3a0ed1_1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3910" name="Google Shape;727;g50fc3a0ed1_1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735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66462-21E9-4350-9B26-24EFEE40AB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4931" name="Google Shape;736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2E2FD8E-9BC6-43A6-9E98-42199627492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4932" name="Google Shape;737;g56345b4d2e_0_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738;g56345b4d2e_0_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4934" name="Google Shape;739;g56345b4d2e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749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4C410B-C074-44E8-93CF-F9CD2D16509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5955" name="Google Shape;750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CBED3B-1976-4DE0-A2F0-E27665C88C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5956" name="Google Shape;751;g56345b4d2e_0_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752;g56345b4d2e_0_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5958" name="Google Shape;753;g56345b4d2e_0_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122;g50e229d72d_0_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BC60FF-92E1-46F1-81D8-006D320A88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4755" name="Google Shape;123;g50e229d72d_0_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CB0CED9-F918-4893-80BA-20BDD578FE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4756" name="Google Shape;124;g50e229d72d_0_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4757" name="Google Shape;125;g50e229d72d_0_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4758" name="Google Shape;126;g50e229d72d_0_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35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27428-0C9A-4017-8F37-52DB1B13AA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5779" name="Google Shape;136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F4C502-B941-4E9A-80FC-3EB36B42E9F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5780" name="Google Shape;137;g50e229d72d_0_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38;g50e229d72d_0_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5782" name="Google Shape;139;g50e229d72d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3157C583-CF29-41F6-B82C-D6F4E580613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8</a:t>
            </a:fld>
            <a:endParaRPr lang="en-US" sz="1800"/>
          </a:p>
        </p:txBody>
      </p:sp>
      <p:sp>
        <p:nvSpPr>
          <p:cNvPr id="76803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E6086742-6800-432B-8DE9-90AE2DD8626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8</a:t>
            </a:fld>
            <a:endParaRPr lang="en-US" sz="1800"/>
          </a:p>
        </p:txBody>
      </p:sp>
      <p:sp>
        <p:nvSpPr>
          <p:cNvPr id="76804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6805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6806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FFDB8DF-1151-4F31-8902-DC7FAC40DE3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9</a:t>
            </a:fld>
            <a:endParaRPr lang="en-US" sz="1800"/>
          </a:p>
        </p:txBody>
      </p:sp>
      <p:sp>
        <p:nvSpPr>
          <p:cNvPr id="77827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1C26524-2A6E-41D5-A2AB-1A987AD2A2A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9</a:t>
            </a:fld>
            <a:endParaRPr lang="en-US" sz="1800"/>
          </a:p>
        </p:txBody>
      </p:sp>
      <p:sp>
        <p:nvSpPr>
          <p:cNvPr id="77828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7829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7830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>
                  <a:cs typeface="Arial" pitchFamily="34" charset="0"/>
                </a:rPr>
                <a:t>ă</a:t>
              </a:r>
              <a:r>
                <a:rPr lang="en-US" altLang="ro-RO" sz="2600" b="1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>
                  <a:latin typeface="+mn-lt"/>
                  <a:cs typeface="Arial" pitchFamily="34" charset="0"/>
                </a:rPr>
                <a:t>ăț</a:t>
              </a:r>
              <a:endParaRPr sz="180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2020 – 20</a:t>
              </a:r>
              <a:r>
                <a:rPr lang="en-US" sz="2000" b="1">
                  <a:latin typeface="+mn-lt"/>
                  <a:cs typeface="Arial" pitchFamily="34" charset="0"/>
                </a:rPr>
                <a:t>21</a:t>
              </a:r>
              <a:endParaRPr sz="200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>
                  <a:latin typeface="+mn-lt"/>
                  <a:cs typeface="Arial" pitchFamily="34" charset="0"/>
                </a:rPr>
                <a:t>15</a:t>
              </a:r>
              <a:endParaRPr sz="2000" b="1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7 &amp; 8</a:t>
              </a:r>
              <a:endParaRPr sz="200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Google Shape;396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" name="Google Shape;398;p41"/>
          <p:cNvSpPr txBox="1"/>
          <p:nvPr/>
        </p:nvSpPr>
        <p:spPr>
          <a:xfrm>
            <a:off x="274638" y="1330325"/>
            <a:ext cx="9050337" cy="57324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16" tIns="91416" rIns="91416" bIns="91416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Exemple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“pseudo -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endParaRPr lang="en-US" sz="2400" b="1" i="1" kern="0" err="1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b="1" i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membrii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predefinite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au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</a:p>
          <a:p>
            <a:pPr marL="457152" indent="-35556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6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soluţie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C++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permite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tratarea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predefinite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asem</a:t>
            </a:r>
            <a:r>
              <a:rPr lang="vi-VN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</a:t>
            </a:r>
            <a:r>
              <a:rPr lang="vi-VN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tor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unei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o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singur</a:t>
            </a:r>
            <a:r>
              <a:rPr lang="vi-VN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dat</a:t>
            </a:r>
            <a:r>
              <a:rPr lang="vi-VN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</a:t>
            </a:r>
            <a:r>
              <a:rPr lang="vi-VN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şi care are un constructor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parametrizat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6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1268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126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Google Shape;396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1811338" y="2017713"/>
            <a:ext cx="6048375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X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float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char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c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char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*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s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X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7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solidFill>
                  <a:srgbClr val="008000"/>
                </a:solidFill>
                <a:latin typeface="+mn-lt"/>
                <a:ea typeface="Arial"/>
                <a:cs typeface="Arial"/>
                <a:sym typeface="Arial"/>
              </a:rPr>
              <a:t>1.4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c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solidFill>
                  <a:srgbClr val="0000E6"/>
                </a:solidFill>
                <a:latin typeface="+mn-lt"/>
                <a:ea typeface="Arial"/>
                <a:cs typeface="Arial"/>
                <a:sym typeface="Arial"/>
              </a:rPr>
              <a:t>'x'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s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"</a:t>
            </a:r>
            <a:r>
              <a:rPr lang="en-US" sz="2200" kern="0">
                <a:solidFill>
                  <a:srgbClr val="0000E6"/>
                </a:solidFill>
                <a:latin typeface="+mn-lt"/>
                <a:ea typeface="Arial"/>
                <a:cs typeface="Arial"/>
                <a:sym typeface="Arial"/>
              </a:rPr>
              <a:t>howdy</a:t>
            </a:r>
            <a:r>
              <a:rPr lang="en-US" sz="2200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"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X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x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100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Applied to ordinary definition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*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ip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=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new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endParaRPr lang="en-US" sz="2200" kern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292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2293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313" y="1262063"/>
            <a:ext cx="71850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Exemple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“pseudo -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endParaRPr lang="en-US" sz="2400" b="1" i="1" kern="0" err="1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408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336550" y="1314450"/>
            <a:ext cx="504031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Exemple: compoziţie şi moştenire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87375" y="2095500"/>
            <a:ext cx="3613150" cy="45037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A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B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B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endParaRPr lang="en-US" sz="2200" kern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35488" y="1941513"/>
            <a:ext cx="5124450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C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A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C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B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a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    ~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Calls ~A() and ~B()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Redefinition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           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err="1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            B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C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318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331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2;p25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00976FB-0119-442B-AF17-9E729B643A0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4339" name="Google Shape;203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04;p2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05;p2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4342" name="Google Shape;206;p25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>
                <a:solidFill>
                  <a:srgbClr val="0000FF"/>
                </a:solidFill>
              </a:rPr>
              <a:t>Constructorii clasei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Pentru crearea unui obiect al unei clase derivate,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se creează iniţial un obiect al clasei de bază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prin apelul constructorului acesteia, apoi se adaugă elementele specifice clasei derivate prin apelul constructorului clasei derivate.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Declaraţia obiectului derivat trebuie să conţină valorile de iniţializare,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atât pentru elementele specifice, cât şi pentru obiectul clasei de bază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Această specificare se ataşează la antetul funcţiei constructor a clasei derivate.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În situaţia în care clasele de bază au definit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implicit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cu parametri impliciţi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nu se impune specificarea parametrilor care se transferă către obiectul clasei de bază.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26;p27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8B6C5-B84E-4231-BCC1-DC4F9AA51F2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5363" name="Google Shape;227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28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29;p2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5366" name="Google Shape;230;p27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Constructorii</a:t>
            </a:r>
            <a:r>
              <a:rPr lang="en-US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i="1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copiere</a:t>
            </a:r>
            <a:endParaRPr lang="en-US" sz="2000" b="1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Se pot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distinge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AutoNum type="arabicParenR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nu au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definit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constructor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implicit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Copierea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nu,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compilatorul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creează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un constructor implicit care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considerata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particular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al primei situații, deoarece și partea de bază poate fi privită ca un fel de membru, iar la copiere se apelează cc pentru fiecare membru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3)  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constructor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revine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totalitate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transferării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membrilor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aparţin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50;p29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62C544A-4CFD-4FF0-BFAC-329598C348F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6387" name="Google Shape;251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6388" name="Google Shape;252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Google Shape;253;p2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913" y="1570038"/>
            <a:ext cx="8839200" cy="38465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Ordinea chemării constructorilor și destructorilor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vi-VN" sz="2000">
              <a:latin typeface="+mj-lt"/>
            </a:endParaRPr>
          </a:p>
          <a:p>
            <a:pPr>
              <a:defRPr/>
            </a:pPr>
            <a:r>
              <a:rPr lang="en-US" sz="2000">
                <a:latin typeface="+mj-lt"/>
              </a:rPr>
              <a:t>C</a:t>
            </a:r>
            <a:r>
              <a:rPr lang="vi-VN" sz="2000">
                <a:latin typeface="+mj-lt"/>
              </a:rPr>
              <a:t>onstructorii sunt chemați în ordinea definirii obiectelor ca membri ai clasei și în ordinea moştenirii:</a:t>
            </a:r>
          </a:p>
          <a:p>
            <a:pPr>
              <a:defRPr/>
            </a:pPr>
            <a:endParaRPr lang="vi-VN" sz="2000">
              <a:latin typeface="+mj-lt"/>
            </a:endParaRPr>
          </a:p>
          <a:p>
            <a:pPr>
              <a:defRPr/>
            </a:pPr>
            <a:r>
              <a:rPr lang="vi-VN" sz="2000">
                <a:latin typeface="+mj-lt"/>
              </a:rPr>
              <a:t>-</a:t>
            </a:r>
            <a:r>
              <a:rPr lang="en-US" sz="2000">
                <a:latin typeface="+mj-lt"/>
              </a:rPr>
              <a:t> </a:t>
            </a:r>
            <a:r>
              <a:rPr lang="vi-VN" sz="2000">
                <a:latin typeface="+mj-lt"/>
              </a:rPr>
              <a:t>la fiecare nivel se apelează întâi constructorul de la moştenire, apoi constructorii din obiectele membru în clasa respectivă (care sunt chemați în ordinea definirii) și la final</a:t>
            </a:r>
            <a:r>
              <a:rPr lang="en-US" sz="2000">
                <a:latin typeface="+mj-lt"/>
              </a:rPr>
              <a:t> </a:t>
            </a:r>
            <a:r>
              <a:rPr lang="en-US" sz="2000" err="1">
                <a:latin typeface="+mj-lt"/>
              </a:rPr>
              <a:t>constructorul</a:t>
            </a:r>
            <a:r>
              <a:rPr lang="en-US" sz="2000">
                <a:latin typeface="+mj-lt"/>
              </a:rPr>
              <a:t> </a:t>
            </a:r>
            <a:r>
              <a:rPr lang="en-US" sz="2000" err="1">
                <a:latin typeface="+mj-lt"/>
              </a:rPr>
              <a:t>propriu</a:t>
            </a:r>
            <a:r>
              <a:rPr lang="vi-VN" sz="2000">
                <a:latin typeface="+mj-lt"/>
              </a:rPr>
              <a:t>;</a:t>
            </a:r>
          </a:p>
          <a:p>
            <a:pPr>
              <a:defRPr/>
            </a:pPr>
            <a:r>
              <a:rPr lang="vi-VN" sz="2000">
                <a:latin typeface="+mj-lt"/>
              </a:rPr>
              <a:t> </a:t>
            </a:r>
          </a:p>
          <a:p>
            <a:pPr>
              <a:defRPr/>
            </a:pPr>
            <a:r>
              <a:rPr lang="vi-VN" sz="2000">
                <a:latin typeface="+mj-lt"/>
              </a:rPr>
              <a:t>-</a:t>
            </a:r>
            <a:r>
              <a:rPr lang="en-US" sz="2000">
                <a:latin typeface="+mj-lt"/>
              </a:rPr>
              <a:t> </a:t>
            </a:r>
            <a:r>
              <a:rPr lang="vi-VN" sz="2000">
                <a:latin typeface="+mj-lt"/>
              </a:rPr>
              <a:t>se merge pe următorul nivel în ordinea moştenirii;</a:t>
            </a:r>
          </a:p>
          <a:p>
            <a:pPr>
              <a:defRPr/>
            </a:pPr>
            <a:endParaRPr lang="vi-VN" sz="2000">
              <a:latin typeface="+mj-lt"/>
            </a:endParaRPr>
          </a:p>
          <a:p>
            <a:pPr>
              <a:defRPr/>
            </a:pPr>
            <a:r>
              <a:rPr lang="en-US" sz="2000">
                <a:latin typeface="+mj-lt"/>
              </a:rPr>
              <a:t>D</a:t>
            </a:r>
            <a:r>
              <a:rPr lang="vi-VN" sz="2000">
                <a:latin typeface="+mj-lt"/>
              </a:rPr>
              <a:t>estructorii sunt chemați în ordinea inversă a constructorilor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62;p30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87AFA72-9BF6-4EFA-9C53-9CA327DE67A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7411" name="Google Shape;263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7412" name="Google Shape;264;p3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Google Shape;265;p3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7414" name="Google Shape;266;p30"/>
          <p:cNvSpPr txBox="1">
            <a:spLocks noChangeArrowheads="1"/>
          </p:cNvSpPr>
          <p:nvPr/>
        </p:nvSpPr>
        <p:spPr bwMode="auto">
          <a:xfrm>
            <a:off x="274638" y="1330325"/>
            <a:ext cx="9017000" cy="468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>
                <a:latin typeface="+mj-lt"/>
              </a:rPr>
              <a:t>Ordinea chemării constructorilor și destructorilor</a:t>
            </a:r>
            <a:endParaRPr lang="en-US" sz="2400" b="1" i="1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544513" y="2027238"/>
            <a:ext cx="8991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constructor 1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destructor 1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        cls xx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constructor 2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clss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destructor 2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          clss xx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          cls xxx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clss2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constructor 3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clss2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destructor 3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clss2 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74;p31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8D74D92-3D24-4A25-99F3-B34C9FAFCB9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8435" name="Google Shape;275;p3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8436" name="Google Shape;276;p3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Google Shape;277;p3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78" name="Google Shape;278;p31"/>
          <p:cNvSpPr txBox="1"/>
          <p:nvPr/>
        </p:nvSpPr>
        <p:spPr>
          <a:xfrm>
            <a:off x="273925" y="2043437"/>
            <a:ext cx="9017100" cy="432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2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3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3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2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66;p30"/>
          <p:cNvSpPr txBox="1">
            <a:spLocks noChangeArrowheads="1"/>
          </p:cNvSpPr>
          <p:nvPr/>
        </p:nvSpPr>
        <p:spPr bwMode="auto">
          <a:xfrm>
            <a:off x="274638" y="1330325"/>
            <a:ext cx="9017000" cy="468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>
                <a:latin typeface="+mj-lt"/>
              </a:rPr>
              <a:t>Ordinea chemării constructorilor și destructorilor</a:t>
            </a:r>
            <a:endParaRPr lang="en-US" sz="2400" b="1" i="1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86;p32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0ABE57D-A8DE-4B27-8459-9B8B4E3B629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9459" name="Google Shape;287;p3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9460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289;p3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315913" y="1951038"/>
            <a:ext cx="426720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#define 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class ID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constructor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destructor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Member3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4649788" y="1874838"/>
            <a:ext cx="503872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Derived1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Base1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Member1 m1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Member2 m2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Derived1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m2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m1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Base1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 {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Derived1 constructor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Derived1 destructor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Derived2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Derived1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Member3 m3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Member4 m4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Derived2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m3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Derived1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m4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 {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 constructor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 destructor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 Derived2 d2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74638" y="1189038"/>
            <a:ext cx="9017000" cy="46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>
                <a:latin typeface="+mj-lt"/>
              </a:rPr>
              <a:t>Ordinea chemării constructorilor și destructorilor</a:t>
            </a:r>
            <a:endParaRPr lang="en-US" sz="2400" b="1" i="1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6;p32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4F3336-699F-4C72-A27C-6A1B3723A82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20483" name="Google Shape;287;p3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484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289;p3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315913" y="1951038"/>
            <a:ext cx="426720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#define 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class ID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constructor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destructor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Member3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Google Shape;304;p33"/>
          <p:cNvSpPr txBox="1"/>
          <p:nvPr/>
        </p:nvSpPr>
        <p:spPr>
          <a:xfrm>
            <a:off x="5122150" y="1704137"/>
            <a:ext cx="48114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</a:t>
            </a:r>
            <a:r>
              <a:rPr lang="en-US" sz="20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</a:t>
            </a: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afisa</a:t>
            </a: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Base1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Member1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Member2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Member3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Member4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Member4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Member3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Member2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Member1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Base1 destructor</a:t>
            </a: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74638" y="1189038"/>
            <a:ext cx="9017000" cy="46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>
                <a:latin typeface="+mj-lt"/>
              </a:rPr>
              <a:t>Ordinea chemării constructorilor și destructorilor</a:t>
            </a:r>
            <a:endParaRPr lang="en-US" sz="2400" b="1" i="1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vi-VN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Proiectarea descendentă a claselor. Moștenirea în C++ (recapitulare și completări 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</a:t>
            </a:r>
            <a:r>
              <a:rPr lang="vi-VN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cursul 6)</a:t>
            </a:r>
            <a:endParaRPr lang="en-US" sz="24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</a:t>
            </a:r>
            <a:r>
              <a:rPr lang="vi-VN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Controlul accesului la clasa de bază.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Constructori, destructori şi moştenire.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 membrilor unei clase de bază într-o clasă derivată.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Declaraţii de acces.</a:t>
            </a:r>
            <a:endParaRPr lang="en-US" sz="24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4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2.   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Polimorfims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Parametrizarea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metodelor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 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Overloading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Destructori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și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virtualizare</a:t>
            </a:r>
            <a:endParaRPr lang="en-US" sz="24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C347C1-B4E0-4C94-A8E7-C241B9AB51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21507" name="Google Shape;313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314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  <a:endParaRPr lang="vi-VN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Clasa derivată are acces la toţi membrii cu acces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ai clasei de bază.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Este permisă supradefinirea funcţiilor membre clasei de bază cu funcţii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membre ale clasei derivate.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 modalităţi de a redefini o funcţie membră: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acelasi antet ca în clasa de baz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ă (“redefining” - în cazul funcţiilor oarecare / “overloading” - în cazul funcţiilor virtuale);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schimbarea listei de argumente sau a tipului returnat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24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A23FA4-DB06-4266-A844-DB8DFA350B9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22531" name="Google Shape;325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326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327;p3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2534" name="Google Shape;328;p35"/>
          <p:cNvSpPr txBox="1">
            <a:spLocks noChangeArrowheads="1"/>
          </p:cNvSpPr>
          <p:nvPr/>
        </p:nvSpPr>
        <p:spPr bwMode="auto">
          <a:xfrm>
            <a:off x="274638" y="1189038"/>
            <a:ext cx="8931275" cy="1306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err="1"/>
              <a:t>Exemplu</a:t>
            </a:r>
            <a:r>
              <a:rPr lang="en-US" sz="2000" b="1"/>
              <a:t>: - </a:t>
            </a:r>
            <a:r>
              <a:rPr lang="en-US" sz="2000" b="1" err="1"/>
              <a:t>pastrarea</a:t>
            </a:r>
            <a:r>
              <a:rPr lang="en-US" sz="2000" b="1"/>
              <a:t> </a:t>
            </a:r>
            <a:r>
              <a:rPr lang="en-US" sz="2000" b="1" err="1"/>
              <a:t>antetului</a:t>
            </a:r>
            <a:r>
              <a:rPr lang="en-US" sz="2000" b="1"/>
              <a:t>/</a:t>
            </a:r>
            <a:r>
              <a:rPr lang="en-US" sz="2000" b="1" err="1"/>
              <a:t>tipului</a:t>
            </a:r>
            <a:r>
              <a:rPr lang="en-US" sz="2000" b="1"/>
              <a:t> </a:t>
            </a:r>
            <a:r>
              <a:rPr lang="en-US" sz="2000" b="1" err="1"/>
              <a:t>returnat</a:t>
            </a:r>
            <a:endParaRPr lang="en-US" sz="2000" b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1230313" y="2427288"/>
            <a:ext cx="7772400" cy="4400550"/>
            <a:chOff x="1230312" y="2360850"/>
            <a:chExt cx="7772400" cy="4401205"/>
          </a:xfrm>
        </p:grpSpPr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230312" y="2360850"/>
              <a:ext cx="7772400" cy="440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it-IT" sz="2000">
                  <a:latin typeface="Times New Roman" pitchFamily="18" charset="0"/>
                </a:rPr>
                <a:t>d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it-IT" sz="2000">
                  <a:latin typeface="Times New Roman" pitchFamily="18" charset="0"/>
                </a:rPr>
                <a:t>afis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it-IT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696969"/>
                  </a:solidFill>
                  <a:latin typeface="Times New Roman" pitchFamily="18" charset="0"/>
                </a:rPr>
                <a:t>// se afiseaza “Baza si Derivata”</a:t>
              </a:r>
              <a:endParaRPr lang="it-IT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8912" y="3018173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8912" y="4542400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36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49C7FC-95D2-43BD-ADAD-0A2027DD276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23555" name="Google Shape;337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38;p3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39;p3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3558" name="Google Shape;340;p36"/>
          <p:cNvSpPr txBox="1">
            <a:spLocks noChangeArrowheads="1"/>
          </p:cNvSpPr>
          <p:nvPr/>
        </p:nvSpPr>
        <p:spPr bwMode="auto">
          <a:xfrm>
            <a:off x="274638" y="1112838"/>
            <a:ext cx="6342062" cy="773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err="1"/>
              <a:t>Exemplu</a:t>
            </a:r>
            <a:r>
              <a:rPr lang="en-US" sz="2000" b="1"/>
              <a:t>: - </a:t>
            </a:r>
            <a:r>
              <a:rPr lang="en-US" sz="2000" b="1" err="1"/>
              <a:t>nepastrarea</a:t>
            </a:r>
            <a:r>
              <a:rPr lang="en-US" sz="2000" b="1"/>
              <a:t> </a:t>
            </a:r>
            <a:r>
              <a:rPr lang="en-US" sz="2000" b="1" err="1"/>
              <a:t>antetului</a:t>
            </a:r>
            <a:r>
              <a:rPr lang="en-US" sz="2000" b="1"/>
              <a:t>/</a:t>
            </a:r>
            <a:r>
              <a:rPr lang="en-US" sz="2000" b="1" err="1"/>
              <a:t>tipului</a:t>
            </a:r>
            <a:r>
              <a:rPr lang="en-US" sz="2000" b="1"/>
              <a:t> </a:t>
            </a:r>
            <a:r>
              <a:rPr lang="en-US" sz="2000" b="1" err="1"/>
              <a:t>returnat</a:t>
            </a:r>
            <a:endParaRPr lang="en-US" sz="2000" b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  <p:sp>
        <p:nvSpPr>
          <p:cNvPr id="23559" name="Google Shape;340;p36"/>
          <p:cNvSpPr txBox="1">
            <a:spLocks noChangeArrowheads="1"/>
          </p:cNvSpPr>
          <p:nvPr/>
        </p:nvSpPr>
        <p:spPr bwMode="auto">
          <a:xfrm>
            <a:off x="6335713" y="3235325"/>
            <a:ext cx="3581400" cy="191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la redefinirea unei funcţii din clasa de baza, toate celelalte versiuni sunt automat ascunse!</a:t>
            </a:r>
          </a:p>
        </p:txBody>
      </p:sp>
      <p:grpSp>
        <p:nvGrpSpPr>
          <p:cNvPr id="23560" name="Group 11"/>
          <p:cNvGrpSpPr>
            <a:grpSpLocks/>
          </p:cNvGrpSpPr>
          <p:nvPr/>
        </p:nvGrpSpPr>
        <p:grpSpPr bwMode="auto">
          <a:xfrm>
            <a:off x="468313" y="2144713"/>
            <a:ext cx="5038725" cy="5018087"/>
            <a:chOff x="468312" y="2145407"/>
            <a:chExt cx="5038725" cy="5016758"/>
          </a:xfrm>
        </p:grpSpPr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468312" y="2145407"/>
              <a:ext cx="5038725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Derivata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x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//nu exista Derivata::afis( 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3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6912" y="2789761"/>
              <a:ext cx="1371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112" y="4313358"/>
              <a:ext cx="1752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C86C09-9859-4442-A5F3-B2AF6D2258D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24579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4582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Care </a:t>
            </a:r>
            <a:r>
              <a:rPr lang="en-US" sz="2000" b="1" err="1"/>
              <a:t>este</a:t>
            </a:r>
            <a:r>
              <a:rPr lang="en-US" sz="2000" b="1"/>
              <a:t> </a:t>
            </a:r>
            <a:r>
              <a:rPr lang="en-US" sz="2000" b="1" err="1"/>
              <a:t>efectul</a:t>
            </a:r>
            <a:r>
              <a:rPr lang="en-US" sz="2000" b="1"/>
              <a:t> </a:t>
            </a:r>
            <a:r>
              <a:rPr lang="en-US" sz="2000" b="1" err="1"/>
              <a:t>codului</a:t>
            </a:r>
            <a:r>
              <a:rPr lang="en-US" sz="2000" b="1"/>
              <a:t> </a:t>
            </a:r>
            <a:r>
              <a:rPr lang="en-US" sz="2000" b="1" err="1"/>
              <a:t>urmator</a:t>
            </a:r>
            <a:r>
              <a:rPr lang="en-US" sz="2000" b="1"/>
              <a:t>?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39713" y="2103438"/>
            <a:ext cx="5715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Redefinition: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868988" y="2438400"/>
            <a:ext cx="38957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err="1"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&lt;&lt;d1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BFAFEA2-4D9D-4D6A-9D3A-A4F218431D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25603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5606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Care </a:t>
            </a:r>
            <a:r>
              <a:rPr lang="en-US" sz="2000" b="1" err="1"/>
              <a:t>este</a:t>
            </a:r>
            <a:r>
              <a:rPr lang="en-US" sz="2000" b="1"/>
              <a:t> </a:t>
            </a:r>
            <a:r>
              <a:rPr lang="en-US" sz="2000" b="1" err="1"/>
              <a:t>efectul</a:t>
            </a:r>
            <a:r>
              <a:rPr lang="en-US" sz="2000" b="1"/>
              <a:t> </a:t>
            </a:r>
            <a:r>
              <a:rPr lang="en-US" sz="2000" b="1" err="1"/>
              <a:t>codului</a:t>
            </a:r>
            <a:r>
              <a:rPr lang="en-US" sz="2000" b="1"/>
              <a:t> </a:t>
            </a:r>
            <a:r>
              <a:rPr lang="en-US" sz="2000" b="1" err="1"/>
              <a:t>urmator</a:t>
            </a:r>
            <a:r>
              <a:rPr lang="en-US" sz="2000" b="1"/>
              <a:t>?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39713" y="2027238"/>
            <a:ext cx="5038725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Derived3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return type: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Derived3::f()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Derived4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040313" y="2749550"/>
            <a:ext cx="45053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Derived3 d3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d3.f(); // return int version hidden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9D698EE-0EDA-416D-998B-ECC26560427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26627" name="Google Shape;376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377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funcţiilor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membre</a:t>
            </a:r>
            <a:endParaRPr lang="en-US" sz="2400" b="1" i="1" kern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US" sz="2000" b="1" i="1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interfeței clasei de bază prin modificarea tipului returnat sau a signaturii unei funcții, înseamnă, de fapt, utilizarea clasei în alt mod.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Scopul principal al moştenirii: polimorfismul.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signaturii sau a tipului returnat = schimbarea interfeței = contravine exact polimorfismului (un aspect esențial este păstrarea interfeței clasei de bază).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87;p40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0D3A74-56D7-4926-8199-DCEF827297A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27651" name="Google Shape;388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389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390;p4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7654" name="Google Shape;391;p40"/>
          <p:cNvSpPr txBox="1">
            <a:spLocks noChangeArrowheads="1"/>
          </p:cNvSpPr>
          <p:nvPr/>
        </p:nvSpPr>
        <p:spPr bwMode="auto">
          <a:xfrm>
            <a:off x="274638" y="1406525"/>
            <a:ext cx="9531350" cy="538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 b="1" i="1">
                <a:latin typeface="Times New Roman" pitchFamily="18" charset="0"/>
                <a:cs typeface="Times New Roman" pitchFamily="18" charset="0"/>
              </a:rPr>
              <a:t>Particularități la funcții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constructorii și destructorii nu sunt moșteniți (se redefiniesc noi constr. și destr. pentru clasa derivată)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similar operatorul = (un fel de constructor)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99;p41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B027865-D622-4740-B585-5C99EA0FF6D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28675" name="Google Shape;400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01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02;p4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8678" name="Google Shape;403;p41"/>
          <p:cNvSpPr txBox="1">
            <a:spLocks noChangeArrowheads="1"/>
          </p:cNvSpPr>
          <p:nvPr/>
        </p:nvSpPr>
        <p:spPr bwMode="auto">
          <a:xfrm>
            <a:off x="274638" y="1112838"/>
            <a:ext cx="5222875" cy="6969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care nu se moştenesc automat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/>
              <a:t>Operatorul=</a:t>
            </a:r>
          </a:p>
        </p:txBody>
      </p: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696913" y="2039938"/>
            <a:ext cx="8305800" cy="5324535"/>
            <a:chOff x="696912" y="2039679"/>
            <a:chExt cx="8305800" cy="5324809"/>
          </a:xfrm>
        </p:grpSpPr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696912" y="2039679"/>
              <a:ext cx="8305800" cy="5324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 anchor="t"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class</a:t>
              </a:r>
              <a:r>
                <a:rPr lang="en-US" sz="2000">
                  <a:latin typeface="Times New Roman"/>
                  <a:cs typeface="Arial"/>
                </a:rPr>
                <a:t> Forma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{</a:t>
              </a:r>
              <a:endParaRPr lang="en-US" sz="2000">
                <a:latin typeface="Times New Roman"/>
                <a:cs typeface="Arial"/>
              </a:endParaRPr>
            </a:p>
            <a:p>
              <a:pPr>
                <a:buClr>
                  <a:srgbClr val="000000"/>
                </a:buClr>
              </a:pP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/>
                  <a:cs typeface="Arial"/>
                </a:rPr>
                <a:t>:</a:t>
              </a:r>
              <a:r>
                <a:rPr lang="en-US" sz="2000">
                  <a:latin typeface="Times New Roman"/>
                  <a:cs typeface="Arial"/>
                </a:rPr>
                <a:t>     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int</a:t>
              </a:r>
              <a:r>
                <a:rPr lang="en-US" sz="2000">
                  <a:latin typeface="Times New Roman"/>
                  <a:cs typeface="Arial"/>
                </a:rPr>
                <a:t> h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;</a:t>
              </a:r>
              <a:endParaRPr lang="en-US" sz="2000">
                <a:latin typeface="Times New Roman"/>
                <a:cs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/>
                  <a:cs typeface="Arial"/>
                </a:rPr>
                <a:t>:</a:t>
              </a:r>
              <a:endParaRPr lang="en-US" sz="2000">
                <a:latin typeface="Times New Roman"/>
                <a:cs typeface="Arial"/>
              </a:endParaRPr>
            </a:p>
            <a:p>
              <a:pPr>
                <a:buClr>
                  <a:srgbClr val="000000"/>
                </a:buClr>
              </a:pPr>
              <a:r>
                <a:rPr lang="en-US" sz="2000">
                  <a:latin typeface="Times New Roman"/>
                  <a:cs typeface="Arial"/>
                </a:rPr>
                <a:t>    Forma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&amp;</a:t>
              </a:r>
              <a:r>
                <a:rPr lang="en-US" sz="2000">
                  <a:latin typeface="Times New Roman"/>
                  <a:cs typeface="Arial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const</a:t>
              </a:r>
              <a:r>
                <a:rPr lang="en-US" sz="2000">
                  <a:latin typeface="Times New Roman"/>
                  <a:cs typeface="Arial"/>
                </a:rPr>
                <a:t> Forma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&amp;</a:t>
              </a:r>
              <a:r>
                <a:rPr lang="en-US" sz="2000">
                  <a:latin typeface="Times New Roman"/>
                  <a:cs typeface="Arial"/>
                </a:rPr>
                <a:t> </a:t>
              </a:r>
              <a:r>
                <a:rPr lang="en-US" sz="2000" err="1">
                  <a:latin typeface="Times New Roman"/>
                  <a:cs typeface="Arial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)</a:t>
              </a:r>
              <a:r>
                <a:rPr lang="en-US" sz="2000">
                  <a:latin typeface="Times New Roman"/>
                  <a:cs typeface="Arial"/>
                </a:rPr>
                <a:t>   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{</a:t>
              </a:r>
              <a:endParaRPr lang="en-US" sz="2000">
                <a:latin typeface="Times New Roman"/>
                <a:cs typeface="Arial"/>
              </a:endParaRPr>
            </a:p>
            <a:p>
              <a:pPr>
                <a:buClr>
                  <a:srgbClr val="000000"/>
                </a:buClr>
              </a:pPr>
              <a:r>
                <a:rPr lang="en-US" sz="2000">
                  <a:latin typeface="Times New Roman"/>
                  <a:cs typeface="Arial"/>
                </a:rPr>
                <a:t>        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if</a:t>
              </a:r>
              <a:r>
                <a:rPr lang="en-US" sz="2000">
                  <a:latin typeface="Times New Roman"/>
                  <a:cs typeface="Arial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!=&amp;</a:t>
              </a:r>
              <a:r>
                <a:rPr lang="en-US" sz="2000" err="1">
                  <a:latin typeface="Times New Roman"/>
                  <a:cs typeface="Arial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)</a:t>
              </a:r>
              <a:r>
                <a:rPr lang="en-US" sz="2000">
                  <a:latin typeface="Times New Roman"/>
                  <a:cs typeface="Arial"/>
                </a:rPr>
                <a:t>        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{</a:t>
              </a:r>
              <a:r>
                <a:rPr lang="en-US" sz="2000">
                  <a:latin typeface="Times New Roman"/>
                  <a:cs typeface="Arial"/>
                </a:rPr>
                <a:t>            h 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=</a:t>
              </a:r>
              <a:r>
                <a:rPr lang="en-US" sz="2000">
                  <a:latin typeface="Times New Roman"/>
                  <a:cs typeface="Arial"/>
                </a:rPr>
                <a:t> </a:t>
              </a:r>
              <a:r>
                <a:rPr lang="en-US" sz="2000" err="1">
                  <a:latin typeface="Times New Roman"/>
                  <a:cs typeface="Arial"/>
                </a:rPr>
                <a:t>ob</a:t>
              </a:r>
              <a:r>
                <a:rPr lang="en-US" sz="2000" err="1">
                  <a:solidFill>
                    <a:srgbClr val="808030"/>
                  </a:solidFill>
                  <a:latin typeface="Times New Roman"/>
                  <a:cs typeface="Arial"/>
                </a:rPr>
                <a:t>.</a:t>
              </a:r>
              <a:r>
                <a:rPr lang="en-US" sz="2000" err="1">
                  <a:latin typeface="Times New Roman"/>
                  <a:cs typeface="Arial"/>
                </a:rPr>
                <a:t>h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;</a:t>
              </a:r>
              <a:r>
                <a:rPr lang="en-US" sz="2000">
                  <a:latin typeface="Times New Roman"/>
                  <a:cs typeface="Arial"/>
                </a:rPr>
                <a:t>       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}</a:t>
              </a:r>
              <a:endParaRPr lang="en-US" sz="2000">
                <a:latin typeface="Times New Roman"/>
                <a:cs typeface="Arial"/>
              </a:endParaRPr>
            </a:p>
            <a:p>
              <a:pPr>
                <a:buClr>
                  <a:srgbClr val="000000"/>
                </a:buClr>
              </a:pPr>
              <a:r>
                <a:rPr lang="en-US" sz="2000">
                  <a:latin typeface="Times New Roman"/>
                  <a:cs typeface="Arial"/>
                </a:rPr>
                <a:t>        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return</a:t>
              </a:r>
              <a:r>
                <a:rPr lang="en-US" sz="2000">
                  <a:latin typeface="Times New Roman"/>
                  <a:cs typeface="Arial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;</a:t>
              </a:r>
              <a:r>
                <a:rPr lang="en-US" sz="2000">
                  <a:latin typeface="Times New Roman"/>
                  <a:cs typeface="Arial"/>
                </a:rPr>
                <a:t>   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}</a:t>
              </a:r>
              <a:endParaRPr lang="en-US" sz="2000">
                <a:latin typeface="Times New Roman"/>
                <a:cs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};</a:t>
              </a:r>
              <a:endParaRPr lang="en-US" sz="2000">
                <a:latin typeface="Times New Roman"/>
                <a:cs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</a:pP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class</a:t>
              </a:r>
              <a:r>
                <a:rPr lang="en-US" sz="2000">
                  <a:latin typeface="Times New Roman"/>
                  <a:cs typeface="Arial"/>
                </a:rPr>
                <a:t> </a:t>
              </a:r>
              <a:r>
                <a:rPr lang="en-US" sz="2000" err="1">
                  <a:latin typeface="Times New Roman"/>
                  <a:cs typeface="Arial"/>
                </a:rPr>
                <a:t>Cerc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:</a:t>
              </a:r>
              <a:r>
                <a:rPr lang="en-US" sz="2000">
                  <a:latin typeface="Times New Roman"/>
                  <a:cs typeface="Arial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public</a:t>
              </a:r>
              <a:r>
                <a:rPr lang="en-US" sz="2000">
                  <a:latin typeface="Times New Roman"/>
                  <a:cs typeface="Arial"/>
                </a:rPr>
                <a:t> Forma 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{</a:t>
              </a:r>
              <a:endParaRPr lang="en-US" sz="2000">
                <a:latin typeface="Times New Roman"/>
                <a:cs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/>
                  <a:cs typeface="Arial"/>
                </a:rPr>
                <a:t>:</a:t>
              </a:r>
              <a:endParaRPr lang="en-US" sz="2000">
                <a:latin typeface="Times New Roman"/>
                <a:cs typeface="Arial"/>
              </a:endParaRPr>
            </a:p>
            <a:p>
              <a:pPr>
                <a:buClr>
                  <a:srgbClr val="000000"/>
                </a:buClr>
              </a:pPr>
              <a:r>
                <a:rPr lang="en-US" sz="2000">
                  <a:latin typeface="Times New Roman"/>
                  <a:cs typeface="Arial"/>
                </a:rPr>
                <a:t>   </a:t>
              </a:r>
              <a:r>
                <a:rPr lang="en-US" sz="2000" b="1">
                  <a:latin typeface="Times New Roman"/>
                  <a:cs typeface="Arial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float</a:t>
              </a:r>
              <a:r>
                <a:rPr lang="en-US" sz="2000" b="1">
                  <a:latin typeface="Times New Roman"/>
                  <a:cs typeface="Arial"/>
                </a:rPr>
                <a:t> </a:t>
              </a:r>
              <a:r>
                <a:rPr lang="en-US" sz="2000" err="1">
                  <a:latin typeface="Times New Roman"/>
                  <a:cs typeface="Arial"/>
                </a:rPr>
                <a:t>raza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;</a:t>
              </a:r>
              <a:endParaRPr lang="en-US" sz="2000">
                <a:latin typeface="Times New Roman"/>
                <a:cs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/>
                  <a:cs typeface="Arial"/>
                </a:rPr>
                <a:t>:</a:t>
              </a:r>
              <a:endParaRPr lang="en-US" sz="2000">
                <a:latin typeface="Times New Roman"/>
                <a:cs typeface="Arial"/>
              </a:endParaRPr>
            </a:p>
            <a:p>
              <a:pPr>
                <a:buClr>
                  <a:srgbClr val="000000"/>
                </a:buClr>
              </a:pPr>
              <a:r>
                <a:rPr lang="en-US" sz="2000">
                  <a:latin typeface="Times New Roman"/>
                  <a:cs typeface="Arial"/>
                </a:rPr>
                <a:t>    </a:t>
              </a:r>
              <a:r>
                <a:rPr lang="en-US" sz="2000" err="1">
                  <a:latin typeface="Times New Roman"/>
                  <a:cs typeface="Arial"/>
                </a:rPr>
                <a:t>Cerc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&amp;</a:t>
              </a:r>
              <a:r>
                <a:rPr lang="en-US" sz="2000">
                  <a:latin typeface="Times New Roman"/>
                  <a:cs typeface="Arial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const</a:t>
              </a:r>
              <a:r>
                <a:rPr lang="en-US" sz="2000">
                  <a:latin typeface="Times New Roman"/>
                  <a:cs typeface="Arial"/>
                </a:rPr>
                <a:t> </a:t>
              </a:r>
              <a:r>
                <a:rPr lang="en-US" sz="2000" err="1">
                  <a:latin typeface="Times New Roman"/>
                  <a:cs typeface="Arial"/>
                </a:rPr>
                <a:t>Cerc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&amp;</a:t>
              </a:r>
              <a:r>
                <a:rPr lang="en-US" sz="2000">
                  <a:latin typeface="Times New Roman"/>
                  <a:cs typeface="Arial"/>
                </a:rPr>
                <a:t> </a:t>
              </a:r>
              <a:r>
                <a:rPr lang="en-US" sz="2000" err="1">
                  <a:latin typeface="Times New Roman"/>
                  <a:cs typeface="Arial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)</a:t>
              </a:r>
              <a:r>
                <a:rPr lang="en-US" sz="2000">
                  <a:latin typeface="Times New Roman"/>
                  <a:cs typeface="Arial"/>
                </a:rPr>
                <a:t>    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{</a:t>
              </a:r>
              <a:endParaRPr lang="en-US" sz="2000">
                <a:latin typeface="Times New Roman"/>
                <a:cs typeface="Arial"/>
              </a:endParaRPr>
            </a:p>
            <a:p>
              <a:pPr>
                <a:buClr>
                  <a:srgbClr val="000000"/>
                </a:buClr>
              </a:pPr>
              <a:r>
                <a:rPr lang="en-US" sz="2000">
                  <a:latin typeface="Times New Roman"/>
                  <a:cs typeface="Arial"/>
                </a:rPr>
                <a:t>        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if</a:t>
              </a:r>
              <a:r>
                <a:rPr lang="en-US" sz="2000">
                  <a:latin typeface="Times New Roman"/>
                  <a:cs typeface="Arial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this</a:t>
              </a:r>
              <a:r>
                <a:rPr lang="en-US" sz="2000" b="1">
                  <a:latin typeface="Times New Roman"/>
                  <a:cs typeface="Arial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!=</a:t>
              </a:r>
              <a:r>
                <a:rPr lang="en-US" sz="2000">
                  <a:latin typeface="Times New Roman"/>
                  <a:cs typeface="Arial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&amp;</a:t>
              </a:r>
              <a:r>
                <a:rPr lang="en-US" sz="2000" err="1">
                  <a:latin typeface="Times New Roman"/>
                  <a:cs typeface="Arial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)</a:t>
              </a:r>
              <a:r>
                <a:rPr lang="en-US" sz="2000">
                  <a:latin typeface="Times New Roman"/>
                  <a:cs typeface="Arial"/>
                </a:rPr>
                <a:t>        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{</a:t>
              </a:r>
              <a:r>
                <a:rPr lang="en-US" sz="2000">
                  <a:latin typeface="Times New Roman"/>
                  <a:cs typeface="Arial"/>
                </a:rPr>
                <a:t>            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-&gt;</a:t>
              </a:r>
              <a:r>
                <a:rPr lang="en-US" sz="2000">
                  <a:latin typeface="Times New Roman"/>
                  <a:cs typeface="Arial"/>
                </a:rPr>
                <a:t>Forma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::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=(</a:t>
              </a:r>
              <a:r>
                <a:rPr lang="en-US" sz="2000" err="1">
                  <a:latin typeface="Times New Roman"/>
                  <a:cs typeface="Arial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;</a:t>
              </a:r>
              <a:r>
                <a:rPr lang="en-US" sz="2000">
                  <a:latin typeface="Times New Roman"/>
                  <a:cs typeface="Arial"/>
                </a:rPr>
                <a:t>        </a:t>
              </a:r>
              <a:r>
                <a:rPr lang="en-US" sz="2000" err="1">
                  <a:latin typeface="Times New Roman"/>
                  <a:cs typeface="Arial"/>
                </a:rPr>
                <a:t>raza</a:t>
              </a:r>
              <a:r>
                <a:rPr lang="en-US" sz="2000">
                  <a:latin typeface="Times New Roman"/>
                  <a:cs typeface="Arial"/>
                </a:rPr>
                <a:t> = </a:t>
              </a:r>
              <a:r>
                <a:rPr lang="en-US" sz="2000" err="1">
                  <a:latin typeface="Times New Roman"/>
                  <a:cs typeface="Arial"/>
                </a:rPr>
                <a:t>ob.raza</a:t>
              </a:r>
              <a:r>
                <a:rPr lang="en-US" sz="2000">
                  <a:latin typeface="Times New Roman"/>
                  <a:cs typeface="Arial"/>
                </a:rPr>
                <a:t>;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}</a:t>
              </a:r>
              <a:endParaRPr lang="en-US" sz="2000">
                <a:latin typeface="Times New Roman"/>
                <a:cs typeface="Arial"/>
              </a:endParaRPr>
            </a:p>
            <a:p>
              <a:pPr>
                <a:buClr>
                  <a:srgbClr val="000000"/>
                </a:buClr>
              </a:pPr>
              <a:r>
                <a:rPr lang="en-US" sz="2000">
                  <a:latin typeface="Times New Roman"/>
                  <a:cs typeface="Arial"/>
                </a:rPr>
                <a:t>        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return</a:t>
              </a:r>
              <a:r>
                <a:rPr lang="en-US" sz="2000">
                  <a:latin typeface="Times New Roman"/>
                  <a:cs typeface="Arial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Arial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Arial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;</a:t>
              </a:r>
              <a:r>
                <a:rPr lang="en-US" sz="2000">
                  <a:latin typeface="Times New Roman"/>
                  <a:cs typeface="Arial"/>
                </a:rPr>
                <a:t> 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}</a:t>
              </a:r>
              <a:endParaRPr lang="en-US" sz="2000">
                <a:latin typeface="Times New Roman"/>
                <a:cs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/>
                  <a:cs typeface="Arial"/>
                </a:rPr>
                <a:t>};</a:t>
              </a:r>
              <a:endParaRPr lang="en-US" sz="2000">
                <a:latin typeface="Times New Roman"/>
                <a:cs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8312" y="5989582"/>
              <a:ext cx="3124200" cy="45722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11;p42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869FCF-9873-4AC4-BBC6-573290FEE9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29699" name="Google Shape;412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13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14;p4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9702" name="Google Shape;415;p42"/>
          <p:cNvSpPr txBox="1">
            <a:spLocks noChangeArrowheads="1"/>
          </p:cNvSpPr>
          <p:nvPr/>
        </p:nvSpPr>
        <p:spPr bwMode="auto">
          <a:xfrm>
            <a:off x="274638" y="1406525"/>
            <a:ext cx="9531350" cy="4930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Moştenirea si funcţiile statice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Funcțiile membre statice se comportă exact ca și funcțiile nemembre: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Se moștenesc în clasa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Redefinirea unei funcții membre statice duce la ascunderea celorlalte supraîncărcări.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Schimbarea signaturii unei funcții din clasa de bază duce la ascunderea celorlalte versiuni ale funcției.</a:t>
            </a:r>
            <a:endParaRPr lang="en-US" sz="2400">
              <a:latin typeface="Calibri" pitchFamily="34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  <a:ea typeface="Arial" charset="0"/>
                <a:cs typeface="Times New Roman" pitchFamily="18" charset="0"/>
              </a:rPr>
              <a:t>Dar: O funcție membră statică nu poate fi virtuală.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23;p43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F6D1254-F78F-4133-86BD-90B089A78F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30723" name="Google Shape;424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25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26;p4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0726" name="Google Shape;427;p43"/>
          <p:cNvSpPr txBox="1">
            <a:spLocks noChangeArrowheads="1"/>
          </p:cNvSpPr>
          <p:nvPr/>
        </p:nvSpPr>
        <p:spPr bwMode="auto">
          <a:xfrm>
            <a:off x="274638" y="1177925"/>
            <a:ext cx="9531350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si funcţiile statice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535113" y="1798638"/>
            <a:ext cx="65579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      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      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      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Derived::f(x)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  </a:t>
            </a:r>
            <a:r>
              <a:rPr lang="en-US" sz="2000" b="1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latin typeface="Times New Roman" pitchFamily="18" charset="0"/>
              </a:rPr>
              <a:t>    </a:t>
            </a:r>
            <a:r>
              <a:rPr lang="en-US" sz="2000">
                <a:latin typeface="Times New Roman" pitchFamily="18" charset="0"/>
              </a:rPr>
              <a:t>Derived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err="1">
                <a:solidFill>
                  <a:srgbClr val="696969"/>
                </a:solidFill>
                <a:latin typeface="Times New Roman" pitchFamily="18" charset="0"/>
              </a:rPr>
              <a:t>ascunsa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de </a:t>
            </a:r>
            <a:r>
              <a:rPr lang="en-US" sz="2000" err="1">
                <a:solidFill>
                  <a:srgbClr val="696969"/>
                </a:solidFill>
                <a:latin typeface="Times New Roman" pitchFamily="18" charset="0"/>
              </a:rPr>
              <a:t>supradefinirea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f(x)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Derived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Derived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Google Shape;251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" name="Google Shape;253;p29"/>
          <p:cNvSpPr txBox="1"/>
          <p:nvPr/>
        </p:nvSpPr>
        <p:spPr>
          <a:xfrm>
            <a:off x="274638" y="1404938"/>
            <a:ext cx="9531350" cy="48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16" tIns="91416" rIns="91416" bIns="91416"/>
          <a:lstStyle/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 in C++ - 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noi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(nu se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doreşte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crearea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la zero);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modalit</a:t>
            </a:r>
            <a:r>
              <a:rPr lang="vi-VN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ţi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noua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</a:t>
            </a:r>
            <a:r>
              <a:rPr lang="vi-VN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compus</a:t>
            </a:r>
            <a:r>
              <a:rPr lang="vi-VN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din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reprezentând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instanţe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ale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claselor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create;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se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creeaz</a:t>
            </a:r>
            <a:r>
              <a:rPr lang="vi-VN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ă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un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tip al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unei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existente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15913" y="6456363"/>
            <a:ext cx="937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în acest curs, exemplele vor fi luate, în principal, din cartea lui B. Eckel - Thinking in C++.</a:t>
            </a:r>
          </a:p>
        </p:txBody>
      </p:sp>
      <p:sp>
        <p:nvSpPr>
          <p:cNvPr id="4101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4102" name="Google Shape;107;p1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5;p44"/>
          <p:cNvSpPr>
            <a:spLocks noChangeArrowheads="1"/>
          </p:cNvSpPr>
          <p:nvPr/>
        </p:nvSpPr>
        <p:spPr bwMode="auto">
          <a:xfrm>
            <a:off x="9359900" y="7062788"/>
            <a:ext cx="5730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BC63F6-1F3C-42F3-8C7D-6831CFC0EA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31747" name="Google Shape;436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37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38;p4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1750" name="Google Shape;439;p44"/>
          <p:cNvSpPr txBox="1">
            <a:spLocks noChangeArrowheads="1"/>
          </p:cNvSpPr>
          <p:nvPr/>
        </p:nvSpPr>
        <p:spPr bwMode="auto">
          <a:xfrm>
            <a:off x="274638" y="1406525"/>
            <a:ext cx="9531350" cy="5468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Modificatorii de acces la moştenire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public</a:t>
            </a:r>
            <a:r>
              <a:rPr lang="vi-VN" sz="2000"/>
              <a:t>, membrii din clasa de bază își păstrează tipul de acces și în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private</a:t>
            </a:r>
            <a:r>
              <a:rPr lang="vi-VN" sz="2000"/>
              <a:t>, toți membrii din clasa de bază vor avea tipul de acces “private” în derivată, indiferent de tipul avut în bază.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protected</a:t>
            </a:r>
            <a:r>
              <a:rPr lang="vi-VN" sz="2000"/>
              <a:t>, membrii “publici” din clasa de bază devin “protected” în clasa derivată, restul nu se modifică.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7;p4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4CF71F2-A3EA-4176-A44D-EAC8601674D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32771" name="Google Shape;448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2772" name="Google Shape;449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450;p4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274638" y="1254125"/>
            <a:ext cx="9658350" cy="5954713"/>
            <a:chOff x="273918" y="1189037"/>
            <a:chExt cx="9659707" cy="5955487"/>
          </a:xfrm>
        </p:grpSpPr>
        <p:sp>
          <p:nvSpPr>
            <p:cNvPr id="32775" name="Google Shape;451;p45"/>
            <p:cNvSpPr txBox="1">
              <a:spLocks noChangeArrowheads="1"/>
            </p:cNvSpPr>
            <p:nvPr/>
          </p:nvSpPr>
          <p:spPr bwMode="auto">
            <a:xfrm>
              <a:off x="273918" y="1189037"/>
              <a:ext cx="4045518" cy="59554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Baza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”B”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Derivata ob1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ob1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r>
                <a:rPr lang="en-US" sz="2000"/>
                <a:t>Obs. Funcţia f( ) este accesibila din derivata;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2000"/>
                <a:t>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/>
                <a:t>moştenire este “public”, deci f( ) ramane “public” si in Derivata, deci este accesibil la apelul din main().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</p:txBody>
        </p:sp>
        <p:sp>
          <p:nvSpPr>
            <p:cNvPr id="32776" name="Google Shape;452;p45"/>
            <p:cNvSpPr txBox="1">
              <a:spLocks noChangeArrowheads="1"/>
            </p:cNvSpPr>
            <p:nvPr/>
          </p:nvSpPr>
          <p:spPr bwMode="auto">
            <a:xfrm>
              <a:off x="4770350" y="1189037"/>
              <a:ext cx="5163275" cy="5868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Baza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”B”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private </a:t>
              </a:r>
              <a:r>
                <a:rPr lang="en-US" sz="2000" b="1" i="1">
                  <a:solidFill>
                    <a:srgbClr val="800000"/>
                  </a:solidFill>
                  <a:latin typeface="Times New Roman" pitchFamily="18" charset="0"/>
                </a:rPr>
                <a:t>sau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 protected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Derivata ob1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ob1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// inaccesibil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20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/>
                <a:t>moştenire este “private”, f( ) devine private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20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/>
                <a:t>moştenire este “protected”, f( ) devine protected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8266" y="2408395"/>
              <a:ext cx="2438743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5624" y="2408395"/>
              <a:ext cx="838318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60;p4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105DCE-C581-4658-8174-2C4A70C7CC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33795" name="Google Shape;461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3796" name="Google Shape;462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463;p4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464" name="Google Shape;464;p46"/>
          <p:cNvSpPr txBox="1"/>
          <p:nvPr/>
        </p:nvSpPr>
        <p:spPr>
          <a:xfrm>
            <a:off x="274638" y="1177925"/>
            <a:ext cx="9239250" cy="597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“private”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b="1" i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inclusă în limbaj pentru completitudine;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 mai bine a se utiliza compunerea în locul moştenirii private;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private din clasa de bază sunt ascunși în clasa derivată, deci inaccesibili;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public și protected devin private, dar sunt accesibile în clasa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 obiect obținut printr-o astfel de derivare se tratează diferit față de cel din clasa de bază, e similar cu definirea unui obiect de tip bază în interiorul clasei noi (fără moştenire).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dacă în clasa de bază o componentă era public, iar moştenirea se face cu specificatorul private, se poate reveni la public utilizând: 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b="1" i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r>
              <a:rPr lang="en-US" sz="2000" b="1" i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		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using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Baza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::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nume_componenta</a:t>
            </a:r>
            <a:endParaRPr lang="en-US" sz="2400" b="1" i="1" kern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72;p4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41E322-3B70-413E-A4C4-1F44282FB9B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34819" name="Google Shape;473;p4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4820" name="Google Shape;474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475;p4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4822" name="Google Shape;476;p47"/>
          <p:cNvSpPr txBox="1">
            <a:spLocks noChangeArrowheads="1"/>
          </p:cNvSpPr>
          <p:nvPr/>
        </p:nvSpPr>
        <p:spPr bwMode="auto">
          <a:xfrm>
            <a:off x="274638" y="1265238"/>
            <a:ext cx="6891337" cy="54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cu specificatorul “private”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5411788" y="1874838"/>
            <a:ext cx="4429125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Goldfish bob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eat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bob.speak();// Error: private member funcţion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</p:txBody>
      </p:sp>
      <p:grpSp>
        <p:nvGrpSpPr>
          <p:cNvPr id="34824" name="Group 9"/>
          <p:cNvGrpSpPr>
            <a:grpSpLocks/>
          </p:cNvGrpSpPr>
          <p:nvPr/>
        </p:nvGrpSpPr>
        <p:grpSpPr bwMode="auto">
          <a:xfrm>
            <a:off x="620713" y="2427288"/>
            <a:ext cx="6096000" cy="4400550"/>
            <a:chOff x="620713" y="2427288"/>
            <a:chExt cx="6096000" cy="4400550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620713" y="2427288"/>
              <a:ext cx="6096000" cy="440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Pet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char</a:t>
              </a:r>
              <a:r>
                <a:rPr lang="en-US" sz="2000">
                  <a:latin typeface="Times New Roman" pitchFamily="18" charset="0"/>
                </a:rPr>
                <a:t> eat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'a'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speak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2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>
                  <a:latin typeface="Times New Roman" pitchFamily="18" charset="0"/>
                </a:rPr>
                <a:t> sleep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Times New Roman" pitchFamily="18" charset="0"/>
                </a:rPr>
                <a:t>3.0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>
                  <a:latin typeface="Times New Roman" pitchFamily="18" charset="0"/>
                </a:rPr>
                <a:t> sleep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Times New Roman" pitchFamily="18" charset="0"/>
                </a:rPr>
                <a:t>4.0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Goldfish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Pet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Private inheritance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using</a:t>
              </a:r>
              <a:r>
                <a:rPr lang="en-US" sz="2000">
                  <a:latin typeface="Times New Roman" pitchFamily="18" charset="0"/>
                </a:rPr>
                <a:t> Pet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eat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Name publicizes member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using</a:t>
              </a:r>
              <a:r>
                <a:rPr lang="en-US" sz="2000">
                  <a:latin typeface="Times New Roman" pitchFamily="18" charset="0"/>
                </a:rPr>
                <a:t> Pet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sleep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Both overloaded members exposed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96913" y="5532438"/>
              <a:ext cx="18288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85;p4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87B1DA5-D8F2-4F4D-A142-199F5C5821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35843" name="Google Shape;486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5844" name="Google Shape;487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488;p48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489" name="Google Shape;489;p48"/>
          <p:cNvSpPr txBox="1"/>
          <p:nvPr/>
        </p:nvSpPr>
        <p:spPr>
          <a:xfrm>
            <a:off x="274638" y="1406525"/>
            <a:ext cx="9658350" cy="4873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“protected”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secțiuni definite ca protected sunt similare ca definire cu private (sunt ascunse de restul programului), cu excepția claselor derivate;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good practice: cel mai bine este ca variabilele de instanță să fie PRIVATE și funcții care le modifică să fie protected;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Sintaxă: </a:t>
            </a:r>
            <a:r>
              <a:rPr lang="vi-VN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 derivată: protected baza {…};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publici și protected din baza devin protected în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se prea folosește, inclusă în limbaj pentru completitudine.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7;p4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FDB4C17-7AB0-4049-A1F6-2E645A262F7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36867" name="Google Shape;498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6868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00;p4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6008688" y="2941638"/>
            <a:ext cx="2841625" cy="1230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Derived2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.set(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274638" y="1265238"/>
            <a:ext cx="5724525" cy="6019800"/>
            <a:chOff x="274638" y="1265237"/>
            <a:chExt cx="5724525" cy="6019800"/>
          </a:xfrm>
        </p:grpSpPr>
        <p:sp>
          <p:nvSpPr>
            <p:cNvPr id="36873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Moştenirea cu specificatorul “public”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>
                <a:solidFill>
                  <a:srgbClr val="800000"/>
                </a:solidFill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Base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(7)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Derived2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set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i =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659313" y="5075238"/>
            <a:ext cx="503872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497;p4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1884C5-23DA-4442-8813-6FB607EE508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37891" name="Google Shape;498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7892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00;p4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894" name="Rectangle 1"/>
          <p:cNvSpPr>
            <a:spLocks noChangeArrowheads="1"/>
          </p:cNvSpPr>
          <p:nvPr/>
        </p:nvSpPr>
        <p:spPr bwMode="auto">
          <a:xfrm>
            <a:off x="6008688" y="2941638"/>
            <a:ext cx="2841625" cy="1230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Derived2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.set(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274638" y="1265238"/>
            <a:ext cx="5724525" cy="6019800"/>
            <a:chOff x="274638" y="1265237"/>
            <a:chExt cx="5724525" cy="6019800"/>
          </a:xfrm>
        </p:grpSpPr>
        <p:sp>
          <p:nvSpPr>
            <p:cNvPr id="37897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Moştenirea cu specificatorul “protected”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>
                <a:solidFill>
                  <a:srgbClr val="800000"/>
                </a:solidFill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Base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(7)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Derived2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set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i =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068513" y="4008437"/>
              <a:ext cx="16764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659313" y="5075238"/>
            <a:ext cx="503872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497;p4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8148A49-1444-4A4B-B726-858F3EC1353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38915" name="Google Shape;498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8916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00;p4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8918" name="Rectangle 1"/>
          <p:cNvSpPr>
            <a:spLocks noChangeArrowheads="1"/>
          </p:cNvSpPr>
          <p:nvPr/>
        </p:nvSpPr>
        <p:spPr bwMode="auto">
          <a:xfrm>
            <a:off x="6008688" y="2941638"/>
            <a:ext cx="2841625" cy="1230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Derived2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.set(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274638" y="1265238"/>
            <a:ext cx="5724525" cy="6019800"/>
            <a:chOff x="274638" y="1265237"/>
            <a:chExt cx="5724525" cy="6019800"/>
          </a:xfrm>
        </p:grpSpPr>
        <p:sp>
          <p:nvSpPr>
            <p:cNvPr id="38921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Moştenirea cu specificatorul “private”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>
                <a:solidFill>
                  <a:srgbClr val="800000"/>
                </a:solidFill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Base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(7)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private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Derived2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set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i =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4659313" y="5075238"/>
            <a:ext cx="50387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355600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it-IT" sz="2000"/>
              <a:t>moştenire derivata1 din baza (private) atunci zonele protected devin private in derivata1 si neaccesibile in derivata2.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2D4ACB-E0C1-4E16-BAAE-F70FA936242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39939" name="Google Shape;52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2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en-US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putine limbaje au MM;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 multiplă e complicată: ambiguitate</a:t>
            </a:r>
            <a:r>
              <a:rPr lang="en-US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MOSTENIREA IN ROMB / IN DIAMANT</a:t>
            </a: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e nevoie de MM (se simulează cu moştenire simplă);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moşteneste in acelaşi timp din mai multe clase;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lang="en-US" sz="2400" b="1" i="1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Sintaxa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</a:t>
            </a:r>
            <a:r>
              <a:rPr lang="vi-VN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lass Clasa_Derivată : [modificatori de acces] Clasa_de_Bază1, [modificatori de acces] Clasa_de_Bază2, [modificatori de acces] Clasa_de_Bază3 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34;p5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F52CC-B301-4CA0-8778-462AFDDD70E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40963" name="Google Shape;53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3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37;p5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38" name="Google Shape;538;p52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  <a:endParaRPr lang="vi-VN" sz="2400" b="1" i="1" kern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1" kern="0"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Multifuncţionala</a:t>
            </a:r>
            <a:r>
              <a:rPr lang="en-US" sz="2000" ker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kern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kern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1" i="1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2000" b="1" i="1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b="1" i="1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probleme</a:t>
            </a:r>
            <a:r>
              <a:rPr lang="en-US" sz="2000" b="1" i="1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1" i="1" kern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urmator</a:t>
            </a:r>
            <a:r>
              <a:rPr lang="en-US" sz="2000" b="1" i="1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1" i="1" kern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b="1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000" b="1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avem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1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4" name="Google Shape;106;p1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Google Shape;107;p1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126" name="Google Shape;108;p17"/>
          <p:cNvSpPr txBox="1">
            <a:spLocks noChangeArrowheads="1"/>
          </p:cNvSpPr>
          <p:nvPr/>
        </p:nvSpPr>
        <p:spPr bwMode="auto">
          <a:xfrm>
            <a:off x="274638" y="1177925"/>
            <a:ext cx="2860675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Exemplu: compunere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 </a:t>
            </a:r>
          </a:p>
        </p:txBody>
      </p:sp>
      <p:grpSp>
        <p:nvGrpSpPr>
          <p:cNvPr id="5127" name="Group 8"/>
          <p:cNvGrpSpPr>
            <a:grpSpLocks/>
          </p:cNvGrpSpPr>
          <p:nvPr/>
        </p:nvGrpSpPr>
        <p:grpSpPr bwMode="auto">
          <a:xfrm>
            <a:off x="3429000" y="1341438"/>
            <a:ext cx="4811713" cy="5940425"/>
            <a:chOff x="3429000" y="1493837"/>
            <a:chExt cx="4811712" cy="5939941"/>
          </a:xfrm>
        </p:grpSpPr>
        <p:sp>
          <p:nvSpPr>
            <p:cNvPr id="5128" name="Rectangle 2"/>
            <p:cNvSpPr>
              <a:spLocks noChangeArrowheads="1"/>
            </p:cNvSpPr>
            <p:nvPr/>
          </p:nvSpPr>
          <p:spPr bwMode="auto">
            <a:xfrm>
              <a:off x="3429000" y="1493837"/>
              <a:ext cx="4811712" cy="593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 anchor="ctr">
              <a:spAutoFit/>
            </a:bodyPr>
            <a:lstStyle/>
            <a:p>
              <a:pPr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/>
                  <a:cs typeface="Times New Roman"/>
                </a:rPr>
                <a:t>class</a:t>
              </a:r>
              <a:r>
                <a:rPr lang="en-US" sz="2000">
                  <a:latin typeface="Times New Roman"/>
                  <a:cs typeface="Times New Roman"/>
                </a:rPr>
                <a:t> X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{</a:t>
              </a:r>
              <a:r>
                <a:rPr lang="en-US" sz="2000">
                  <a:latin typeface="Times New Roman"/>
                  <a:cs typeface="Times New Roman"/>
                </a:rPr>
                <a:t>   </a:t>
              </a:r>
              <a:endParaRPr lang="en-US" sz="2000">
                <a:latin typeface="Times New Roman" pitchFamily="18" charset="0"/>
                <a:cs typeface="Times New Roman" pitchFamily="18" charset="0"/>
              </a:endParaRPr>
            </a:p>
            <a:p>
              <a:pPr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/>
                  <a:cs typeface="Times New Roman"/>
                </a:rPr>
                <a:t>   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Times New Roman"/>
                </a:rPr>
                <a:t>int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 err="1">
                  <a:latin typeface="Times New Roman"/>
                  <a:cs typeface="Times New Roman"/>
                </a:rPr>
                <a:t>i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/>
                  <a:cs typeface="Times New Roman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/>
                  <a:cs typeface="Times New Roman"/>
                </a:rPr>
                <a:t>:</a:t>
              </a:r>
              <a:endParaRPr lang="en-US" sz="200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/>
                  <a:cs typeface="Times New Roman"/>
                </a:rPr>
                <a:t>  X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Times New Roman"/>
                </a:rPr>
                <a:t>()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{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 err="1">
                  <a:latin typeface="Times New Roman"/>
                  <a:cs typeface="Times New Roman"/>
                </a:rPr>
                <a:t>i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Times New Roman"/>
                </a:rPr>
                <a:t>=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008C00"/>
                  </a:solidFill>
                  <a:latin typeface="Times New Roman"/>
                  <a:cs typeface="Times New Roman"/>
                </a:rPr>
                <a:t>0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;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}</a:t>
              </a: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/>
                  <a:cs typeface="Times New Roman"/>
                </a:rPr>
                <a:t>void</a:t>
              </a:r>
              <a:r>
                <a:rPr lang="en-US" sz="2000">
                  <a:latin typeface="Times New Roman"/>
                  <a:cs typeface="Times New Roman"/>
                </a:rPr>
                <a:t> set 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Times New Roman"/>
                </a:rPr>
                <a:t>int</a:t>
              </a:r>
              <a:r>
                <a:rPr lang="en-US" sz="2000">
                  <a:latin typeface="Times New Roman"/>
                  <a:cs typeface="Times New Roman"/>
                </a:rPr>
                <a:t> ii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Times New Roman"/>
                </a:rPr>
                <a:t>)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{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 err="1">
                  <a:latin typeface="Times New Roman"/>
                  <a:cs typeface="Times New Roman"/>
                </a:rPr>
                <a:t>i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Times New Roman"/>
                </a:rPr>
                <a:t>=</a:t>
              </a:r>
              <a:r>
                <a:rPr lang="en-US" sz="2000">
                  <a:latin typeface="Times New Roman"/>
                  <a:cs typeface="Times New Roman"/>
                </a:rPr>
                <a:t> ii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;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};</a:t>
              </a: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/>
                  <a:cs typeface="Times New Roman"/>
                </a:rPr>
                <a:t>class</a:t>
              </a:r>
              <a:r>
                <a:rPr lang="en-US" sz="2000">
                  <a:latin typeface="Times New Roman"/>
                  <a:cs typeface="Times New Roman"/>
                </a:rPr>
                <a:t> Y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{</a:t>
              </a:r>
              <a:r>
                <a:rPr lang="en-US" sz="2000">
                  <a:latin typeface="Times New Roman"/>
                  <a:cs typeface="Times New Roman"/>
                </a:rPr>
                <a:t>     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Times New Roman"/>
                </a:rPr>
                <a:t>int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 err="1">
                  <a:latin typeface="Times New Roman"/>
                  <a:cs typeface="Times New Roman"/>
                </a:rPr>
                <a:t>i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/>
                  <a:cs typeface="Times New Roman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/>
                  <a:cs typeface="Times New Roman"/>
                </a:rPr>
                <a:t>:</a:t>
              </a:r>
              <a:endParaRPr lang="en-US" sz="200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/>
                  <a:cs typeface="Times New Roman"/>
                </a:rPr>
                <a:t>  X </a:t>
              </a:r>
              <a:r>
                <a:rPr lang="en-US" sz="2000" err="1">
                  <a:latin typeface="Times New Roman"/>
                  <a:cs typeface="Times New Roman"/>
                </a:rPr>
                <a:t>x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;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/>
                  <a:cs typeface="Times New Roman"/>
                </a:rPr>
                <a:t>// Embedded object</a:t>
              </a:r>
              <a:endParaRPr lang="en-US" sz="200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/>
                  <a:cs typeface="Times New Roman"/>
                </a:rPr>
                <a:t>  Y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Times New Roman"/>
                </a:rPr>
                <a:t>()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{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 err="1">
                  <a:latin typeface="Times New Roman"/>
                  <a:cs typeface="Times New Roman"/>
                </a:rPr>
                <a:t>i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Times New Roman"/>
                </a:rPr>
                <a:t>=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008C00"/>
                  </a:solidFill>
                  <a:latin typeface="Times New Roman"/>
                  <a:cs typeface="Times New Roman"/>
                </a:rPr>
                <a:t>0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;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/>
                  <a:cs typeface="Times New Roman"/>
                </a:rPr>
                <a:t>  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Times New Roman"/>
                </a:rPr>
                <a:t>void</a:t>
              </a:r>
              <a:r>
                <a:rPr lang="en-US" sz="2000">
                  <a:latin typeface="Times New Roman"/>
                  <a:cs typeface="Times New Roman"/>
                </a:rPr>
                <a:t> f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/>
                  <a:cs typeface="Times New Roman"/>
                </a:rPr>
                <a:t>int</a:t>
              </a:r>
              <a:r>
                <a:rPr lang="en-US" sz="2000">
                  <a:latin typeface="Times New Roman"/>
                  <a:cs typeface="Times New Roman"/>
                </a:rPr>
                <a:t> ii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Times New Roman"/>
                </a:rPr>
                <a:t>)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{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 err="1">
                  <a:latin typeface="Times New Roman"/>
                  <a:cs typeface="Times New Roman"/>
                </a:rPr>
                <a:t>i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Times New Roman"/>
                </a:rPr>
                <a:t>=</a:t>
              </a:r>
              <a:r>
                <a:rPr lang="en-US" sz="2000">
                  <a:latin typeface="Times New Roman"/>
                  <a:cs typeface="Times New Roman"/>
                </a:rPr>
                <a:t> ii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;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};</a:t>
              </a: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/>
                  <a:cs typeface="Times New Roman"/>
                </a:rPr>
                <a:t>int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/>
                  <a:cs typeface="Times New Roman"/>
                </a:rPr>
                <a:t>main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Times New Roman"/>
                </a:rPr>
                <a:t>()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{</a:t>
              </a:r>
              <a:endParaRPr lang="en-US" sz="200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/>
                  <a:cs typeface="Times New Roman"/>
                </a:rPr>
                <a:t>  Y </a:t>
              </a:r>
              <a:r>
                <a:rPr lang="en-US" sz="2000" err="1">
                  <a:latin typeface="Times New Roman"/>
                  <a:cs typeface="Times New Roman"/>
                </a:rPr>
                <a:t>y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/>
                  <a:cs typeface="Times New Roman"/>
                </a:rPr>
                <a:t>  </a:t>
              </a:r>
              <a:r>
                <a:rPr lang="en-US" sz="2000" err="1">
                  <a:latin typeface="Times New Roman"/>
                  <a:cs typeface="Times New Roman"/>
                </a:rPr>
                <a:t>y</a:t>
              </a:r>
              <a:r>
                <a:rPr lang="en-US" sz="2000" err="1">
                  <a:solidFill>
                    <a:srgbClr val="808030"/>
                  </a:solidFill>
                  <a:latin typeface="Times New Roman"/>
                  <a:cs typeface="Times New Roman"/>
                </a:rPr>
                <a:t>.</a:t>
              </a:r>
              <a:r>
                <a:rPr lang="en-US" sz="2000" err="1">
                  <a:latin typeface="Times New Roman"/>
                  <a:cs typeface="Times New Roman"/>
                </a:rPr>
                <a:t>f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/>
                  <a:cs typeface="Times New Roman"/>
                </a:rPr>
                <a:t>47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Times New Roman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/>
                  <a:cs typeface="Times New Roman"/>
                </a:rPr>
                <a:t>  </a:t>
              </a:r>
              <a:r>
                <a:rPr lang="en-US" sz="2000" err="1">
                  <a:latin typeface="Times New Roman"/>
                  <a:cs typeface="Times New Roman"/>
                </a:rPr>
                <a:t>y</a:t>
              </a:r>
              <a:r>
                <a:rPr lang="en-US" sz="2000" err="1">
                  <a:solidFill>
                    <a:srgbClr val="808030"/>
                  </a:solidFill>
                  <a:latin typeface="Times New Roman"/>
                  <a:cs typeface="Times New Roman"/>
                </a:rPr>
                <a:t>.</a:t>
              </a:r>
              <a:r>
                <a:rPr lang="en-US" sz="2000" err="1">
                  <a:latin typeface="Times New Roman"/>
                  <a:cs typeface="Times New Roman"/>
                </a:rPr>
                <a:t>x</a:t>
              </a:r>
              <a:r>
                <a:rPr lang="en-US" sz="2000" err="1">
                  <a:solidFill>
                    <a:srgbClr val="808030"/>
                  </a:solidFill>
                  <a:latin typeface="Times New Roman"/>
                  <a:cs typeface="Times New Roman"/>
                </a:rPr>
                <a:t>.</a:t>
              </a:r>
              <a:r>
                <a:rPr lang="en-US" sz="2000" err="1">
                  <a:solidFill>
                    <a:srgbClr val="603000"/>
                  </a:solidFill>
                  <a:latin typeface="Times New Roman"/>
                  <a:cs typeface="Times New Roman"/>
                </a:rPr>
                <a:t>set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Times New Roman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/>
                  <a:cs typeface="Times New Roman"/>
                </a:rPr>
                <a:t>37</a:t>
              </a:r>
              <a:r>
                <a:rPr lang="en-US" sz="2000">
                  <a:solidFill>
                    <a:srgbClr val="808030"/>
                  </a:solidFill>
                  <a:latin typeface="Times New Roman"/>
                  <a:cs typeface="Times New Roman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;</a:t>
              </a:r>
              <a:r>
                <a:rPr lang="en-US" sz="2000">
                  <a:latin typeface="Times New Roman"/>
                  <a:cs typeface="Times New Roman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/>
                  <a:cs typeface="Times New Roman"/>
                </a:rPr>
                <a:t>// Access the embedded object</a:t>
              </a:r>
              <a:endParaRPr lang="en-US" sz="200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solidFill>
                    <a:srgbClr val="800080"/>
                  </a:solidFill>
                  <a:latin typeface="Times New Roman"/>
                  <a:cs typeface="Times New Roman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6313" y="4313007"/>
              <a:ext cx="2743199" cy="304775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46;p5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D6F2E5-C9F2-4E99-913B-AA64DAE1869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41987" name="Google Shape;54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54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9" name="Google Shape;549;p53"/>
          <p:cNvSpPr txBox="1"/>
          <p:nvPr/>
        </p:nvSpPr>
        <p:spPr>
          <a:xfrm>
            <a:off x="273925" y="1253350"/>
            <a:ext cx="9034200" cy="57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: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ambiguitati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problema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diamantului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</a:t>
            </a:r>
            <a:r>
              <a:rPr lang="en-US" sz="20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20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2000" b="1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endParaRPr lang="en-US" sz="2000" b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 ob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10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this is ambiguous, which </a:t>
            </a:r>
            <a:r>
              <a:rPr lang="en-US" sz="2000" kern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>
                <a:solidFill>
                  <a:srgbClr val="FFFF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???</a:t>
            </a:r>
            <a:r>
              <a:rPr lang="en-US" sz="20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// </a:t>
            </a:r>
            <a:r>
              <a:rPr lang="en-US" sz="2000" b="1" kern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expl</a:t>
            </a:r>
            <a:r>
              <a:rPr lang="en-US" sz="2000" b="1" kern="0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ob.derived1::</a:t>
            </a:r>
            <a:r>
              <a:rPr lang="en-US" sz="2000" b="1" kern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endParaRPr lang="en-US" sz="2000" b="1" kern="0">
              <a:solidFill>
                <a:srgbClr val="0070C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20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30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</a:t>
            </a:r>
            <a:r>
              <a:rPr lang="en-US" sz="2000" kern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ambiguous here, too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also ambiguous, which </a:t>
            </a:r>
            <a:r>
              <a:rPr lang="en-US" sz="2000" kern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return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b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0" name="Google Shape;550;p5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05E3A1A-B149-4444-B1FA-55C629D37A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2400" b="1" i="1" kern="0" err="1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Moştenire</a:t>
              </a:r>
              <a:r>
                <a:rPr lang="en-US" sz="2400" b="1" i="1" kern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vi-VN" sz="2400" b="1" i="1" kern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multiplă</a:t>
              </a:r>
              <a:r>
                <a:rPr lang="en-US" sz="2400" b="1" i="1" kern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dar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dac</a:t>
              </a:r>
              <a:r>
                <a:rPr lang="vi-VN" sz="2000" kern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avem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nevoie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doar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de o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copie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lui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nu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vrem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s</a:t>
              </a:r>
              <a:r>
                <a:rPr lang="vi-VN" sz="2000" kern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consum</a:t>
              </a:r>
              <a:r>
                <a:rPr lang="vi-VN" sz="2000" kern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spaţiu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în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memorie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b="1" i="1" kern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folosim</a:t>
              </a:r>
              <a:r>
                <a:rPr lang="en-US" sz="2000" b="1" i="1" kern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1" kern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moştenire</a:t>
              </a:r>
              <a:r>
                <a:rPr lang="en-US" sz="2000" b="1" i="1" kern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virtual</a:t>
              </a:r>
              <a:r>
                <a:rPr lang="vi-VN" sz="2000" b="1" i="1" kern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err="1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j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 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k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derived3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>
                  <a:solidFill>
                    <a:srgbClr val="80803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,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sum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sz="2000" kern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Dacă avem moştenire de două sau mai multe ori dintr-o clasă de bază (fiecare moştenire trebuie să fie virtuală) atunci compilatorul alocă spaţiu pentru o singură copie;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În clasele derived1 şi 2 moştenirea e la fel ca mai înainte (niciun efect pentru virtual în acel caz)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149798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7E83594-7B5F-4634-A17F-34D262A636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46083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err="1">
                <a:solidFill>
                  <a:srgbClr val="800000"/>
                </a:solidFill>
                <a:latin typeface="Times New Roman" pitchFamily="18" charset="0"/>
              </a:rPr>
              <a:t>enum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</a:rPr>
              <a:t>middleC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</a:rPr>
              <a:t>Csharp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</a:rPr>
              <a:t>Eflat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Etc.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Instrument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note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Instrument::play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Wind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Instrument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Redefine interface function: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note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Wind::play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tune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Instrument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err="1">
                <a:latin typeface="Times New Roman" pitchFamily="18" charset="0"/>
              </a:rPr>
              <a:t>i</a:t>
            </a:r>
            <a:r>
              <a:rPr lang="en-US" sz="200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err="1">
                <a:latin typeface="Times New Roman" pitchFamily="18" charset="0"/>
              </a:rPr>
              <a:t>play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err="1">
                <a:latin typeface="Times New Roman" pitchFamily="18" charset="0"/>
              </a:rPr>
              <a:t>middleC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Wind flute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tune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flute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err="1">
                <a:solidFill>
                  <a:srgbClr val="696969"/>
                </a:solidFill>
                <a:latin typeface="Times New Roman" pitchFamily="18" charset="0"/>
              </a:rPr>
              <a:t>Upcasting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===&gt; se </a:t>
            </a:r>
            <a:r>
              <a:rPr lang="en-US" sz="2000" err="1">
                <a:solidFill>
                  <a:srgbClr val="696969"/>
                </a:solidFill>
                <a:latin typeface="Times New Roman" pitchFamily="18" charset="0"/>
              </a:rPr>
              <a:t>afiseaza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Instrument::play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E2DA89F-19E3-4E30-BA3F-1E0AB82D648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48131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48134" name="Group 7"/>
          <p:cNvGrpSpPr>
            <a:grpSpLocks/>
          </p:cNvGrpSpPr>
          <p:nvPr/>
        </p:nvGrpSpPr>
        <p:grpSpPr bwMode="auto">
          <a:xfrm>
            <a:off x="274638" y="1254125"/>
            <a:ext cx="9032875" cy="6210300"/>
            <a:chOff x="273925" y="1253350"/>
            <a:chExt cx="9034200" cy="6210300"/>
          </a:xfrm>
        </p:grpSpPr>
        <p:sp>
          <p:nvSpPr>
            <p:cNvPr id="48135" name="Google Shape;597;p57"/>
            <p:cNvSpPr txBox="1">
              <a:spLocks noChangeArrowheads="1"/>
            </p:cNvSpPr>
            <p:nvPr/>
          </p:nvSpPr>
          <p:spPr bwMode="auto">
            <a:xfrm>
              <a:off x="273925" y="1253350"/>
              <a:ext cx="9034200" cy="6210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enum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note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middleC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>
                  <a:latin typeface="Times New Roman" pitchFamily="18" charset="0"/>
                </a:rPr>
                <a:t> Csharp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>
                  <a:latin typeface="Times New Roman" pitchFamily="18" charset="0"/>
                </a:rPr>
                <a:t> Eflat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696969"/>
                  </a:solidFill>
                  <a:latin typeface="Times New Roman" pitchFamily="18" charset="0"/>
                </a:rPr>
                <a:t>// Etc.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Instrument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virtual void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play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note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Instrument::play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Wind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Instrument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696969"/>
                  </a:solidFill>
                  <a:latin typeface="Times New Roman" pitchFamily="18" charset="0"/>
                </a:rPr>
                <a:t>// Redefine interface funcţion: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play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note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Wind::play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tune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Instrument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i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play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middleC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Wind flute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tune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flute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se afiseaza Wind::play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417" y="2255063"/>
              <a:ext cx="914534" cy="3048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obiectului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ţinut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obiect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clasele</a:t>
            </a:r>
            <a:r>
              <a:rPr lang="en-US" sz="2000"/>
              <a:t> cu </a:t>
            </a:r>
            <a:r>
              <a:rPr lang="en-US" sz="2000" err="1"/>
              <a:t>funcţii</a:t>
            </a:r>
            <a:r>
              <a:rPr lang="en-US" sz="2000"/>
              <a:t> </a:t>
            </a:r>
            <a:r>
              <a:rPr lang="en-US" sz="2000" err="1"/>
              <a:t>virtuale</a:t>
            </a:r>
            <a:r>
              <a:rPr lang="en-US" sz="200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Late binding se face (</a:t>
            </a:r>
            <a:r>
              <a:rPr lang="en-US" sz="2000" err="1"/>
              <a:t>uzual</a:t>
            </a:r>
            <a:r>
              <a:rPr lang="en-US" sz="2000"/>
              <a:t>) cu o </a:t>
            </a:r>
            <a:r>
              <a:rPr lang="en-US" sz="2000" err="1"/>
              <a:t>tabel</a:t>
            </a:r>
            <a:r>
              <a:rPr lang="vi-VN" sz="2000"/>
              <a:t>ă</a:t>
            </a:r>
            <a:r>
              <a:rPr lang="en-US" sz="2000"/>
              <a:t> de </a:t>
            </a:r>
            <a:r>
              <a:rPr lang="en-US" sz="2000" err="1"/>
              <a:t>pointeri</a:t>
            </a:r>
            <a:r>
              <a:rPr lang="en-US" sz="2000"/>
              <a:t>: </a:t>
            </a:r>
            <a:r>
              <a:rPr lang="en-US" sz="2000" err="1"/>
              <a:t>vptr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 err="1"/>
              <a:t>tre</a:t>
            </a:r>
            <a:r>
              <a:rPr lang="en-US" sz="2000"/>
              <a:t> </a:t>
            </a:r>
            <a:r>
              <a:rPr lang="en-US" sz="2000" err="1"/>
              <a:t>funcţii</a:t>
            </a:r>
            <a:r>
              <a:rPr lang="en-US" sz="200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tabel</a:t>
            </a:r>
            <a:r>
              <a:rPr lang="vi-VN" sz="2000"/>
              <a:t>ă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adresele</a:t>
            </a:r>
            <a:r>
              <a:rPr lang="en-US" sz="2000"/>
              <a:t> </a:t>
            </a:r>
            <a:r>
              <a:rPr lang="en-US" sz="2000" err="1"/>
              <a:t>funcţiilor</a:t>
            </a:r>
            <a:r>
              <a:rPr lang="en-US" sz="2000"/>
              <a:t> </a:t>
            </a:r>
            <a:r>
              <a:rPr lang="en-US" sz="2000" err="1"/>
              <a:t>clasei</a:t>
            </a:r>
            <a:r>
              <a:rPr lang="en-US" sz="2000"/>
              <a:t> respective (</a:t>
            </a:r>
            <a:r>
              <a:rPr lang="en-US" sz="2000" err="1"/>
              <a:t>funcţiile</a:t>
            </a:r>
            <a:r>
              <a:rPr lang="en-US" sz="2000"/>
              <a:t> </a:t>
            </a:r>
            <a:r>
              <a:rPr lang="en-US" sz="2000" err="1"/>
              <a:t>virtuale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din </a:t>
            </a:r>
            <a:r>
              <a:rPr lang="en-US" sz="2000" err="1"/>
              <a:t>clasa</a:t>
            </a:r>
            <a:r>
              <a:rPr lang="en-US" sz="2000"/>
              <a:t>, </a:t>
            </a:r>
            <a:r>
              <a:rPr lang="en-US" sz="2000" err="1"/>
              <a:t>celelalte</a:t>
            </a:r>
            <a:r>
              <a:rPr lang="en-US" sz="2000"/>
              <a:t> pot </a:t>
            </a:r>
            <a:r>
              <a:rPr lang="en-US" sz="2000" err="1"/>
              <a:t>fi</a:t>
            </a:r>
            <a:r>
              <a:rPr lang="en-US" sz="2000"/>
              <a:t> mo</a:t>
            </a:r>
            <a:r>
              <a:rPr lang="vi-VN" sz="2000"/>
              <a:t>ş</a:t>
            </a:r>
            <a:r>
              <a:rPr lang="en-US" sz="2000" err="1"/>
              <a:t>tenite</a:t>
            </a:r>
            <a:r>
              <a:rPr lang="en-US" sz="200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err="1"/>
              <a:t>Fiecare</a:t>
            </a:r>
            <a:r>
              <a:rPr lang="en-US" sz="2000"/>
              <a:t> </a:t>
            </a:r>
            <a:r>
              <a:rPr lang="en-US" sz="2000" err="1"/>
              <a:t>obiect</a:t>
            </a:r>
            <a:r>
              <a:rPr lang="en-US" sz="2000"/>
              <a:t> din </a:t>
            </a:r>
            <a:r>
              <a:rPr lang="en-US" sz="2000" err="1"/>
              <a:t>clas</a:t>
            </a:r>
            <a:r>
              <a:rPr lang="vi-VN" sz="2000"/>
              <a:t>ă</a:t>
            </a:r>
            <a:r>
              <a:rPr lang="en-US" sz="2000"/>
              <a:t> are </a:t>
            </a:r>
            <a:r>
              <a:rPr lang="en-US" sz="2000" err="1"/>
              <a:t>pointerul</a:t>
            </a:r>
            <a:r>
              <a:rPr lang="en-US" sz="2000"/>
              <a:t> </a:t>
            </a:r>
            <a:r>
              <a:rPr lang="en-US" sz="2000" err="1"/>
              <a:t>acesta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componenţ</a:t>
            </a:r>
            <a:r>
              <a:rPr lang="vi-VN" sz="2000"/>
              <a:t>ă</a:t>
            </a:r>
            <a:r>
              <a:rPr lang="en-US" sz="200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La </a:t>
            </a:r>
            <a:r>
              <a:rPr lang="en-US" sz="2000" err="1"/>
              <a:t>apel</a:t>
            </a:r>
            <a:r>
              <a:rPr lang="en-US" sz="2000"/>
              <a:t> de </a:t>
            </a:r>
            <a:r>
              <a:rPr lang="en-US" sz="2000" err="1"/>
              <a:t>funcţie</a:t>
            </a:r>
            <a:r>
              <a:rPr lang="en-US" sz="2000"/>
              <a:t> </a:t>
            </a:r>
            <a:r>
              <a:rPr lang="en-US" sz="2000" err="1"/>
              <a:t>membru</a:t>
            </a:r>
            <a:r>
              <a:rPr lang="en-US" sz="2000"/>
              <a:t> se merge la </a:t>
            </a:r>
            <a:r>
              <a:rPr lang="en-US" sz="2000" err="1"/>
              <a:t>obiect</a:t>
            </a:r>
            <a:r>
              <a:rPr lang="en-US" sz="2000"/>
              <a:t>, se </a:t>
            </a:r>
            <a:r>
              <a:rPr lang="en-US" sz="2000" err="1"/>
              <a:t>apeleaz</a:t>
            </a:r>
            <a:r>
              <a:rPr lang="vi-VN" sz="2000"/>
              <a:t>ă</a:t>
            </a:r>
            <a:r>
              <a:rPr lang="en-US" sz="2000"/>
              <a:t> </a:t>
            </a:r>
            <a:r>
              <a:rPr lang="en-US" sz="2000" err="1"/>
              <a:t>funcţia</a:t>
            </a:r>
            <a:r>
              <a:rPr lang="en-US" sz="2000"/>
              <a:t>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vptr</a:t>
            </a:r>
            <a:r>
              <a:rPr lang="en-US" sz="200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err="1"/>
              <a:t>Vptr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iniţializat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8" name="Google Shape;118;p1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6150" name="Google Shape;120;p18"/>
          <p:cNvSpPr txBox="1">
            <a:spLocks noChangeArrowheads="1"/>
          </p:cNvSpPr>
          <p:nvPr/>
        </p:nvSpPr>
        <p:spPr bwMode="auto">
          <a:xfrm>
            <a:off x="274638" y="1189038"/>
            <a:ext cx="9531350" cy="5638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C++ permite moștenirea ceea ce înseamnă că putem deriva o clasă din altă clasă de bază sau din mai multe clase. 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</a:rPr>
              <a:t>Sintaxa</a:t>
            </a:r>
            <a:r>
              <a:rPr lang="vi-VN" sz="2400">
                <a:latin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>
              <a:solidFill>
                <a:schemeClr val="accent1"/>
              </a:solidFill>
              <a:latin typeface="Calibri" pitchFamily="34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Clasa_Derivată : [modificatori de acces] Clasa_de_Bază { .... } 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	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sau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Clasa_Derivată : [modificatori de acces] Clasa_de_Bază1, [modificatori de acces] Clasa_de_Bază2, [modificatori de acces] Clasa_de_Bază3 ........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Clasă de bază se mai numește </a:t>
            </a:r>
            <a:r>
              <a:rPr lang="vi-VN" sz="2400" b="1">
                <a:latin typeface="Times New Roman" pitchFamily="18" charset="0"/>
              </a:rPr>
              <a:t>clasa părinte </a:t>
            </a:r>
            <a:r>
              <a:rPr lang="vi-VN" sz="2400">
                <a:latin typeface="Times New Roman" pitchFamily="18" charset="0"/>
              </a:rPr>
              <a:t>sau </a:t>
            </a:r>
            <a:r>
              <a:rPr lang="vi-VN" sz="2400" b="1">
                <a:latin typeface="Times New Roman" pitchFamily="18" charset="0"/>
              </a:rPr>
              <a:t>superclasă</a:t>
            </a:r>
            <a:r>
              <a:rPr lang="vi-VN" sz="2400">
                <a:latin typeface="Times New Roman" pitchFamily="18" charset="0"/>
              </a:rPr>
              <a:t>, iar clasa derivată se mai numește </a:t>
            </a:r>
            <a:r>
              <a:rPr lang="vi-VN" sz="2400" b="1">
                <a:latin typeface="Times New Roman" pitchFamily="18" charset="0"/>
              </a:rPr>
              <a:t>subclasa</a:t>
            </a:r>
            <a:r>
              <a:rPr lang="vi-VN" sz="2400">
                <a:latin typeface="Times New Roman" pitchFamily="18" charset="0"/>
              </a:rPr>
              <a:t> sau </a:t>
            </a:r>
            <a:r>
              <a:rPr lang="vi-VN" sz="2400" b="1">
                <a:latin typeface="Times New Roman" pitchFamily="18" charset="0"/>
              </a:rPr>
              <a:t>clasa copil</a:t>
            </a:r>
            <a:r>
              <a:rPr lang="vi-VN" sz="2400">
                <a:latin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679;p6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AC670DC-F5E3-4E97-89C5-0FCD9E8EE49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52227" name="Google Shape;680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681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2" name="Google Shape;682;p64"/>
          <p:cNvSpPr txBox="1"/>
          <p:nvPr/>
        </p:nvSpPr>
        <p:spPr>
          <a:xfrm>
            <a:off x="152400" y="1625600"/>
            <a:ext cx="9764713" cy="3373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aşa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toate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(din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oficiu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)?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Deoarece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“cost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viteza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programului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“default”,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dar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lent.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putem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avea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inline (ne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trebuie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adresa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vptr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52230" name="Google Shape;683;p6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/>
              <a:t> </a:t>
            </a:r>
            <a:r>
              <a:rPr lang="vi-VN" sz="24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Nu pot fi trimise către funcții (prin valoare). 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15;p6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CFBACD2-DF08-4E72-A110-4A25A55A963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55299" name="Google Shape;716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17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" name="Google Shape;718;p67"/>
          <p:cNvSpPr txBox="1"/>
          <p:nvPr/>
        </p:nvSpPr>
        <p:spPr>
          <a:xfrm>
            <a:off x="274638" y="1254125"/>
            <a:ext cx="5037137" cy="54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pure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02" name="Google Shape;719;p6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5303" name="Google Shape;720;p67"/>
          <p:cNvSpPr txBox="1">
            <a:spLocks noChangeArrowheads="1"/>
          </p:cNvSpPr>
          <p:nvPr/>
        </p:nvSpPr>
        <p:spPr bwMode="auto">
          <a:xfrm>
            <a:off x="274638" y="1725613"/>
            <a:ext cx="6170612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This is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Dog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),</a:t>
            </a:r>
            <a:r>
              <a:rPr lang="en-US" sz="2000">
                <a:latin typeface="Times New Roman" pitchFamily="18" charset="0"/>
              </a:rPr>
              <a:t> favoriteActivity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 likes to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5304" name="Google Shape;721;p67"/>
          <p:cNvSpPr txBox="1">
            <a:spLocks noChangeArrowheads="1"/>
          </p:cNvSpPr>
          <p:nvPr/>
        </p:nvSpPr>
        <p:spPr bwMode="auto">
          <a:xfrm>
            <a:off x="6119813" y="1576388"/>
            <a:ext cx="3719512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Slicing 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Alfred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Fluffy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8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800">
                <a:latin typeface="Times New Roman" pitchFamily="18" charset="0"/>
              </a:rPr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29;p6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6111D91-B3CA-4CC4-B551-73955B4668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56323" name="Google Shape;730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31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32;p68"/>
          <p:cNvSpPr txBox="1">
            <a:spLocks noChangeArrowheads="1"/>
          </p:cNvSpPr>
          <p:nvPr/>
        </p:nvSpPr>
        <p:spPr bwMode="auto">
          <a:xfrm>
            <a:off x="274638" y="1254125"/>
            <a:ext cx="9032875" cy="3973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</a:t>
            </a:r>
            <a:r>
              <a:rPr lang="en-US" sz="2400" b="1" i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endParaRPr lang="en-US" sz="240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>
                <a:solidFill>
                  <a:schemeClr val="tx1"/>
                </a:solidFill>
                <a:latin typeface="+mj-lt"/>
              </a:rPr>
              <a:t>Obs. Nu e posibil overload prin schimbarea tipului param. de întoarcere (e posibil pentru ne-virtuale)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>
                <a:solidFill>
                  <a:schemeClr val="tx1"/>
                </a:solidFill>
                <a:latin typeface="+mj-lt"/>
              </a:rPr>
              <a:t> De ce. Pentru că se vrea să se garanteze că se poate chema baza prin apelul respectiv.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>
                <a:solidFill>
                  <a:schemeClr val="tx1"/>
                </a:solidFill>
                <a:latin typeface="+mj-lt"/>
              </a:rPr>
              <a:t> Excepție: pointer către bază întors în bază, pointer către derivată în derivată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>
                <a:solidFill>
                  <a:schemeClr val="tx1"/>
                </a:solidFill>
                <a:latin typeface="+mj-lt"/>
              </a:rPr>
              <a:t> </a:t>
            </a:r>
            <a:endParaRPr 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326" name="Google Shape;733;p6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41;p6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4E147D6-8CA5-4965-85E2-84E3C53253D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57347" name="Google Shape;742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43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44;p69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7350" name="Google Shape;745;p69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7351" name="Google Shape;746;p69"/>
          <p:cNvSpPr txBox="1">
            <a:spLocks noChangeArrowheads="1"/>
          </p:cNvSpPr>
          <p:nvPr/>
        </p:nvSpPr>
        <p:spPr bwMode="auto">
          <a:xfrm>
            <a:off x="274638" y="1782763"/>
            <a:ext cx="47482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Overriding a virtual funcţion: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7352" name="Google Shape;747;p69"/>
          <p:cNvSpPr txBox="1">
            <a:spLocks noChangeArrowheads="1"/>
          </p:cNvSpPr>
          <p:nvPr/>
        </p:nvSpPr>
        <p:spPr bwMode="auto">
          <a:xfrm>
            <a:off x="5948363" y="1271588"/>
            <a:ext cx="3822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755;p70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8D459A-3152-4729-95AD-76A1C87BEF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58371" name="Google Shape;756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757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758;p70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8374" name="Google Shape;759;p70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8375" name="Google Shape;760;p70"/>
          <p:cNvSpPr txBox="1">
            <a:spLocks noChangeArrowheads="1"/>
          </p:cNvSpPr>
          <p:nvPr/>
        </p:nvSpPr>
        <p:spPr bwMode="auto">
          <a:xfrm>
            <a:off x="274638" y="1782763"/>
            <a:ext cx="51419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Derived3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void f() const{ cout &lt;&lt; "Derived3::f()\n";}};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Derived4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        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“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8376" name="Google Shape;761;p70"/>
          <p:cNvSpPr txBox="1">
            <a:spLocks noChangeArrowheads="1"/>
          </p:cNvSpPr>
          <p:nvPr/>
        </p:nvSpPr>
        <p:spPr bwMode="auto">
          <a:xfrm>
            <a:off x="5726113" y="1271588"/>
            <a:ext cx="4044950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d4.f(s);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 br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br.f(1); // Derived version unavailable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Base version 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Google Shape;129;p1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7172" name="Google Shape;130;p1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Google Shape;131;p1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7174" name="Google Shape;132;p19"/>
          <p:cNvSpPr txBox="1">
            <a:spLocks noChangeArrowheads="1"/>
          </p:cNvSpPr>
          <p:nvPr/>
        </p:nvSpPr>
        <p:spPr bwMode="auto">
          <a:xfrm>
            <a:off x="274638" y="1101725"/>
            <a:ext cx="2784475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Exemplu: moştenire</a:t>
            </a:r>
          </a:p>
        </p:txBody>
      </p:sp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0" y="1595438"/>
            <a:ext cx="5376863" cy="584835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503813" tIns="0" rIns="0" bIns="0" anchor="ctr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void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read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permute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Different from X's 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change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permute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Different name call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return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Same-name funcţion call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   }</a:t>
            </a:r>
            <a:endParaRPr lang="en-US" sz="2000">
              <a:solidFill>
                <a:srgbClr val="69696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en-US" sz="2000"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35488" y="2228850"/>
            <a:ext cx="5545137" cy="28717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1800" kern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sizeof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X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sizeof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Y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Y D</a:t>
            </a: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change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X </a:t>
            </a:r>
            <a:r>
              <a:rPr lang="en-US" sz="1800" kern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funcţion</a:t>
            </a:r>
            <a:r>
              <a:rPr lang="en-US" sz="18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interface comes through: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read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permute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Redefined </a:t>
            </a:r>
            <a:r>
              <a:rPr lang="en-US" sz="1800" kern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funcţions</a:t>
            </a:r>
            <a:r>
              <a:rPr lang="en-US" sz="18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hide base versions: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set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1800" kern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12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>
                  <a:latin typeface="+mj-lt"/>
                </a:rPr>
                <a:t>Utilizare</a:t>
              </a:r>
              <a:r>
                <a:rPr lang="vi-VN" sz="200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>
                  <a:latin typeface="+mj-lt"/>
                </a:rPr>
                <a:t> Restricție</a:t>
              </a:r>
              <a:r>
                <a:rPr lang="vi-VN" sz="200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>
                  <a:latin typeface="+mj-lt"/>
                </a:rPr>
                <a:t> </a:t>
              </a:r>
              <a:r>
                <a:rPr lang="vi-VN" sz="2000" b="1">
                  <a:latin typeface="+mj-lt"/>
                </a:rPr>
                <a:t>Obs</a:t>
              </a:r>
              <a:r>
                <a:rPr lang="vi-VN" sz="200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 err="1">
                  <a:latin typeface="Times New Roman" pitchFamily="18" charset="0"/>
                </a:rPr>
                <a:t>AbstractBase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err="1">
                  <a:latin typeface="Times New Roman" pitchFamily="18" charset="0"/>
                </a:rPr>
                <a:t>AbstractBase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err="1">
                  <a:latin typeface="Times New Roman" pitchFamily="18" charset="0"/>
                </a:rPr>
                <a:t>AbstractBase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err="1">
                  <a:latin typeface="Times New Roman" pitchFamily="18" charset="0"/>
                </a:rPr>
                <a:t>AbstractBase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Derived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err="1">
                  <a:latin typeface="Times New Roman" pitchFamily="18" charset="0"/>
                </a:rPr>
                <a:t>AbstractBase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Derived d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in destructori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/>
              <a:t> </a:t>
            </a: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Base1()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>
                <a:latin typeface="Times New Roman" pitchFamily="18" charset="0"/>
              </a:rPr>
              <a:t>     f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 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~Derived() Base1() Base::f()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Dog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Cat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Cat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Upcast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d1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>
                <a:latin typeface="Times New Roman" pitchFamily="18" charset="0"/>
              </a:rPr>
              <a:t>Dog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b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 - 0; Try to cast it to Dog*: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Cat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d2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>
                <a:latin typeface="Times New Roman" pitchFamily="18" charset="0"/>
              </a:rPr>
              <a:t>Cat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b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>
                <a:latin typeface="Times New Roman" pitchFamily="18" charset="0"/>
              </a:rPr>
              <a:t>  </a:t>
            </a:r>
            <a:r>
              <a:rPr lang="it-IT" sz="200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d1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d2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b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Cursul 8: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Controlul tipului în timpul rulării programului în C++.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1 Mecanisme de tip RTTI (Run Time Type Identification).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 Moştenire multiplă şi identificatori de tip (dynamic_cast, typeid).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Google Shape;142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3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4;p2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8198" name="Google Shape;145;p20"/>
          <p:cNvSpPr txBox="1">
            <a:spLocks noChangeArrowheads="1"/>
          </p:cNvSpPr>
          <p:nvPr/>
        </p:nvSpPr>
        <p:spPr bwMode="auto">
          <a:xfrm>
            <a:off x="274638" y="1330325"/>
            <a:ext cx="9050337" cy="5497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Inițializare de obiecte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Foarte important în C++: garantarea inițializării corecte =&gt; trebuie să fie asigurată și la compoziție și moștenire.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La crearea unui obiect, compilatorul trebuie să garanteze apelul TUTUROR subobiectelor.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cazul subobiectelor care nu au constructori impliciți sau schimbarea valorii unui argument default în constructor.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De ce?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- constructorul noii clase nu are permisiunea să acceseze datele private ale subobiectelor, deci nu le pot inițializa direct.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o sintaxă specială: </a:t>
            </a: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listă de inițializare pentru constructori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9220" name="Group 11"/>
          <p:cNvGrpSpPr>
            <a:grpSpLocks/>
          </p:cNvGrpSpPr>
          <p:nvPr/>
        </p:nvGrpSpPr>
        <p:grpSpPr bwMode="auto">
          <a:xfrm>
            <a:off x="1176338" y="2103438"/>
            <a:ext cx="7643812" cy="4524375"/>
            <a:chOff x="1066800" y="1676400"/>
            <a:chExt cx="6934200" cy="4103830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10383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2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2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2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2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2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2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2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>
                <a:solidFill>
                  <a:srgbClr val="80008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2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2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2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22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2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2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2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3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:: </a:t>
              </a:r>
              <a:r>
                <a:rPr lang="en-US" sz="3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3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3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30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3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3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3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3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:</a:t>
              </a:r>
              <a:r>
                <a:rPr lang="en-US" sz="3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(</a:t>
              </a:r>
              <a:r>
                <a:rPr lang="en-US" sz="3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3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 </a:t>
              </a:r>
              <a:r>
                <a:rPr lang="en-US" sz="3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3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… </a:t>
              </a:r>
              <a:r>
                <a:rPr lang="en-US" sz="3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</a:t>
              </a:r>
              <a:endParaRPr lang="en-US" sz="3000" kern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86819" y="4855788"/>
              <a:ext cx="967764" cy="76172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9221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9222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10244" name="Group 11"/>
          <p:cNvGrpSpPr>
            <a:grpSpLocks/>
          </p:cNvGrpSpPr>
          <p:nvPr/>
        </p:nvGrpSpPr>
        <p:grpSpPr bwMode="auto">
          <a:xfrm>
            <a:off x="392113" y="1951038"/>
            <a:ext cx="9220200" cy="5334000"/>
            <a:chOff x="1066799" y="1538164"/>
            <a:chExt cx="7652399" cy="483826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799" y="1538164"/>
              <a:ext cx="7652399" cy="48296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a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 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MyType2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it-IT" sz="2000" b="1" i="1" kern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Alta_clasa m;</a:t>
              </a:r>
              <a:r>
                <a:rPr lang="it-IT" sz="2000" kern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// obiect m = subobiect in cadrul clasei MyType2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MyType2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200" kern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MyType2 :: MyType2 </a:t>
              </a:r>
              <a:r>
                <a:rPr lang="en-US" sz="3200" kern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(</a:t>
              </a:r>
              <a:r>
                <a:rPr lang="en-US" sz="3200" b="1" kern="0" err="1">
                  <a:solidFill>
                    <a:srgbClr val="80000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int</a:t>
              </a:r>
              <a:r>
                <a:rPr lang="en-US" sz="3200" kern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</a:t>
              </a:r>
              <a:r>
                <a:rPr lang="en-US" sz="3200" kern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</a:t>
              </a:r>
              <a:r>
                <a:rPr lang="en-US" sz="3200" kern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:</a:t>
              </a:r>
              <a:r>
                <a:rPr lang="en-US" sz="3200" kern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Bar (</a:t>
              </a:r>
              <a:r>
                <a:rPr lang="en-US" sz="3200" kern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), m(i+1) </a:t>
              </a:r>
              <a:r>
                <a:rPr lang="en-US" sz="3200" kern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{</a:t>
              </a:r>
              <a:r>
                <a:rPr lang="en-US" sz="3200" kern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… </a:t>
              </a:r>
              <a:r>
                <a:rPr lang="en-US" sz="3200" kern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}</a:t>
              </a:r>
              <a:endParaRPr lang="en-US" sz="3200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8875" y="5614689"/>
              <a:ext cx="3054108" cy="76173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245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0246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E9E0DD7D8344EA87A9FF4608B6EF4" ma:contentTypeVersion="4" ma:contentTypeDescription="Create a new document." ma:contentTypeScope="" ma:versionID="f17426e9163e096a9757c4fbb8c1a1fb">
  <xsd:schema xmlns:xsd="http://www.w3.org/2001/XMLSchema" xmlns:xs="http://www.w3.org/2001/XMLSchema" xmlns:p="http://schemas.microsoft.com/office/2006/metadata/properties" xmlns:ns2="15ce0899-ef80-4cae-8647-bf5405b1f034" targetNamespace="http://schemas.microsoft.com/office/2006/metadata/properties" ma:root="true" ma:fieldsID="ae0f47f959a0a923281ddcf921685de9" ns2:_="">
    <xsd:import namespace="15ce0899-ef80-4cae-8647-bf5405b1f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e0899-ef80-4cae-8647-bf5405b1f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AE9485-889D-40FF-92DA-099978305A77}">
  <ds:schemaRefs>
    <ds:schemaRef ds:uri="15ce0899-ef80-4cae-8647-bf5405b1f0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65</Slides>
  <Notes>65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revision>1</cp:revision>
  <dcterms:modified xsi:type="dcterms:W3CDTF">2021-04-02T10:02:21Z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0x010100FEAE9E0DD7D8344EA87A9FF4608B6EF4</vt:lpwstr>
  </property>
</Properties>
</file>