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4E5415-9342-488B-96AE-D328154845FB}">
  <a:tblStyle styleId="{F04E5415-9342-488B-96AE-D32815484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e5ff168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e5ff168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bfb366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bfb366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bfb366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bfb366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7bfb366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7bfb366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e5ff168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e5ff168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e5ff168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e5ff168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e5ff168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e5ff168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e5ff168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e5ff168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e5ff168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e5ff168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e5ff168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e5ff168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e5ff168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e5ff168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bfb36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bfb36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e5ff168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e5ff168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e5ff168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e5ff168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e5ff168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e5ff168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e5ff168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2e5ff168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e5ff168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e5ff168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2e5ff168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2e5ff168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2e5ff168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2e5ff168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2e5ff168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2e5ff168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2e5ff168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2e5ff168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e5ff168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2e5ff168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bfb366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bfb366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2e5ff168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2e5ff168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2e5ff168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2e5ff168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2e5ff168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2e5ff168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e5ff168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e5ff168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2e5ff168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2e5ff168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2e5ff168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2e5ff168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2e5ff168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2e5ff168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2e5ff168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2e5ff168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2e5ff168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2e5ff168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2e5ff168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2e5ff168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bfb366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bfb366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2e5ff168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2e5ff168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2e5ff168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2e5ff168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2e5ff168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2e5ff168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2e5ff16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2e5ff16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2e5ff1683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2e5ff1683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e5ff1683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e5ff168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2e5ff1683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2e5ff1683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2e5ff168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2e5ff168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2e5ff168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2e5ff168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bfb366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bfb366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bfb366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bfb366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bfb366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bfb366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bfb366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bfb366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bfb366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bfb366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n.wikipedia.org/wiki/Heap_(data_structure)#Comparison_of_theoretic_bounds_for_varian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rive.google.com/open?id=1OciNoOqCKXSRabK62t-DdoDHlPtJcJEu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cw.cs.pub.ro/courses/sd-ca/laboratoare/laborator-11" TargetMode="External"/><Relationship Id="rId4" Type="http://schemas.openxmlformats.org/officeDocument/2006/relationships/hyperlink" Target="https://www.slideshare.net/HoangNguyen446/heaps-61679009" TargetMode="External"/><Relationship Id="rId9" Type="http://schemas.openxmlformats.org/officeDocument/2006/relationships/hyperlink" Target="https://www.geeksforgeeks.org/binomial-heap-2/" TargetMode="External"/><Relationship Id="rId5" Type="http://schemas.openxmlformats.org/officeDocument/2006/relationships/hyperlink" Target="https://www.infoarena.ro/heapuri" TargetMode="External"/><Relationship Id="rId6" Type="http://schemas.openxmlformats.org/officeDocument/2006/relationships/hyperlink" Target="https://www.cs.cmu.edu/~ckingsf/bioinfo-lectures/heaps.pdf" TargetMode="External"/><Relationship Id="rId7" Type="http://schemas.openxmlformats.org/officeDocument/2006/relationships/hyperlink" Target="https://en.wikipedia.org/wiki/Binary_heap" TargetMode="External"/><Relationship Id="rId8" Type="http://schemas.openxmlformats.org/officeDocument/2006/relationships/hyperlink" Target="https://en.wikipedia.org/wiki/Heap_(data_structur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Definitii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Graf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Arbori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Arbori Binari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Heapuri</a:t>
            </a:r>
            <a:endParaRPr sz="13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Heapuri inserare ștergere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Heapify (creare heap în timp liniar)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Lazy Deletion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Binomial Heap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Fibonacci Heap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proprietati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Exercitiu: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Numărul de noduri ale unui arbore binar cu înălțimea h este între ? și 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 (lant)</a:t>
            </a:r>
            <a:r>
              <a:rPr lang="en"/>
              <a:t> </a:t>
            </a:r>
            <a:r>
              <a:rPr lang="en"/>
              <a:t>            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2^(h+1) - 1   = 1 pe primul nivel, 2 pe al doilea, …. 2^h pe al h-lea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Numărul de noduri ale unui arbore binar cu înălțimea h este între h și 2^(h+1) 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arbore binar este </a:t>
            </a:r>
            <a:r>
              <a:rPr b="1" lang="en"/>
              <a:t>balansat</a:t>
            </a:r>
            <a:r>
              <a:rPr lang="en"/>
              <a:t> </a:t>
            </a:r>
            <a:r>
              <a:rPr lang="en"/>
              <a:t>dacă</a:t>
            </a:r>
            <a:r>
              <a:rPr lang="en"/>
              <a:t> pentru orice nod diferenta intre fiul </a:t>
            </a:r>
            <a:r>
              <a:rPr lang="en"/>
              <a:t>stâng</a:t>
            </a:r>
            <a:r>
              <a:rPr lang="en"/>
              <a:t> </a:t>
            </a:r>
            <a:r>
              <a:rPr lang="en"/>
              <a:t>și</a:t>
            </a:r>
            <a:r>
              <a:rPr lang="en"/>
              <a:t> drept este maxim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heap de maxim este un </a:t>
            </a:r>
            <a:r>
              <a:rPr b="1" lang="en"/>
              <a:t>arbore binar complet</a:t>
            </a:r>
            <a:r>
              <a:rPr lang="en"/>
              <a:t> cu proprietatea ca fiecare nod este mai mare ca fii sai.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00" y="2113975"/>
            <a:ext cx="308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heap de minim este un arbore binar cu proprietatea ca fiecare nod este mai mic ca fii sai.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Unchiul poate fi mai mare ca nepotul (vezi 5 </a:t>
            </a:r>
            <a:r>
              <a:rPr lang="en"/>
              <a:t>și</a:t>
            </a:r>
            <a:r>
              <a:rPr lang="en"/>
              <a:t> 4). Nu exista o ordonare pe nivele!! Doar intre descendenti!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975" y="2249475"/>
            <a:ext cx="2753275" cy="27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 Reprezentare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88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arbore binar complet poate fi   </a:t>
            </a:r>
            <a:r>
              <a:rPr lang="en"/>
              <a:t>reprezentat ca un vector!</a:t>
            </a:r>
            <a:r>
              <a:rPr lang="en"/>
              <a:t>                                                                                         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25" y="1017725"/>
            <a:ext cx="31813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Reprezentare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638" y="2541725"/>
            <a:ext cx="38766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638" y="1152475"/>
            <a:ext cx="40671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225" y="1017725"/>
            <a:ext cx="31813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Reprezentare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</a:t>
            </a:r>
            <a:r>
              <a:rPr b="1" lang="en"/>
              <a:t>Inălțime: log n</a:t>
            </a:r>
            <a:r>
              <a:rPr lang="en"/>
              <a:t> !!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638" y="2541725"/>
            <a:ext cx="38766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638" y="1152475"/>
            <a:ext cx="40671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225" y="1017725"/>
            <a:ext cx="31813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 Urcă (percolate) O(log n)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436" y="1003554"/>
            <a:ext cx="6593575" cy="414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- Inserare O(log n)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56" y="1017728"/>
            <a:ext cx="5471100" cy="4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6987700" y="4925625"/>
            <a:ext cx="428100" cy="1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Heapuri - Coboară (sift) O(log n)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75" y="951950"/>
            <a:ext cx="6755450" cy="41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- Elimină O(log n)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12" y="1073875"/>
            <a:ext cx="5893776" cy="40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7291175" y="4941175"/>
            <a:ext cx="280200" cy="1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Ce este un graf?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Un graf este o pereche de multimi G = (V,E). Unde: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V este </a:t>
            </a:r>
            <a:r>
              <a:rPr lang="en" sz="2400"/>
              <a:t>mulțimea</a:t>
            </a:r>
            <a:r>
              <a:rPr lang="en" sz="2400"/>
              <a:t> de noduri (vertexes),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E este multimea de muchii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46" y="2719050"/>
            <a:ext cx="2150275" cy="1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- Elimină O(log n)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1451938"/>
            <a:ext cx="5743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	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Construire heap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Inserăm n elemente - O(n 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	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Construire heap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Inserăm n elemente - O(n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Coborâm fiecare element incepând de jos în sus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25" y="2763828"/>
            <a:ext cx="4856350" cy="1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	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0" y="1094450"/>
            <a:ext cx="38862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	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0" y="1094450"/>
            <a:ext cx="388620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638" y="999200"/>
            <a:ext cx="38195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	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Complexitate…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noduri: coborâm fiecare nod în log n -&gt; O(n log n)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	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Complexitate…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noduri: coborâm fiecare nod în log n -&gt; O(n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Sau calculăm pentru fiecare nod ce efort depunem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Pentru jumătate nu facem nimic (cazul frunzelor)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Pentru un sfert, coboară maxim un nivel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Șamd.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8" y="3386438"/>
            <a:ext cx="29432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Problemă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 dau multe operații de genul: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Inserare numar O(log n)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Afișare minim  O(1)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Elimină indice….  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Cum putem folosi un heap?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Problemă: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Problemă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 dau multe operații de genul: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Inserare numar O(log n)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Afișare minim  O(1)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Elimină indice….  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Cum putem folosi un heap?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Problemă: Eliminare număr. (Nu știm indexul din heap și fară să știm indexul nu putem elimina în log 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Eliminare element când avem poziția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 (3, și 41)   -&gt; elimina(i) { heap[i] = heap[n--]; coboara(i); urca(i);}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" y="1617475"/>
            <a:ext cx="35052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947" y="1505697"/>
            <a:ext cx="4424350" cy="30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Graf orientat vs graf neorientat 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00" y="2077225"/>
            <a:ext cx="3023500" cy="23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313" y="1969250"/>
            <a:ext cx="33051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Problemă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 dau multe operații de genul: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Inserare numar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Afisare minim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Elimina indice…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Cum putem folosi un heap 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Problemă: eliminare indice.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Totuși nu avem poziția în heap… Putem să o reținem (niste pointeri dubli… un pic dureros).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deletion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Marcăm un nod spre ștergere, dar nu-l ștergem decât când ajunge în vârf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 simplu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Trebuie să folosim mai multă memorie ca să ținem minte elementele marcate.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Căutarea poate dura mai mult (dacă avem un arbore cu foarte multe elemente care trebuiau șterse)</a:t>
            </a:r>
            <a:r>
              <a:rPr lang="en" sz="1400"/>
              <a:t> 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 </a:t>
            </a:r>
            <a:r>
              <a:rPr lang="en"/>
              <a:t>Operație ce va fi folosită în general la arbori, nu doar pentru heapuri.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- Complexitate</a:t>
            </a:r>
            <a:endParaRPr/>
          </a:p>
        </p:txBody>
      </p:sp>
      <p:graphicFrame>
        <p:nvGraphicFramePr>
          <p:cNvPr id="267" name="Google Shape;267;p44"/>
          <p:cNvGraphicFramePr/>
          <p:nvPr/>
        </p:nvGraphicFramePr>
        <p:xfrm>
          <a:off x="427625" y="12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{F04E5415-9342-488B-96AE-D328154845FB}</a:tableStyleId>
              </a:tblPr>
              <a:tblGrid>
                <a:gridCol w="2763175"/>
                <a:gridCol w="2763175"/>
                <a:gridCol w="276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Operație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Timp Mediu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Cel mai rău caz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Spațiu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Cautare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n/2*0 + n/4 * 1 + n/8 * 2 …~=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Ștergere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minim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Construcție n elemente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Uniune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 heapuri de n elemente)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Binomiale și Heapuri Fibonacci 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249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Motivație: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Reuniunea este înceată și alte operații pot fi îmbunătățite.</a:t>
            </a:r>
            <a:endParaRPr/>
          </a:p>
        </p:txBody>
      </p:sp>
      <p:graphicFrame>
        <p:nvGraphicFramePr>
          <p:cNvPr id="274" name="Google Shape;274;p45"/>
          <p:cNvGraphicFramePr/>
          <p:nvPr/>
        </p:nvGraphicFramePr>
        <p:xfrm>
          <a:off x="660050" y="20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{F04E5415-9342-488B-96AE-D328154845FB}</a:tableStyleId>
              </a:tblPr>
              <a:tblGrid>
                <a:gridCol w="1455950"/>
                <a:gridCol w="1292525"/>
                <a:gridCol w="1258125"/>
                <a:gridCol w="1154875"/>
                <a:gridCol w="1129075"/>
                <a:gridCol w="128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Min</a:t>
                      </a:r>
                      <a:endParaRPr/>
                    </a:p>
                  </a:txBody>
                  <a:tcPr marT="91425" marB="91425" marR="91425" marL="91425"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Ștergere Min</a:t>
                      </a:r>
                      <a:endParaRPr/>
                    </a:p>
                  </a:txBody>
                  <a:tcPr marT="91425" marB="91425" marR="91425" marL="91425"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Inserare</a:t>
                      </a:r>
                      <a:endParaRPr/>
                    </a:p>
                  </a:txBody>
                  <a:tcPr marT="91425" marB="91425" marR="91425" marL="91425"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</a:t>
                      </a:r>
                      <a:endParaRPr/>
                    </a:p>
                  </a:txBody>
                  <a:tcPr marT="91425" marB="91425" marR="91425" marL="91425"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Reuniune</a:t>
                      </a:r>
                      <a:endParaRPr/>
                    </a:p>
                  </a:txBody>
                  <a:tcPr marT="91425" marB="91425" marR="91425" marL="91425"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Binar</a:t>
                      </a:r>
                      <a:endParaRPr/>
                    </a:p>
                  </a:txBody>
                  <a:tcPr marT="91425" marB="91425" marR="91425" marL="91425"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Binomial</a:t>
                      </a:r>
                      <a:endParaRPr/>
                    </a:p>
                  </a:txBody>
                  <a:tcPr marT="91425" marB="91425" marR="91425" marL="91425"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 (amortizat)</a:t>
                      </a:r>
                      <a:endParaRPr baseline="30000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Fibonacci</a:t>
                      </a:r>
                      <a:endParaRPr/>
                    </a:p>
                  </a:txBody>
                  <a:tcPr marT="91425" marB="91425" marR="91425" marL="91425"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)(amortizat)</a:t>
                      </a:r>
                      <a:endParaRPr baseline="30000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 (amortizat)</a:t>
                      </a:r>
                      <a:endParaRPr i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binomiali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 arbore binomial de ordin 0 are un nod (rădăcina).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 arbore binomial de ordin K poate fii format prin reuniunea a doi arbori binomiali de mărime K-1, făcând pe unul dintre ei fiul stâng al celuilalt.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88" y="2615713"/>
            <a:ext cx="273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binomiali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Proprietăți ale unui arbore binomial de tip 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exact 2^k noduri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înalțimea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Sunt exact combinări de i luate câte k noduri de înălțime i pt i = 0,1,…,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Rădăcina are gradul k și copii săi sunt arbori binomiali de tip k-1, k-2,...0.</a:t>
            </a:r>
            <a:endParaRPr/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8488"/>
            <a:ext cx="88963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Binomiale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Un Heap Binomial este o colecție de Arbori Binomiali, fiecare dintre ei având proprietatea de heap minim.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i="1" lang="en">
                <a:solidFill>
                  <a:schemeClr val="dk1"/>
                </a:solidFill>
              </a:rPr>
              <a:t>Observație: </a:t>
            </a:r>
            <a:r>
              <a:rPr lang="en">
                <a:solidFill>
                  <a:schemeClr val="dk1"/>
                </a:solidFill>
              </a:rPr>
              <a:t>Există o singură structură de heap binomial pentru orice mărime.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i="1" lang="en">
                <a:solidFill>
                  <a:schemeClr val="dk1"/>
                </a:solidFill>
              </a:rPr>
              <a:t>Exemplu: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Cum arată un heap binomial cu 13 noduri?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Cati arbori binomiali are?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Ce tipuri 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Binomiale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Un Heap Binomial este o colecție de Arbori Binomiali, fiecare dintre ei având proprietatea de heap minim.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i="1" lang="en">
                <a:solidFill>
                  <a:schemeClr val="dk1"/>
                </a:solidFill>
              </a:rPr>
              <a:t>Observație: </a:t>
            </a:r>
            <a:r>
              <a:rPr lang="en">
                <a:solidFill>
                  <a:schemeClr val="dk1"/>
                </a:solidFill>
              </a:rPr>
              <a:t>Există o singură structură de heap binomial pentru orice mărime.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i="1" lang="en">
                <a:solidFill>
                  <a:schemeClr val="dk1"/>
                </a:solidFill>
              </a:rPr>
              <a:t>Exemplu: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Cum arată un heap binomial cu 13 noduri?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Cati arbori binomiali are?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Ce tipuri 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897" y="2480375"/>
            <a:ext cx="3688475" cy="2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Binomiale - Inserare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Adăugăm un arbore binomial de mărime 1, apoi apelăm reuniune.</a:t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00" y="1714622"/>
            <a:ext cx="3925399" cy="25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Binomiale - Căutare Minim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Minimul se află în rădăcina unui arbore binomial. Putem parcurge toți arborii binomiali, să ne uităm la rădăcina lor și să reținem minimul -&gt; O(log 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Totuși putem ține minte valoarea când facem orice fel de operație și să răspundem în O(1).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272" y="2415000"/>
            <a:ext cx="3688475" cy="2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Definitii: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Un arbore este un graf conex aciclic.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Un arbore este un graf aciclic maximal.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Un arbore este un graf conex minimal.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Un arbore este un graf aciclic cu n-1 muchii.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Un arbore este un graf conex cu n-1 muchii.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….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Intr-un arbore exista un singur drum simplu </a:t>
            </a:r>
            <a:r>
              <a:rPr lang="en" sz="2200"/>
              <a:t>între</a:t>
            </a:r>
            <a:r>
              <a:rPr lang="en" sz="2200"/>
              <a:t> oricare 2 noduri.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Binomiale - Extragerea Minimului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Eliminăm minimul.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Apoi facem reuniune.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50" y="1198550"/>
            <a:ext cx="47434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Reuniune!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1105725"/>
            <a:ext cx="4520749" cy="36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Reuniune!</a:t>
            </a:r>
            <a:endParaRPr/>
          </a:p>
        </p:txBody>
      </p:sp>
      <p:sp>
        <p:nvSpPr>
          <p:cNvPr id="335" name="Google Shape;33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1105725"/>
            <a:ext cx="4520749" cy="36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200" y="1673725"/>
            <a:ext cx="13144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Reuniune!</a:t>
            </a:r>
            <a:endParaRPr/>
          </a:p>
        </p:txBody>
      </p:sp>
      <p:sp>
        <p:nvSpPr>
          <p:cNvPr id="343" name="Google Shape;34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1105725"/>
            <a:ext cx="4520749" cy="36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616" y="2167996"/>
            <a:ext cx="862069" cy="150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1900" y="1673713"/>
            <a:ext cx="999500" cy="24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200" y="1673725"/>
            <a:ext cx="13144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Reuniune!</a:t>
            </a:r>
            <a:endParaRPr/>
          </a:p>
        </p:txBody>
      </p:sp>
      <p:sp>
        <p:nvSpPr>
          <p:cNvPr id="353" name="Google Shape;35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1105725"/>
            <a:ext cx="4520749" cy="36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050" y="2606875"/>
            <a:ext cx="999500" cy="1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300" y="1152475"/>
            <a:ext cx="999500" cy="148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895" y="2051620"/>
            <a:ext cx="2282807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Reuniune!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0" y="1152475"/>
            <a:ext cx="4098474" cy="328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972" y="1152472"/>
            <a:ext cx="4336125" cy="2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Reuniune!</a:t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Complexitate: O(log 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Pentru fiecare mărime a arborilor binomiali de la 0 la log n trebuie “eventual” să fac o reuniune a doi arbori.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Reuniunea a doi arbori se face în O(1).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Interclasarea optimală a mai multor șiruri.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3 siruri de lungimi 10, 40 și 90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Interclasarea lui 10 cu 90 -&gt; mă costă 100.    100 + 40 -&gt; 140		Total: 240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Interclasarea lui 10 cu 40 -&gt; mă costă 50.       50 + 90 -&gt; 140         	Total: 180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Interclasarea lui 40 cu 90 -&gt; mă costă 130.    130 + 10 -&gt;140      	Total: 270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TEMĂ!</a:t>
            </a:r>
            <a:endParaRPr b="1"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	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311700" y="113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https://ocw.cs.pub.ro/courses/sd-ca/laboratoare/laborator-11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https://www.slideshare.net/HoangNguyen446/heaps-61679009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https://www.infoarena.ro/heapuri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https://www.cs.cmu.edu/~ckingsf/bioinfo-lectures/heaps.pdf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https://en.wikipedia.org/wiki/Binary_heap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https://en.wikipedia.org/wiki/Heap_(data_structure)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https://www.geeksforgeeks.org/binomial-heap-2/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Cursuri Structuri de Date și Algoritmi Rodica Ceterchi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9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Proprietati: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Un arbore cu n&gt;=2 varfuri </a:t>
            </a:r>
            <a:r>
              <a:rPr lang="en" sz="2400"/>
              <a:t>conține</a:t>
            </a:r>
            <a:r>
              <a:rPr lang="en" sz="2400"/>
              <a:t> minim 2 frunze 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Ce este o </a:t>
            </a:r>
            <a:r>
              <a:rPr lang="en" sz="2400"/>
              <a:t>frunză</a:t>
            </a:r>
            <a:r>
              <a:rPr lang="en" sz="2400"/>
              <a:t> ?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Un  nod cu gradul 1 (</a:t>
            </a:r>
            <a:r>
              <a:rPr lang="en" sz="2400"/>
              <a:t>și</a:t>
            </a:r>
            <a:r>
              <a:rPr lang="en" sz="2400"/>
              <a:t> </a:t>
            </a:r>
            <a:r>
              <a:rPr lang="en" sz="2400"/>
              <a:t>rădăcina</a:t>
            </a:r>
            <a:r>
              <a:rPr lang="en" sz="2400"/>
              <a:t> poate sa fie frunza).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9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Rădăcina: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Ce este rădăcina unui arbore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Putem decide un nod de care sa agatam arborele, acel nod e radacina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În funcție de ce rădăcina avem, înălțimea arborelui poate fi diferita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25" y="2653300"/>
            <a:ext cx="2332350" cy="23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125" y="2528325"/>
            <a:ext cx="2582275" cy="2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400" y="2462550"/>
            <a:ext cx="2713825" cy="27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arbore binar este un arbore cu </a:t>
            </a:r>
            <a:r>
              <a:rPr lang="en"/>
              <a:t>rădăcina</a:t>
            </a:r>
            <a:r>
              <a:rPr lang="en"/>
              <a:t> </a:t>
            </a:r>
            <a:r>
              <a:rPr lang="en"/>
              <a:t>în</a:t>
            </a:r>
            <a:r>
              <a:rPr lang="en"/>
              <a:t> care fiecare nod are cel mult 2 copii care sunt </a:t>
            </a:r>
            <a:r>
              <a:rPr lang="en"/>
              <a:t>numiți</a:t>
            </a:r>
            <a:r>
              <a:rPr lang="en"/>
              <a:t> copilul stang (Left, L) </a:t>
            </a:r>
            <a:r>
              <a:rPr lang="en"/>
              <a:t>și</a:t>
            </a:r>
            <a:r>
              <a:rPr lang="en"/>
              <a:t> copilul drept (Right, 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arbore binar este </a:t>
            </a:r>
            <a:r>
              <a:rPr b="1" lang="en"/>
              <a:t>plin</a:t>
            </a:r>
            <a:r>
              <a:rPr lang="en"/>
              <a:t> dacă fiecare    Un arbore binar este </a:t>
            </a:r>
            <a:r>
              <a:rPr b="1" lang="en"/>
              <a:t>complet</a:t>
            </a:r>
            <a:r>
              <a:rPr lang="en"/>
              <a:t> </a:t>
            </a:r>
            <a:r>
              <a:rPr lang="en"/>
              <a:t>dacă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nod are 0 sau 2 fii…                           toate nivelele sunt complete, exceptand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ultimul nivel care e completat de la S-&gt;D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5" y="2571750"/>
            <a:ext cx="2378375" cy="23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450" y="2571738"/>
            <a:ext cx="2586450" cy="2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arbore binar este </a:t>
            </a:r>
            <a:r>
              <a:rPr b="1" lang="en"/>
              <a:t>plin</a:t>
            </a:r>
            <a:r>
              <a:rPr lang="en"/>
              <a:t> dacă fiecare    Un arbore binar este </a:t>
            </a:r>
            <a:r>
              <a:rPr b="1" lang="en"/>
              <a:t>complet</a:t>
            </a:r>
            <a:r>
              <a:rPr lang="en"/>
              <a:t> dacă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nod are 0 sau 2 fii…                           toate nivelele sunt complete, exceptand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ultimul nivel care e completat de la S-&gt;D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5" y="2571750"/>
            <a:ext cx="2378375" cy="23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450" y="2571738"/>
            <a:ext cx="2586450" cy="2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