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Alfa Slab One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ioaF8fCGu0Td6ljcIkdqhjE5aA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Roboto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AlfaSlabOne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6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1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16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5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25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23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23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unity3d.com/Manual/class-InputManager.html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ro" sz="4000"/>
              <a:t>Introducere în Programarea Jocurilor pe Calculator</a:t>
            </a:r>
            <a:endParaRPr sz="4000"/>
          </a:p>
        </p:txBody>
      </p:sp>
      <p:sp>
        <p:nvSpPr>
          <p:cNvPr id="57" name="Google Shape;57;p1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o"/>
              <a:t>Cursul 2 bis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/>
          <p:nvPr>
            <p:ph type="title"/>
          </p:nvPr>
        </p:nvSpPr>
        <p:spPr>
          <a:xfrm>
            <a:off x="311700" y="472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Custom Input</a:t>
            </a:r>
            <a:endParaRPr/>
          </a:p>
        </p:txBody>
      </p:sp>
      <p:sp>
        <p:nvSpPr>
          <p:cNvPr id="119" name="Google Shape;119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b="1" sz="1200">
              <a:solidFill>
                <a:srgbClr val="4554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Enter the string that refers to the axis in the game launcher and through scripting.</a:t>
            </a:r>
            <a:endParaRPr sz="1200">
              <a:solidFill>
                <a:srgbClr val="4554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b="1"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Descriptive Name</a:t>
            </a:r>
            <a:endParaRPr b="1" sz="1200">
              <a:solidFill>
                <a:srgbClr val="4554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Enter a detailed definition of the </a:t>
            </a:r>
            <a:r>
              <a:rPr b="1"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Positive Button</a:t>
            </a:r>
            <a:r>
              <a:rPr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 function that appears in the game launcher.</a:t>
            </a:r>
            <a:endParaRPr sz="1200">
              <a:solidFill>
                <a:srgbClr val="4554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b="1"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Descriptive Negative Name</a:t>
            </a:r>
            <a:endParaRPr b="1" sz="1200">
              <a:solidFill>
                <a:srgbClr val="4554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Enter a detailed definition of the </a:t>
            </a:r>
            <a:r>
              <a:rPr b="1"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Negative Button</a:t>
            </a:r>
            <a:r>
              <a:rPr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 function that appears in the game launcher.</a:t>
            </a:r>
            <a:endParaRPr sz="1200">
              <a:solidFill>
                <a:srgbClr val="4554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b="1"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Negative Button</a:t>
            </a:r>
            <a:endParaRPr b="1" sz="1200">
              <a:solidFill>
                <a:srgbClr val="4554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Enter the name of the button that sends a negative value to the axis.</a:t>
            </a:r>
            <a:endParaRPr sz="1200">
              <a:solidFill>
                <a:srgbClr val="4554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384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ro"/>
              <a:t>source: </a:t>
            </a:r>
            <a:r>
              <a:rPr lang="r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https://docs.unity3d.com/Manual/class-InputManager.html</a:t>
            </a:r>
            <a:endParaRPr/>
          </a:p>
        </p:txBody>
      </p:sp>
      <p:pic>
        <p:nvPicPr>
          <p:cNvPr id="120" name="Google Shape;12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2725" y="179975"/>
            <a:ext cx="3111276" cy="18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type="title"/>
          </p:nvPr>
        </p:nvSpPr>
        <p:spPr>
          <a:xfrm>
            <a:off x="311700" y="472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Custom Input</a:t>
            </a:r>
            <a:endParaRPr/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Positive Button</a:t>
            </a:r>
            <a:endParaRPr b="1" sz="1200">
              <a:solidFill>
                <a:srgbClr val="4554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Enter the name of the button that sends a positive value to the axis.</a:t>
            </a:r>
            <a:endParaRPr sz="1200">
              <a:solidFill>
                <a:srgbClr val="4554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b="1"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Alt Negative Button</a:t>
            </a:r>
            <a:endParaRPr b="1" sz="1200">
              <a:solidFill>
                <a:srgbClr val="4554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Enter the name of the secondary button that sends a negative value to the axis.</a:t>
            </a:r>
            <a:endParaRPr sz="1200">
              <a:solidFill>
                <a:srgbClr val="4554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b="1"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Alt Positive Button</a:t>
            </a:r>
            <a:endParaRPr b="1" sz="1200">
              <a:solidFill>
                <a:srgbClr val="4554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Enter the name of the secondary button that sends a positive value to the axis.</a:t>
            </a:r>
            <a:endParaRPr sz="1200">
              <a:solidFill>
                <a:srgbClr val="4554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b="1"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Gravity</a:t>
            </a:r>
            <a:endParaRPr b="1" sz="1200">
              <a:solidFill>
                <a:srgbClr val="4554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Set how fast the input re-centers. This property applies only when the </a:t>
            </a:r>
            <a:r>
              <a:rPr b="1"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Type</a:t>
            </a:r>
            <a:r>
              <a:rPr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b="1"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key / mouse button</a:t>
            </a:r>
            <a:r>
              <a:rPr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4554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384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200">
              <a:solidFill>
                <a:srgbClr val="4554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384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7" name="Google Shape;12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2725" y="179975"/>
            <a:ext cx="3111276" cy="18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/>
          <p:nvPr>
            <p:ph type="title"/>
          </p:nvPr>
        </p:nvSpPr>
        <p:spPr>
          <a:xfrm>
            <a:off x="311700" y="472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Custom Input</a:t>
            </a:r>
            <a:endParaRPr/>
          </a:p>
        </p:txBody>
      </p:sp>
      <p:sp>
        <p:nvSpPr>
          <p:cNvPr id="133" name="Google Shape;133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Dead</a:t>
            </a:r>
            <a:endParaRPr b="1" sz="1200">
              <a:solidFill>
                <a:srgbClr val="4554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Any positive or negative values that are less than this number register as zero. Useful for joysticks.</a:t>
            </a:r>
            <a:endParaRPr sz="1200">
              <a:solidFill>
                <a:srgbClr val="4554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b="1"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Sensitivity</a:t>
            </a:r>
            <a:endParaRPr b="1" sz="1200">
              <a:solidFill>
                <a:srgbClr val="4554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For keyboard input, a larger value results in faster response time. A lower value is smoother. For the mouse delta, this value scales the actual mouse delta.</a:t>
            </a:r>
            <a:endParaRPr sz="1200">
              <a:solidFill>
                <a:srgbClr val="4554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b="1"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Snap</a:t>
            </a:r>
            <a:endParaRPr b="1" sz="1200">
              <a:solidFill>
                <a:srgbClr val="4554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Enable this option to immediately reset the axis value to zero after it receives opposite inputs. This property applies only when the </a:t>
            </a:r>
            <a:r>
              <a:rPr b="1"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Type</a:t>
            </a:r>
            <a:r>
              <a:rPr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b="1"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key / mouse button</a:t>
            </a:r>
            <a:r>
              <a:rPr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4554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b="1"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Invert</a:t>
            </a:r>
            <a:endParaRPr b="1" sz="1200">
              <a:solidFill>
                <a:srgbClr val="4554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Enable this option to make the positive buttons send negative values to the axis, and vice versa.</a:t>
            </a:r>
            <a:endParaRPr sz="1200">
              <a:solidFill>
                <a:srgbClr val="4554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200">
              <a:solidFill>
                <a:srgbClr val="4554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384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200">
              <a:solidFill>
                <a:srgbClr val="4554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384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/>
          <p:nvPr>
            <p:ph type="title"/>
          </p:nvPr>
        </p:nvSpPr>
        <p:spPr>
          <a:xfrm>
            <a:off x="311700" y="472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Custom Input</a:t>
            </a:r>
            <a:endParaRPr/>
          </a:p>
        </p:txBody>
      </p:sp>
      <p:sp>
        <p:nvSpPr>
          <p:cNvPr id="139" name="Google Shape;139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Type</a:t>
            </a:r>
            <a:endParaRPr b="1" sz="1200">
              <a:solidFill>
                <a:srgbClr val="4554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Choose what kind of input this axis can expect.</a:t>
            </a:r>
            <a:endParaRPr sz="1200">
              <a:solidFill>
                <a:srgbClr val="4554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i="1"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Key / Mouse Button  </a:t>
            </a:r>
            <a:r>
              <a:rPr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Any kind of button. </a:t>
            </a:r>
            <a:r>
              <a:rPr i="1"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Mouse Movement </a:t>
            </a:r>
            <a:r>
              <a:rPr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Mouse delta and scrollwheels, etc</a:t>
            </a:r>
            <a:endParaRPr sz="1200">
              <a:solidFill>
                <a:srgbClr val="4554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b="1"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Axis</a:t>
            </a:r>
            <a:endParaRPr b="1" sz="1200">
              <a:solidFill>
                <a:srgbClr val="4554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Choose the axis of input from the device (joystick, mouse, gamepad, etc.). Defaults to the X-axis.</a:t>
            </a:r>
            <a:endParaRPr sz="1200">
              <a:solidFill>
                <a:srgbClr val="4554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b="1"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Joy Num</a:t>
            </a:r>
            <a:endParaRPr sz="1200">
              <a:solidFill>
                <a:srgbClr val="444444"/>
              </a:solidFill>
              <a:highlight>
                <a:srgbClr val="CCCCC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Choose which joystick should be used. Defaults to retrieving the input from all joysticks.</a:t>
            </a:r>
            <a:endParaRPr sz="1200">
              <a:solidFill>
                <a:srgbClr val="4554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b="1"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Note:</a:t>
            </a:r>
            <a:r>
              <a:rPr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 This is only used for input axes and not buttons.</a:t>
            </a:r>
            <a:endParaRPr sz="1200">
              <a:solidFill>
                <a:srgbClr val="4554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200">
              <a:solidFill>
                <a:srgbClr val="4554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200">
              <a:solidFill>
                <a:srgbClr val="4554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384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200">
              <a:solidFill>
                <a:srgbClr val="4554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384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311700" y="472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Custom Input</a:t>
            </a:r>
            <a:endParaRPr/>
          </a:p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De citit capitolul 3 din </a:t>
            </a:r>
            <a:br>
              <a:rPr b="1"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ro" sz="1200">
                <a:solidFill>
                  <a:srgbClr val="455463"/>
                </a:solidFill>
                <a:latin typeface="Roboto"/>
                <a:ea typeface="Roboto"/>
                <a:cs typeface="Roboto"/>
                <a:sym typeface="Roboto"/>
              </a:rPr>
              <a:t>https://drive.google.com/open?id=1HXqyybCi4KKQEvRbwQqgI-d86kOYTa7M</a:t>
            </a:r>
            <a:endParaRPr sz="1200">
              <a:solidFill>
                <a:srgbClr val="4554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200">
              <a:solidFill>
                <a:srgbClr val="4554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200">
              <a:solidFill>
                <a:srgbClr val="4554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384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200">
              <a:solidFill>
                <a:srgbClr val="4554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384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Input methods - Keyboard </a:t>
            </a:r>
            <a:endParaRPr/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o"/>
              <a:t>GetKeyDown</a:t>
            </a:r>
            <a:r>
              <a:rPr lang="ro"/>
              <a:t> - true/false in functie daca tasta primita ca parametru a inceput sa fie apasata in acest frame.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o"/>
              <a:t>GetKeyUp</a:t>
            </a:r>
            <a:r>
              <a:rPr lang="ro"/>
              <a:t> - true/false in functie daca tasta primita ca parametru a fost eliberata (nu se mai apasa pe ea) incepand din acest frame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o"/>
              <a:t>GetKey</a:t>
            </a:r>
            <a:r>
              <a:rPr lang="ro"/>
              <a:t> - true/false in functie daca tasta primita ca parametru este apasata in acest moment (apasarea ar fi putut sa inceapa mai demult)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Input methods - Keyboard </a:t>
            </a:r>
            <a:endParaRPr/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 sz="1400"/>
              <a:t>if (Input.GetKeyDown(KeyCode.A))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o" sz="1400"/>
              <a:t>{    Debug.Log("The A key was pressed!");}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o" sz="1400"/>
              <a:t>if (Input.GetKey(KeyCode.A))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o" sz="1400"/>
              <a:t>{    Debug.Log("The A key is being held down!");}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 txBox="1"/>
          <p:nvPr>
            <p:ph idx="1" type="body"/>
          </p:nvPr>
        </p:nvSpPr>
        <p:spPr>
          <a:xfrm>
            <a:off x="45789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 sz="1400"/>
              <a:t>if (Input.GetKeyUp(KeyCode.A))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o" sz="1400"/>
              <a:t>{    Debug.Log("The A key was released!");}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o" sz="1400"/>
              <a:t>if (Input.anyKeyDown)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o" sz="1400"/>
              <a:t> {    Debug.Log("A key was pressed!");}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Input methods - Mouse Clicks</a:t>
            </a:r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o"/>
              <a:t>GetMouseButtonDown</a:t>
            </a:r>
            <a:r>
              <a:rPr lang="ro"/>
              <a:t> - true/false in functie daca butonul primit ca parametru (ex: 0,1,2) incepe sa fie apasasat in acest frame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o"/>
              <a:t>GetMouseButtonUp</a:t>
            </a:r>
            <a:r>
              <a:rPr lang="ro"/>
              <a:t> - true/false in functie daca butonul primit ca parametru (ex: 0,1,2) incepe sa fie eliberat in acest frame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o"/>
              <a:t>GetMouseButton</a:t>
            </a:r>
            <a:r>
              <a:rPr lang="ro"/>
              <a:t> - true/false in functie daca butonul primit ca parametru (ex: 0,1,2) este apasata in acest moment (apasarea ar fi putut sa inceapa mai demult) </a:t>
            </a:r>
            <a:endParaRPr/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5570" y="2789250"/>
            <a:ext cx="2698424" cy="23172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/>
          <p:nvPr/>
        </p:nvSpPr>
        <p:spPr>
          <a:xfrm>
            <a:off x="7420250" y="3204275"/>
            <a:ext cx="363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o" sz="1400" u="none" cap="none" strike="noStrike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 b="1" i="0" sz="1400" u="none" cap="none" strike="noStrike">
              <a:solidFill>
                <a:srgbClr val="FF99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7860500" y="3204275"/>
            <a:ext cx="363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o" sz="1400" u="none" cap="none" strike="noStrike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i="0" sz="1400" u="none" cap="none" strike="noStrike">
              <a:solidFill>
                <a:srgbClr val="FF99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7673575" y="3083525"/>
            <a:ext cx="363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o" sz="1400" u="none" cap="none" strike="noStrike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i="0" sz="1400" u="none" cap="none" strike="noStrike">
              <a:solidFill>
                <a:srgbClr val="FF99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Input methods - Mouse Clicks</a:t>
            </a:r>
            <a:endParaRPr/>
          </a:p>
        </p:txBody>
      </p:sp>
      <p:sp>
        <p:nvSpPr>
          <p:cNvPr id="86" name="Google Shape;86;p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 sz="1400"/>
              <a:t>if (Input.GetMouseButtonDown(0))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o" sz="1400"/>
              <a:t>{    Debug.Log("Left mouse button was pressed!");}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o" sz="1400"/>
              <a:t>if (Input.GetMouseButtonDown(1))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o" sz="1400"/>
              <a:t>{    Debug.Log("Right mouse button was pressed!");}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o" sz="1400"/>
              <a:t>if (Input.GetMouseButtonDown(2))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o" sz="1400"/>
              <a:t>{    Debug.Log("Scroll wheel was pressed!");}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idx="1" type="body"/>
          </p:nvPr>
        </p:nvSpPr>
        <p:spPr>
          <a:xfrm>
            <a:off x="45789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 sz="1400"/>
              <a:t>if (Input.GetMouseButton(0))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o" sz="1400"/>
              <a:t>{   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o" sz="1400"/>
              <a:t>Debug.Log("Left mouse button is being held down!");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o" sz="1400"/>
              <a:t>}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o" sz="1400"/>
              <a:t>if (Input.GetMouseButtonUp(0)) {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o" sz="1400"/>
              <a:t>    Debug.Log("Left mouse button was released!");</a:t>
            </a:r>
            <a:endParaRPr sz="1400"/>
          </a:p>
          <a:p>
            <a:pPr indent="0" lvl="0" marL="0" rtl="0" algn="l">
              <a:lnSpc>
                <a:spcPct val="15384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o" sz="1400"/>
              <a:t>}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Input methods - Mouse Motion</a:t>
            </a:r>
            <a:endParaRPr/>
          </a:p>
        </p:txBody>
      </p:sp>
      <p:sp>
        <p:nvSpPr>
          <p:cNvPr id="93" name="Google Shape;93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o"/>
              <a:t>Input.GetAxis(“Mouse X”) - </a:t>
            </a:r>
            <a:r>
              <a:rPr lang="ro"/>
              <a:t>Returnează un un numar in intervalul [-1,0) pentru o miscare a cursorului catre stanga; un numar in intervalul (0,1] pentru o miscare a cursorului catre dreapta; 0 daca acesta ramane nemiscat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o"/>
              <a:t>Input.GetAxis(“Mouse Y”)  - </a:t>
            </a:r>
            <a:r>
              <a:rPr lang="ro"/>
              <a:t>analog pentru mișcare in jos/sus sau stationare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Input methods - Mouse Position</a:t>
            </a:r>
            <a:endParaRPr/>
          </a:p>
        </p:txBody>
      </p:sp>
      <p:sp>
        <p:nvSpPr>
          <p:cNvPr id="99" name="Google Shape;99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o"/>
              <a:t>Input.mousePosition - </a:t>
            </a:r>
            <a:r>
              <a:rPr lang="ro"/>
              <a:t>Returnează un Vector3 (triplet) cu pozitia cursorului. Coltul din stanga jos avand coordonatele (0,0), iar cel din dreapta sus (RezX,RezY)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o"/>
              <a:t>Camera.main.ScreenToViewportPoint(Input.mousePosition) - </a:t>
            </a:r>
            <a:r>
              <a:rPr lang="ro"/>
              <a:t>normalizeaza pe suprafața [(0,0) ; (1,1)]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Input methods -Gamepad</a:t>
            </a:r>
            <a:endParaRPr/>
          </a:p>
        </p:txBody>
      </p:sp>
      <p:sp>
        <p:nvSpPr>
          <p:cNvPr id="105" name="Google Shape;105;p8"/>
          <p:cNvSpPr txBox="1"/>
          <p:nvPr>
            <p:ph idx="1" type="body"/>
          </p:nvPr>
        </p:nvSpPr>
        <p:spPr>
          <a:xfrm>
            <a:off x="311700" y="1152475"/>
            <a:ext cx="8520600" cy="3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Observație: Pot exista pana la cel mult 8 gamepad-uri conectat la un moment dat. Fiecare gamepad are până la 20 de butoane, mapate în funcție de producător. </a:t>
            </a:r>
            <a:endParaRPr/>
          </a:p>
          <a:p>
            <a:pPr indent="-342900" lvl="0" marL="457200" rtl="0" algn="l">
              <a:lnSpc>
                <a:spcPct val="15384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Input.GetJoystickNames() - retunează un vector de stringuri reprezentând numele fiecărui pad.</a:t>
            </a:r>
            <a:endParaRPr/>
          </a:p>
          <a:p>
            <a:pPr indent="-342900" lvl="0" marL="457200" rtl="0" algn="l">
              <a:lnSpc>
                <a:spcPct val="15384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Odată aflat numele, putem accesa butoanele și joystick-ul folosind metodele de tip GetKey() sau GetAxis() - pentru care insa trebuie sa definim o mapare.</a:t>
            </a:r>
            <a:endParaRPr/>
          </a:p>
          <a:p>
            <a:pPr indent="0" lvl="0" marL="457200" rtl="0" algn="l">
              <a:lnSpc>
                <a:spcPct val="15384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/>
              <a:t>Ex:</a:t>
            </a:r>
            <a:br>
              <a:rPr lang="ro"/>
            </a:br>
            <a:r>
              <a:rPr lang="ro"/>
              <a:t>if(Input.GetKeyDown(KeyCode.Joystick1Button0))</a:t>
            </a:r>
            <a:endParaRPr/>
          </a:p>
          <a:p>
            <a:pPr indent="0" lvl="0" marL="457200" rtl="0" algn="l">
              <a:lnSpc>
                <a:spcPct val="15384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/>
              <a:t>	Debug.Log(”Button was pressed”);</a:t>
            </a:r>
            <a:endParaRPr/>
          </a:p>
          <a:p>
            <a:pPr indent="0" lvl="0" marL="457200" rtl="0" algn="l">
              <a:lnSpc>
                <a:spcPct val="15384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/>
          <p:nvPr>
            <p:ph type="title"/>
          </p:nvPr>
        </p:nvSpPr>
        <p:spPr>
          <a:xfrm>
            <a:off x="311700" y="472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Custom Input</a:t>
            </a:r>
            <a:endParaRPr/>
          </a:p>
        </p:txBody>
      </p:sp>
      <p:sp>
        <p:nvSpPr>
          <p:cNvPr id="111" name="Google Shape;111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384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/>
              <a:t>Edit&gt;Settings&gt;Input</a:t>
            </a:r>
            <a:endParaRPr/>
          </a:p>
          <a:p>
            <a:pPr indent="0" lvl="0" marL="457200" rtl="0" algn="l">
              <a:lnSpc>
                <a:spcPct val="15384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2" name="Google Shape;11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749" y="1571425"/>
            <a:ext cx="4216725" cy="251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4950" y="476650"/>
            <a:ext cx="4045724" cy="419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