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gmXjft6gY1MeZaY+oQfh5sZgV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6AF7DC-741B-4F28-988C-4B14E9144832}">
  <a:tblStyle styleId="{236AF7DC-741B-4F28-988C-4B14E914483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AlfaSlabOne-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4"/>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4"/>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17"/>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0"/>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0"/>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1"/>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2"/>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2"/>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2"/>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docs.unity3d.com/ScriptReference/Debug.Log.html" TargetMode="External"/><Relationship Id="rId10" Type="http://schemas.openxmlformats.org/officeDocument/2006/relationships/hyperlink" Target="https://docs.unity3d.com/ScriptReference/Debug.Log.html" TargetMode="External"/><Relationship Id="rId13" Type="http://schemas.openxmlformats.org/officeDocument/2006/relationships/hyperlink" Target="https://docs.unity3d.com/ScriptReference/Camera.html" TargetMode="External"/><Relationship Id="rId12" Type="http://schemas.openxmlformats.org/officeDocument/2006/relationships/hyperlink" Target="https://docs.unity3d.com/ScriptReference/Camera.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unity3d.com/ScriptReference/Camera.html" TargetMode="External"/><Relationship Id="rId4" Type="http://schemas.openxmlformats.org/officeDocument/2006/relationships/hyperlink" Target="https://docs.unity3d.com/ScriptReference/Camera.html" TargetMode="External"/><Relationship Id="rId9" Type="http://schemas.openxmlformats.org/officeDocument/2006/relationships/hyperlink" Target="https://docs.unity3d.com/ScriptReference/Camera.html" TargetMode="External"/><Relationship Id="rId5" Type="http://schemas.openxmlformats.org/officeDocument/2006/relationships/hyperlink" Target="https://docs.unity3d.com/ScriptReference/Camera.html" TargetMode="External"/><Relationship Id="rId6" Type="http://schemas.openxmlformats.org/officeDocument/2006/relationships/hyperlink" Target="https://docs.unity3d.com/ScriptReference/Camera.html" TargetMode="External"/><Relationship Id="rId7" Type="http://schemas.openxmlformats.org/officeDocument/2006/relationships/hyperlink" Target="https://docs.unity3d.com/ScriptReference/Debug.Log.html" TargetMode="External"/><Relationship Id="rId8" Type="http://schemas.openxmlformats.org/officeDocument/2006/relationships/hyperlink" Target="https://docs.unity3d.com/ScriptReference/Debug.Log.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 - Game components</a:t>
            </a:r>
            <a:endParaRPr/>
          </a:p>
          <a:p>
            <a:pPr indent="0" lvl="0" marL="0" rtl="0" algn="l">
              <a:lnSpc>
                <a:spcPct val="100000"/>
              </a:lnSpc>
              <a:spcBef>
                <a:spcPts val="0"/>
              </a:spcBef>
              <a:spcAft>
                <a:spcPts val="0"/>
              </a:spcAft>
              <a:buSzPts val="3000"/>
              <a:buNone/>
            </a:pPr>
            <a:r>
              <a:t/>
            </a:r>
            <a:endParaRPr/>
          </a:p>
        </p:txBody>
      </p:sp>
      <p:sp>
        <p:nvSpPr>
          <p:cNvPr id="112" name="Google Shape;112;p10"/>
          <p:cNvSpPr txBox="1"/>
          <p:nvPr>
            <p:ph idx="1" type="body"/>
          </p:nvPr>
        </p:nvSpPr>
        <p:spPr>
          <a:xfrm>
            <a:off x="311700" y="11005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De multe ori vom dori sa accesam o componenta (“proprietate”) a unui obiect din scena noastra. Cel mai adesea acea componenta va fi cea de </a:t>
            </a:r>
            <a:r>
              <a:rPr i="1" lang="ro"/>
              <a:t>RigidBody</a:t>
            </a:r>
            <a:r>
              <a:rPr lang="ro"/>
              <a:t> deoarece este esentiala in interactiunile fizice.</a:t>
            </a:r>
            <a:br>
              <a:rPr lang="ro"/>
            </a:br>
            <a:br>
              <a:rPr lang="ro"/>
            </a:br>
            <a:r>
              <a:rPr lang="ro"/>
              <a:t>Vom folosi metoda </a:t>
            </a:r>
            <a:r>
              <a:rPr i="1" lang="ro"/>
              <a:t>GetComponent&lt;T&gt;()</a:t>
            </a:r>
            <a:br>
              <a:rPr i="1" lang="ro"/>
            </a:br>
            <a:r>
              <a:rPr lang="ro"/>
              <a:t>Apelarea se face in metoda Awake sau Start; Ar fi redundant sa referentiem o anumita componenta la fiecare frame.</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 - Game components</a:t>
            </a:r>
            <a:endParaRPr/>
          </a:p>
          <a:p>
            <a:pPr indent="0" lvl="0" marL="0" rtl="0" algn="l">
              <a:lnSpc>
                <a:spcPct val="100000"/>
              </a:lnSpc>
              <a:spcBef>
                <a:spcPts val="0"/>
              </a:spcBef>
              <a:spcAft>
                <a:spcPts val="0"/>
              </a:spcAft>
              <a:buSzPts val="3000"/>
              <a:buNone/>
            </a:pPr>
            <a:r>
              <a:t/>
            </a:r>
            <a:endParaRPr/>
          </a:p>
        </p:txBody>
      </p:sp>
      <p:sp>
        <p:nvSpPr>
          <p:cNvPr id="118" name="Google Shape;118;p11"/>
          <p:cNvSpPr txBox="1"/>
          <p:nvPr>
            <p:ph idx="1" type="body"/>
          </p:nvPr>
        </p:nvSpPr>
        <p:spPr>
          <a:xfrm>
            <a:off x="311700" y="110052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rgbClr val="000000"/>
              </a:buClr>
              <a:buSzPts val="1500"/>
              <a:buFont typeface="Arial"/>
              <a:buChar char="●"/>
            </a:pPr>
            <a:r>
              <a:rPr lang="ro" sz="1500">
                <a:solidFill>
                  <a:srgbClr val="000000"/>
                </a:solidFill>
                <a:latin typeface="Arial"/>
                <a:ea typeface="Arial"/>
                <a:cs typeface="Arial"/>
                <a:sym typeface="Arial"/>
              </a:rPr>
              <a:t>GetComponent&lt;T&gt; finds a component of type T on the current object.</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ro" sz="1500">
                <a:solidFill>
                  <a:srgbClr val="000000"/>
                </a:solidFill>
                <a:latin typeface="Arial"/>
                <a:ea typeface="Arial"/>
                <a:cs typeface="Arial"/>
                <a:sym typeface="Arial"/>
              </a:rPr>
              <a:t>GetComponents&lt;T&gt; finds </a:t>
            </a:r>
            <a:r>
              <a:rPr i="1" lang="ro" sz="1500">
                <a:solidFill>
                  <a:srgbClr val="000000"/>
                </a:solidFill>
                <a:latin typeface="Arial"/>
                <a:ea typeface="Arial"/>
                <a:cs typeface="Arial"/>
                <a:sym typeface="Arial"/>
              </a:rPr>
              <a:t>all</a:t>
            </a:r>
            <a:r>
              <a:rPr lang="ro" sz="1500">
                <a:solidFill>
                  <a:srgbClr val="000000"/>
                </a:solidFill>
                <a:latin typeface="Arial"/>
                <a:ea typeface="Arial"/>
                <a:cs typeface="Arial"/>
                <a:sym typeface="Arial"/>
              </a:rPr>
              <a:t> components of type T on the current object and returns it as an array.</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ro" sz="1500">
                <a:solidFill>
                  <a:srgbClr val="000000"/>
                </a:solidFill>
                <a:latin typeface="Arial"/>
                <a:ea typeface="Arial"/>
                <a:cs typeface="Arial"/>
                <a:sym typeface="Arial"/>
              </a:rPr>
              <a:t>GetComponentInChildren&lt;T&gt; finds the first component of type T on the current object, or any of its children (or any of </a:t>
            </a:r>
            <a:r>
              <a:rPr i="1" lang="ro" sz="1500">
                <a:solidFill>
                  <a:srgbClr val="000000"/>
                </a:solidFill>
                <a:latin typeface="Arial"/>
                <a:ea typeface="Arial"/>
                <a:cs typeface="Arial"/>
                <a:sym typeface="Arial"/>
              </a:rPr>
              <a:t>their</a:t>
            </a:r>
            <a:r>
              <a:rPr lang="ro" sz="1500">
                <a:solidFill>
                  <a:srgbClr val="000000"/>
                </a:solidFill>
                <a:latin typeface="Arial"/>
                <a:ea typeface="Arial"/>
                <a:cs typeface="Arial"/>
                <a:sym typeface="Arial"/>
              </a:rPr>
              <a:t> children, performing a depth-first search).</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ro" sz="1500">
                <a:solidFill>
                  <a:srgbClr val="000000"/>
                </a:solidFill>
                <a:latin typeface="Arial"/>
                <a:ea typeface="Arial"/>
                <a:cs typeface="Arial"/>
                <a:sym typeface="Arial"/>
              </a:rPr>
              <a:t>GetComponentsInChildren&lt;T&gt; is the same as GetComponentInChildren&lt;T&gt;, but finds </a:t>
            </a:r>
            <a:r>
              <a:rPr i="1" lang="ro" sz="1500">
                <a:solidFill>
                  <a:srgbClr val="000000"/>
                </a:solidFill>
                <a:latin typeface="Arial"/>
                <a:ea typeface="Arial"/>
                <a:cs typeface="Arial"/>
                <a:sym typeface="Arial"/>
              </a:rPr>
              <a:t>all</a:t>
            </a:r>
            <a:r>
              <a:rPr lang="ro" sz="1500">
                <a:solidFill>
                  <a:srgbClr val="000000"/>
                </a:solidFill>
                <a:latin typeface="Arial"/>
                <a:ea typeface="Arial"/>
                <a:cs typeface="Arial"/>
                <a:sym typeface="Arial"/>
              </a:rPr>
              <a:t> matching components and returns them as an array.</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ro" sz="1500">
                <a:solidFill>
                  <a:srgbClr val="000000"/>
                </a:solidFill>
                <a:latin typeface="Arial"/>
                <a:ea typeface="Arial"/>
                <a:cs typeface="Arial"/>
                <a:sym typeface="Arial"/>
              </a:rPr>
              <a:t>GetComponentInParent&lt;T&gt; finds the first component of type T on the current object, or its parents (up to the top-level object).</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ro" sz="1500">
                <a:solidFill>
                  <a:srgbClr val="000000"/>
                </a:solidFill>
                <a:latin typeface="Arial"/>
                <a:ea typeface="Arial"/>
                <a:cs typeface="Arial"/>
                <a:sym typeface="Arial"/>
              </a:rPr>
              <a:t>GetComponentsInParent&lt;T&gt; finds the first component of type T on the current object, or its parents (up to the top-level object).</a:t>
            </a:r>
            <a:endParaRPr sz="1500">
              <a:solidFill>
                <a:srgbClr val="000000"/>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 -Referentierea unui intreg Obiect</a:t>
            </a:r>
            <a:endParaRPr/>
          </a:p>
          <a:p>
            <a:pPr indent="0" lvl="0" marL="0" rtl="0" algn="l">
              <a:lnSpc>
                <a:spcPct val="100000"/>
              </a:lnSpc>
              <a:spcBef>
                <a:spcPts val="0"/>
              </a:spcBef>
              <a:spcAft>
                <a:spcPts val="0"/>
              </a:spcAft>
              <a:buSzPts val="3000"/>
              <a:buNone/>
            </a:pPr>
            <a:r>
              <a:t/>
            </a:r>
            <a:endParaRPr/>
          </a:p>
        </p:txBody>
      </p:sp>
      <p:sp>
        <p:nvSpPr>
          <p:cNvPr id="124" name="Google Shape;124;p12"/>
          <p:cNvSpPr txBox="1"/>
          <p:nvPr>
            <p:ph idx="1" type="body"/>
          </p:nvPr>
        </p:nvSpPr>
        <p:spPr>
          <a:xfrm>
            <a:off x="311700" y="11005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br>
              <a:rPr lang="ro"/>
            </a:br>
            <a:r>
              <a:rPr lang="ro"/>
              <a:t>EX:</a:t>
            </a:r>
            <a:br>
              <a:rPr lang="ro"/>
            </a:br>
            <a:r>
              <a:rPr lang="ro" sz="1400">
                <a:solidFill>
                  <a:srgbClr val="455463"/>
                </a:solidFill>
                <a:highlight>
                  <a:srgbClr val="F0F0F0"/>
                </a:highlight>
                <a:latin typeface="Arial"/>
                <a:ea typeface="Arial"/>
                <a:cs typeface="Arial"/>
                <a:sym typeface="Arial"/>
              </a:rPr>
              <a:t>   void Start()</a:t>
            </a:r>
            <a:endParaRPr sz="1400">
              <a:solidFill>
                <a:srgbClr val="455463"/>
              </a:solidFill>
              <a:highlight>
                <a:srgbClr val="F0F0F0"/>
              </a:highlight>
              <a:latin typeface="Arial"/>
              <a:ea typeface="Arial"/>
              <a:cs typeface="Arial"/>
              <a:sym typeface="Arial"/>
            </a:endParaRPr>
          </a:p>
          <a:p>
            <a:pPr indent="0" lvl="0" marL="0" rtl="0" algn="l">
              <a:lnSpc>
                <a:spcPct val="115000"/>
              </a:lnSpc>
              <a:spcBef>
                <a:spcPts val="1600"/>
              </a:spcBef>
              <a:spcAft>
                <a:spcPts val="0"/>
              </a:spcAft>
              <a:buSzPts val="1800"/>
              <a:buNone/>
            </a:pPr>
            <a:r>
              <a:rPr lang="ro" sz="1400">
                <a:solidFill>
                  <a:srgbClr val="455463"/>
                </a:solidFill>
                <a:highlight>
                  <a:srgbClr val="F0F0F0"/>
                </a:highlight>
                <a:latin typeface="Arial"/>
                <a:ea typeface="Arial"/>
                <a:cs typeface="Arial"/>
                <a:sym typeface="Arial"/>
              </a:rPr>
              <a:t>    { </a:t>
            </a:r>
            <a:r>
              <a:rPr lang="ro" sz="1400">
                <a:solidFill>
                  <a:srgbClr val="455463"/>
                </a:solidFill>
                <a:highlight>
                  <a:srgbClr val="F0F0F0"/>
                </a:highlight>
                <a:uFill>
                  <a:noFill/>
                </a:uFill>
                <a:latin typeface="Arial"/>
                <a:ea typeface="Arial"/>
                <a:cs typeface="Arial"/>
                <a:sym typeface="Arial"/>
                <a:hlinkClick r:id="rId3">
                  <a:extLst>
                    <a:ext uri="{A12FA001-AC4F-418D-AE19-62706E023703}">
                      <ahyp:hlinkClr val="tx"/>
                    </a:ext>
                  </a:extLst>
                </a:hlinkClick>
              </a:rPr>
              <a:t> </a:t>
            </a:r>
            <a:r>
              <a:rPr lang="ro" sz="1400" u="sng">
                <a:solidFill>
                  <a:srgbClr val="B83C82"/>
                </a:solidFill>
                <a:highlight>
                  <a:srgbClr val="F0F0F0"/>
                </a:highlight>
                <a:latin typeface="Arial"/>
                <a:ea typeface="Arial"/>
                <a:cs typeface="Arial"/>
                <a:sym typeface="Arial"/>
                <a:hlinkClick r:id="rId4">
                  <a:extLst>
                    <a:ext uri="{A12FA001-AC4F-418D-AE19-62706E023703}">
                      <ahyp:hlinkClr val="tx"/>
                    </a:ext>
                  </a:extLst>
                </a:hlinkClick>
              </a:rPr>
              <a:t>Camera</a:t>
            </a:r>
            <a:r>
              <a:rPr lang="ro" sz="1400">
                <a:solidFill>
                  <a:srgbClr val="455463"/>
                </a:solidFill>
                <a:highlight>
                  <a:srgbClr val="F0F0F0"/>
                </a:highlight>
                <a:latin typeface="Arial"/>
                <a:ea typeface="Arial"/>
                <a:cs typeface="Arial"/>
                <a:sym typeface="Arial"/>
              </a:rPr>
              <a:t> cam = (</a:t>
            </a:r>
            <a:r>
              <a:rPr lang="ro" sz="1400" u="sng">
                <a:solidFill>
                  <a:srgbClr val="B83C82"/>
                </a:solidFill>
                <a:highlight>
                  <a:srgbClr val="F0F0F0"/>
                </a:highlight>
                <a:latin typeface="Arial"/>
                <a:ea typeface="Arial"/>
                <a:cs typeface="Arial"/>
                <a:sym typeface="Arial"/>
                <a:hlinkClick r:id="rId5">
                  <a:extLst>
                    <a:ext uri="{A12FA001-AC4F-418D-AE19-62706E023703}">
                      <ahyp:hlinkClr val="tx"/>
                    </a:ext>
                  </a:extLst>
                </a:hlinkClick>
              </a:rPr>
              <a:t>Camera</a:t>
            </a:r>
            <a:r>
              <a:rPr lang="ro" sz="1400">
                <a:solidFill>
                  <a:srgbClr val="455463"/>
                </a:solidFill>
                <a:highlight>
                  <a:srgbClr val="F0F0F0"/>
                </a:highlight>
                <a:latin typeface="Arial"/>
                <a:ea typeface="Arial"/>
                <a:cs typeface="Arial"/>
                <a:sym typeface="Arial"/>
              </a:rPr>
              <a:t>)</a:t>
            </a:r>
            <a:r>
              <a:rPr b="1" lang="ro" sz="1400">
                <a:solidFill>
                  <a:srgbClr val="455463"/>
                </a:solidFill>
                <a:highlight>
                  <a:srgbClr val="F0F0F0"/>
                </a:highlight>
                <a:latin typeface="Arial"/>
                <a:ea typeface="Arial"/>
                <a:cs typeface="Arial"/>
                <a:sym typeface="Arial"/>
              </a:rPr>
              <a:t>FindObjectOfType</a:t>
            </a:r>
            <a:r>
              <a:rPr lang="ro" sz="1400">
                <a:solidFill>
                  <a:srgbClr val="455463"/>
                </a:solidFill>
                <a:highlight>
                  <a:srgbClr val="F0F0F0"/>
                </a:highlight>
                <a:latin typeface="Arial"/>
                <a:ea typeface="Arial"/>
                <a:cs typeface="Arial"/>
                <a:sym typeface="Arial"/>
              </a:rPr>
              <a:t>(typeof(</a:t>
            </a:r>
            <a:r>
              <a:rPr lang="ro" sz="1400" u="sng">
                <a:solidFill>
                  <a:srgbClr val="B83C82"/>
                </a:solidFill>
                <a:highlight>
                  <a:srgbClr val="F0F0F0"/>
                </a:highlight>
                <a:latin typeface="Arial"/>
                <a:ea typeface="Arial"/>
                <a:cs typeface="Arial"/>
                <a:sym typeface="Arial"/>
                <a:hlinkClick r:id="rId6">
                  <a:extLst>
                    <a:ext uri="{A12FA001-AC4F-418D-AE19-62706E023703}">
                      <ahyp:hlinkClr val="tx"/>
                    </a:ext>
                  </a:extLst>
                </a:hlinkClick>
              </a:rPr>
              <a:t>Camera</a:t>
            </a:r>
            <a:r>
              <a:rPr lang="ro" sz="1400">
                <a:solidFill>
                  <a:srgbClr val="455463"/>
                </a:solidFill>
                <a:highlight>
                  <a:srgbClr val="F0F0F0"/>
                </a:highlight>
                <a:latin typeface="Arial"/>
                <a:ea typeface="Arial"/>
                <a:cs typeface="Arial"/>
                <a:sym typeface="Arial"/>
              </a:rPr>
              <a:t>));</a:t>
            </a:r>
            <a:endParaRPr sz="1400">
              <a:solidFill>
                <a:srgbClr val="455463"/>
              </a:solidFill>
              <a:highlight>
                <a:srgbClr val="F0F0F0"/>
              </a:highlight>
              <a:latin typeface="Arial"/>
              <a:ea typeface="Arial"/>
              <a:cs typeface="Arial"/>
              <a:sym typeface="Arial"/>
            </a:endParaRPr>
          </a:p>
          <a:p>
            <a:pPr indent="0" lvl="0" marL="0" rtl="0" algn="l">
              <a:lnSpc>
                <a:spcPct val="115000"/>
              </a:lnSpc>
              <a:spcBef>
                <a:spcPts val="1600"/>
              </a:spcBef>
              <a:spcAft>
                <a:spcPts val="0"/>
              </a:spcAft>
              <a:buSzPts val="1800"/>
              <a:buNone/>
            </a:pPr>
            <a:r>
              <a:rPr lang="ro" sz="1400">
                <a:solidFill>
                  <a:srgbClr val="455463"/>
                </a:solidFill>
                <a:highlight>
                  <a:srgbClr val="F0F0F0"/>
                </a:highlight>
                <a:latin typeface="Arial"/>
                <a:ea typeface="Arial"/>
                <a:cs typeface="Arial"/>
                <a:sym typeface="Arial"/>
              </a:rPr>
              <a:t>        if (cam) n</a:t>
            </a:r>
            <a:r>
              <a:rPr lang="ro" sz="1400">
                <a:solidFill>
                  <a:srgbClr val="455463"/>
                </a:solidFill>
                <a:highlight>
                  <a:srgbClr val="F0F0F0"/>
                </a:highlight>
                <a:uFill>
                  <a:noFill/>
                </a:uFill>
                <a:latin typeface="Arial"/>
                <a:ea typeface="Arial"/>
                <a:cs typeface="Arial"/>
                <a:sym typeface="Arial"/>
                <a:hlinkClick r:id="rId7">
                  <a:extLst>
                    <a:ext uri="{A12FA001-AC4F-418D-AE19-62706E023703}">
                      <ahyp:hlinkClr val="tx"/>
                    </a:ext>
                  </a:extLst>
                </a:hlinkClick>
              </a:rPr>
              <a:t> </a:t>
            </a:r>
            <a:r>
              <a:rPr lang="ro" sz="1400" u="sng">
                <a:solidFill>
                  <a:srgbClr val="B83C82"/>
                </a:solidFill>
                <a:highlight>
                  <a:srgbClr val="F0F0F0"/>
                </a:highlight>
                <a:latin typeface="Arial"/>
                <a:ea typeface="Arial"/>
                <a:cs typeface="Arial"/>
                <a:sym typeface="Arial"/>
                <a:hlinkClick r:id="rId8">
                  <a:extLst>
                    <a:ext uri="{A12FA001-AC4F-418D-AE19-62706E023703}">
                      <ahyp:hlinkClr val="tx"/>
                    </a:ext>
                  </a:extLst>
                </a:hlinkClick>
              </a:rPr>
              <a:t>Debug.Log</a:t>
            </a:r>
            <a:r>
              <a:rPr lang="ro" sz="1400">
                <a:solidFill>
                  <a:srgbClr val="455463"/>
                </a:solidFill>
                <a:highlight>
                  <a:srgbClr val="F0F0F0"/>
                </a:highlight>
                <a:latin typeface="Arial"/>
                <a:ea typeface="Arial"/>
                <a:cs typeface="Arial"/>
                <a:sym typeface="Arial"/>
              </a:rPr>
              <a:t>("</a:t>
            </a:r>
            <a:r>
              <a:rPr lang="ro" sz="1400" u="sng">
                <a:solidFill>
                  <a:srgbClr val="B83C82"/>
                </a:solidFill>
                <a:highlight>
                  <a:srgbClr val="F0F0F0"/>
                </a:highlight>
                <a:latin typeface="Arial"/>
                <a:ea typeface="Arial"/>
                <a:cs typeface="Arial"/>
                <a:sym typeface="Arial"/>
                <a:hlinkClick r:id="rId9">
                  <a:extLst>
                    <a:ext uri="{A12FA001-AC4F-418D-AE19-62706E023703}">
                      <ahyp:hlinkClr val="tx"/>
                    </a:ext>
                  </a:extLst>
                </a:hlinkClick>
              </a:rPr>
              <a:t>Camera</a:t>
            </a:r>
            <a:r>
              <a:rPr lang="ro" sz="1400">
                <a:solidFill>
                  <a:srgbClr val="455463"/>
                </a:solidFill>
                <a:highlight>
                  <a:srgbClr val="F0F0F0"/>
                </a:highlight>
                <a:latin typeface="Arial"/>
                <a:ea typeface="Arial"/>
                <a:cs typeface="Arial"/>
                <a:sym typeface="Arial"/>
              </a:rPr>
              <a:t> object found: " + cam.name);</a:t>
            </a:r>
            <a:endParaRPr sz="1400">
              <a:solidFill>
                <a:srgbClr val="455463"/>
              </a:solidFill>
              <a:highlight>
                <a:srgbClr val="F0F0F0"/>
              </a:highlight>
              <a:latin typeface="Arial"/>
              <a:ea typeface="Arial"/>
              <a:cs typeface="Arial"/>
              <a:sym typeface="Arial"/>
            </a:endParaRPr>
          </a:p>
          <a:p>
            <a:pPr indent="0" lvl="0" marL="0" rtl="0" algn="l">
              <a:lnSpc>
                <a:spcPct val="115000"/>
              </a:lnSpc>
              <a:spcBef>
                <a:spcPts val="1600"/>
              </a:spcBef>
              <a:spcAft>
                <a:spcPts val="0"/>
              </a:spcAft>
              <a:buSzPts val="1800"/>
              <a:buNone/>
            </a:pPr>
            <a:r>
              <a:rPr lang="ro" sz="1400">
                <a:solidFill>
                  <a:srgbClr val="455463"/>
                </a:solidFill>
                <a:highlight>
                  <a:srgbClr val="F0F0F0"/>
                </a:highlight>
                <a:latin typeface="Arial"/>
                <a:ea typeface="Arial"/>
                <a:cs typeface="Arial"/>
                <a:sym typeface="Arial"/>
              </a:rPr>
              <a:t>        else  </a:t>
            </a:r>
            <a:r>
              <a:rPr lang="ro" sz="1400">
                <a:solidFill>
                  <a:srgbClr val="455463"/>
                </a:solidFill>
                <a:highlight>
                  <a:srgbClr val="F0F0F0"/>
                </a:highlight>
                <a:uFill>
                  <a:noFill/>
                </a:uFill>
                <a:latin typeface="Arial"/>
                <a:ea typeface="Arial"/>
                <a:cs typeface="Arial"/>
                <a:sym typeface="Arial"/>
                <a:hlinkClick r:id="rId10">
                  <a:extLst>
                    <a:ext uri="{A12FA001-AC4F-418D-AE19-62706E023703}">
                      <ahyp:hlinkClr val="tx"/>
                    </a:ext>
                  </a:extLst>
                </a:hlinkClick>
              </a:rPr>
              <a:t> </a:t>
            </a:r>
            <a:r>
              <a:rPr lang="ro" sz="1400" u="sng">
                <a:solidFill>
                  <a:srgbClr val="B83C82"/>
                </a:solidFill>
                <a:highlight>
                  <a:srgbClr val="F0F0F0"/>
                </a:highlight>
                <a:latin typeface="Arial"/>
                <a:ea typeface="Arial"/>
                <a:cs typeface="Arial"/>
                <a:sym typeface="Arial"/>
                <a:hlinkClick r:id="rId11">
                  <a:extLst>
                    <a:ext uri="{A12FA001-AC4F-418D-AE19-62706E023703}">
                      <ahyp:hlinkClr val="tx"/>
                    </a:ext>
                  </a:extLst>
                </a:hlinkClick>
              </a:rPr>
              <a:t>Debug.Log</a:t>
            </a:r>
            <a:r>
              <a:rPr lang="ro" sz="1400">
                <a:solidFill>
                  <a:srgbClr val="455463"/>
                </a:solidFill>
                <a:highlight>
                  <a:srgbClr val="F0F0F0"/>
                </a:highlight>
                <a:latin typeface="Arial"/>
                <a:ea typeface="Arial"/>
                <a:cs typeface="Arial"/>
                <a:sym typeface="Arial"/>
              </a:rPr>
              <a:t>("No</a:t>
            </a:r>
            <a:r>
              <a:rPr lang="ro" sz="1400">
                <a:solidFill>
                  <a:srgbClr val="455463"/>
                </a:solidFill>
                <a:highlight>
                  <a:srgbClr val="F0F0F0"/>
                </a:highlight>
                <a:uFill>
                  <a:noFill/>
                </a:uFill>
                <a:latin typeface="Arial"/>
                <a:ea typeface="Arial"/>
                <a:cs typeface="Arial"/>
                <a:sym typeface="Arial"/>
                <a:hlinkClick r:id="rId12">
                  <a:extLst>
                    <a:ext uri="{A12FA001-AC4F-418D-AE19-62706E023703}">
                      <ahyp:hlinkClr val="tx"/>
                    </a:ext>
                  </a:extLst>
                </a:hlinkClick>
              </a:rPr>
              <a:t> </a:t>
            </a:r>
            <a:r>
              <a:rPr lang="ro" sz="1400" u="sng">
                <a:solidFill>
                  <a:srgbClr val="B83C82"/>
                </a:solidFill>
                <a:highlight>
                  <a:srgbClr val="F0F0F0"/>
                </a:highlight>
                <a:latin typeface="Arial"/>
                <a:ea typeface="Arial"/>
                <a:cs typeface="Arial"/>
                <a:sym typeface="Arial"/>
                <a:hlinkClick r:id="rId13">
                  <a:extLst>
                    <a:ext uri="{A12FA001-AC4F-418D-AE19-62706E023703}">
                      <ahyp:hlinkClr val="tx"/>
                    </a:ext>
                  </a:extLst>
                </a:hlinkClick>
              </a:rPr>
              <a:t>Camera</a:t>
            </a:r>
            <a:r>
              <a:rPr lang="ro" sz="1400">
                <a:solidFill>
                  <a:srgbClr val="455463"/>
                </a:solidFill>
                <a:highlight>
                  <a:srgbClr val="F0F0F0"/>
                </a:highlight>
                <a:latin typeface="Arial"/>
                <a:ea typeface="Arial"/>
                <a:cs typeface="Arial"/>
                <a:sym typeface="Arial"/>
              </a:rPr>
              <a:t> object could be found");</a:t>
            </a:r>
            <a:endParaRPr sz="1400">
              <a:solidFill>
                <a:srgbClr val="455463"/>
              </a:solidFill>
              <a:highlight>
                <a:srgbClr val="F0F0F0"/>
              </a:highlight>
              <a:latin typeface="Arial"/>
              <a:ea typeface="Arial"/>
              <a:cs typeface="Arial"/>
              <a:sym typeface="Arial"/>
            </a:endParaRPr>
          </a:p>
          <a:p>
            <a:pPr indent="0" lvl="0" marL="0" rtl="0" algn="l">
              <a:lnSpc>
                <a:spcPct val="115000"/>
              </a:lnSpc>
              <a:spcBef>
                <a:spcPts val="1600"/>
              </a:spcBef>
              <a:spcAft>
                <a:spcPts val="0"/>
              </a:spcAft>
              <a:buSzPts val="1800"/>
              <a:buNone/>
            </a:pPr>
            <a:r>
              <a:rPr lang="ro" sz="1400">
                <a:solidFill>
                  <a:srgbClr val="455463"/>
                </a:solidFill>
                <a:highlight>
                  <a:srgbClr val="F0F0F0"/>
                </a:highlight>
                <a:latin typeface="Arial"/>
                <a:ea typeface="Arial"/>
                <a:cs typeface="Arial"/>
                <a:sym typeface="Arial"/>
              </a:rPr>
              <a:t>    }</a:t>
            </a:r>
            <a:endParaRPr sz="1400">
              <a:solidFill>
                <a:srgbClr val="455463"/>
              </a:solidFill>
              <a:highlight>
                <a:srgbClr val="F0F0F0"/>
              </a:highlight>
              <a:latin typeface="Arial"/>
              <a:ea typeface="Arial"/>
              <a:cs typeface="Arial"/>
              <a:sym typeface="Arial"/>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Rest of chapter 2:</a:t>
            </a:r>
            <a:endParaRPr/>
          </a:p>
        </p:txBody>
      </p:sp>
      <p:sp>
        <p:nvSpPr>
          <p:cNvPr id="130" name="Google Shape;130;p13"/>
          <p:cNvSpPr txBox="1"/>
          <p:nvPr>
            <p:ph idx="1" type="body"/>
          </p:nvPr>
        </p:nvSpPr>
        <p:spPr>
          <a:xfrm>
            <a:off x="311700" y="11005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ro"/>
              <a:t>https://drive.google.com/open?id=1HXqyybCi4KKQEvRbwQqgI-d86kOYTa7M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a:t>
            </a:r>
            <a:endParaRPr/>
          </a:p>
          <a:p>
            <a:pPr indent="0" lvl="0" marL="0" rtl="0" algn="l">
              <a:lnSpc>
                <a:spcPct val="100000"/>
              </a:lnSpc>
              <a:spcBef>
                <a:spcPts val="0"/>
              </a:spcBef>
              <a:spcAft>
                <a:spcPts val="0"/>
              </a:spcAft>
              <a:buSzPts val="3000"/>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Start</a:t>
            </a:r>
            <a:endParaRPr/>
          </a:p>
          <a:p>
            <a:pPr indent="0" lvl="0" marL="0" rtl="0" algn="l">
              <a:lnSpc>
                <a:spcPct val="115000"/>
              </a:lnSpc>
              <a:spcBef>
                <a:spcPts val="1600"/>
              </a:spcBef>
              <a:spcAft>
                <a:spcPts val="0"/>
              </a:spcAft>
              <a:buSzPts val="1800"/>
              <a:buNone/>
            </a:pPr>
            <a:r>
              <a:rPr lang="ro"/>
              <a:t>Metoda Start este apelata pentru un obiect o singura data pentru fiecare script atasat obiectului la inceputul primului frame in care scriptul devine activ. Daca scriptul este atasat obiectului la inceputul scenei, atunci metoda se va apela la inceputul primului frame (asemenea ideii de constructor)</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a:t>
            </a:r>
            <a:endParaRPr/>
          </a:p>
          <a:p>
            <a:pPr indent="0" lvl="0" marL="0" rtl="0" algn="l">
              <a:lnSpc>
                <a:spcPct val="100000"/>
              </a:lnSpc>
              <a:spcBef>
                <a:spcPts val="0"/>
              </a:spcBef>
              <a:spcAft>
                <a:spcPts val="0"/>
              </a:spcAft>
              <a:buSzPts val="3000"/>
              <a:buNone/>
            </a:pPr>
            <a:r>
              <a:t/>
            </a:r>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Awake</a:t>
            </a:r>
            <a:endParaRPr/>
          </a:p>
          <a:p>
            <a:pPr indent="0" lvl="0" marL="0" rtl="0" algn="l">
              <a:lnSpc>
                <a:spcPct val="115000"/>
              </a:lnSpc>
              <a:spcBef>
                <a:spcPts val="1600"/>
              </a:spcBef>
              <a:spcAft>
                <a:spcPts val="0"/>
              </a:spcAft>
              <a:buSzPts val="1800"/>
              <a:buNone/>
            </a:pPr>
            <a:r>
              <a:rPr lang="ro"/>
              <a:t>Asemanatoare cu metoda Start, Awake este apelata la momentul activarii scriptului. Se termina de executat inainte de a se incepe metoda Start. In general este folosita pentru referentierea componentelor unui obiect (ex: Rigidbody). Metoda Start se foloseste in mod normal pentru a seta sau accesa informatii din acele componente.</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a:t>
            </a:r>
            <a:endParaRPr/>
          </a:p>
          <a:p>
            <a:pPr indent="0" lvl="0" marL="0" rtl="0" algn="l">
              <a:lnSpc>
                <a:spcPct val="100000"/>
              </a:lnSpc>
              <a:spcBef>
                <a:spcPts val="0"/>
              </a:spcBef>
              <a:spcAft>
                <a:spcPts val="0"/>
              </a:spcAft>
              <a:buSzPts val="3000"/>
              <a:buNone/>
            </a:pPr>
            <a:r>
              <a:t/>
            </a:r>
            <a:endParaRPr/>
          </a:p>
        </p:txBody>
      </p:sp>
      <p:sp>
        <p:nvSpPr>
          <p:cNvPr id="75" name="Google Shape;7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Update</a:t>
            </a:r>
            <a:endParaRPr/>
          </a:p>
          <a:p>
            <a:pPr indent="0" lvl="0" marL="0" rtl="0" algn="l">
              <a:lnSpc>
                <a:spcPct val="115000"/>
              </a:lnSpc>
              <a:spcBef>
                <a:spcPts val="1600"/>
              </a:spcBef>
              <a:spcAft>
                <a:spcPts val="0"/>
              </a:spcAft>
              <a:buSzPts val="1800"/>
              <a:buNone/>
            </a:pPr>
            <a:r>
              <a:rPr lang="ro"/>
              <a:t>Metoda Update este apelata o singura data per frame pentru fiecare obiect activ in acel moment, inainte de a se incepe </a:t>
            </a:r>
            <a:r>
              <a:rPr i="1" lang="ro"/>
              <a:t>desenarea </a:t>
            </a:r>
            <a:r>
              <a:rPr lang="ro"/>
              <a:t>(rendering-ul) scenei. Deoarece se apeleaza la fiecare frame, inainte de rendering, aici trebuie introdus codul care sa gestioneze renderingul (ex: miscare)</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a:t>
            </a:r>
            <a:endParaRPr/>
          </a:p>
          <a:p>
            <a:pPr indent="0" lvl="0" marL="0" rtl="0" algn="l">
              <a:lnSpc>
                <a:spcPct val="100000"/>
              </a:lnSpc>
              <a:spcBef>
                <a:spcPts val="0"/>
              </a:spcBef>
              <a:spcAft>
                <a:spcPts val="0"/>
              </a:spcAft>
              <a:buSzPts val="3000"/>
              <a:buNone/>
            </a:pPr>
            <a:r>
              <a:t/>
            </a:r>
            <a:endParaRPr/>
          </a:p>
        </p:txBody>
      </p:sp>
      <p:sp>
        <p:nvSpPr>
          <p:cNvPr id="81" name="Google Shape;8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LateUpdate</a:t>
            </a:r>
            <a:endParaRPr/>
          </a:p>
          <a:p>
            <a:pPr indent="0" lvl="0" marL="0" rtl="0" algn="l">
              <a:lnSpc>
                <a:spcPct val="115000"/>
              </a:lnSpc>
              <a:spcBef>
                <a:spcPts val="1600"/>
              </a:spcBef>
              <a:spcAft>
                <a:spcPts val="0"/>
              </a:spcAft>
              <a:buSzPts val="1800"/>
              <a:buNone/>
            </a:pPr>
            <a:r>
              <a:rPr lang="ro"/>
              <a:t>Metoda LateUpdate este rulata abia dupa ce toate Update-urile au fost rulate. (Relatie asemenatoare cu cea dintre Awake si Start).</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a:t>
            </a:r>
            <a:endParaRPr/>
          </a:p>
          <a:p>
            <a:pPr indent="0" lvl="0" marL="0" rtl="0" algn="l">
              <a:lnSpc>
                <a:spcPct val="100000"/>
              </a:lnSpc>
              <a:spcBef>
                <a:spcPts val="0"/>
              </a:spcBef>
              <a:spcAft>
                <a:spcPts val="0"/>
              </a:spcAft>
              <a:buSzPts val="3000"/>
              <a:buNone/>
            </a:pPr>
            <a:r>
              <a:t/>
            </a:r>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FixedUpdate</a:t>
            </a:r>
            <a:endParaRPr/>
          </a:p>
          <a:p>
            <a:pPr indent="0" lvl="0" marL="0" rtl="0" algn="l">
              <a:lnSpc>
                <a:spcPct val="115000"/>
              </a:lnSpc>
              <a:spcBef>
                <a:spcPts val="1600"/>
              </a:spcBef>
              <a:spcAft>
                <a:spcPts val="0"/>
              </a:spcAft>
              <a:buSzPts val="1800"/>
              <a:buNone/>
            </a:pPr>
            <a:r>
              <a:rPr lang="ro"/>
              <a:t>Update indiferent de frame rate. Se executa implicit la 0.02 secunde (50 de ori pe secunda). Daca jocul ar rula la 25 fps, atunci s-ar executa cam de 2 ori pe frame. Daca jocul ar rula la 100 fps, s-ar executa o data la doua frameuri.</a:t>
            </a:r>
            <a:br>
              <a:rPr lang="ro"/>
            </a:br>
            <a:r>
              <a:rPr lang="ro"/>
              <a:t>Intervalul de executie poate fi modificat astfel:</a:t>
            </a:r>
            <a:br>
              <a:rPr lang="ro"/>
            </a:br>
            <a:r>
              <a:rPr lang="ro" sz="1400">
                <a:solidFill>
                  <a:srgbClr val="455463"/>
                </a:solidFill>
                <a:highlight>
                  <a:srgbClr val="F0F0F0"/>
                </a:highlight>
                <a:latin typeface="Courier New"/>
                <a:ea typeface="Courier New"/>
                <a:cs typeface="Courier New"/>
                <a:sym typeface="Courier New"/>
              </a:rPr>
              <a:t>Edit &gt; Settings &gt; Time &gt; Fixed Timestep</a:t>
            </a:r>
            <a:endParaRPr sz="1400"/>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a:t>
            </a:r>
            <a:endParaRPr/>
          </a:p>
          <a:p>
            <a:pPr indent="0" lvl="0" marL="0" rtl="0" algn="l">
              <a:lnSpc>
                <a:spcPct val="100000"/>
              </a:lnSpc>
              <a:spcBef>
                <a:spcPts val="0"/>
              </a:spcBef>
              <a:spcAft>
                <a:spcPts val="0"/>
              </a:spcAft>
              <a:buSzPts val="3000"/>
              <a:buNone/>
            </a:pPr>
            <a:r>
              <a:t/>
            </a:r>
            <a:endParaRPr/>
          </a:p>
        </p:txBody>
      </p:sp>
      <p:sp>
        <p:nvSpPr>
          <p:cNvPr id="93" name="Google Shape;9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Others:</a:t>
            </a:r>
            <a:br>
              <a:rPr lang="ro"/>
            </a:br>
            <a:r>
              <a:rPr lang="ro"/>
              <a:t>OnDestroy</a:t>
            </a:r>
            <a:endParaRPr/>
          </a:p>
          <a:p>
            <a:pPr indent="0" lvl="0" marL="0" rtl="0" algn="l">
              <a:lnSpc>
                <a:spcPct val="115000"/>
              </a:lnSpc>
              <a:spcBef>
                <a:spcPts val="1600"/>
              </a:spcBef>
              <a:spcAft>
                <a:spcPts val="0"/>
              </a:spcAft>
              <a:buSzPts val="1800"/>
              <a:buNone/>
            </a:pPr>
            <a:r>
              <a:rPr lang="ro"/>
              <a:t>OnBecameVisible</a:t>
            </a:r>
            <a:endParaRPr/>
          </a:p>
          <a:p>
            <a:pPr indent="0" lvl="0" marL="0" rtl="0" algn="l">
              <a:lnSpc>
                <a:spcPct val="115000"/>
              </a:lnSpc>
              <a:spcBef>
                <a:spcPts val="1600"/>
              </a:spcBef>
              <a:spcAft>
                <a:spcPts val="0"/>
              </a:spcAft>
              <a:buSzPts val="1800"/>
              <a:buNone/>
            </a:pPr>
            <a:r>
              <a:rPr lang="ro"/>
              <a:t>Remarks:</a:t>
            </a:r>
            <a:br>
              <a:rPr lang="ro"/>
            </a:br>
            <a:r>
              <a:rPr lang="ro"/>
              <a:t> metodele nu sunt suprascrise; </a:t>
            </a:r>
            <a:r>
              <a:rPr lang="ro"/>
              <a:t>De obicei</a:t>
            </a:r>
            <a:r>
              <a:rPr lang="ro"/>
              <a:t> sunt declarate </a:t>
            </a:r>
            <a:r>
              <a:rPr i="1" lang="ro"/>
              <a:t>private</a:t>
            </a:r>
            <a:r>
              <a:rPr lang="ro"/>
              <a:t>; Ordinea executiei acelorasi metode din scripturi diferite nu este definita;</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 - deltaTime</a:t>
            </a:r>
            <a:endParaRPr/>
          </a:p>
          <a:p>
            <a:pPr indent="0" lvl="0" marL="0" rtl="0" algn="l">
              <a:lnSpc>
                <a:spcPct val="100000"/>
              </a:lnSpc>
              <a:spcBef>
                <a:spcPts val="0"/>
              </a:spcBef>
              <a:spcAft>
                <a:spcPts val="0"/>
              </a:spcAft>
              <a:buSzPts val="3000"/>
              <a:buNone/>
            </a:pPr>
            <a:r>
              <a:t/>
            </a:r>
            <a:endParaRPr/>
          </a:p>
        </p:txBody>
      </p:sp>
      <p:sp>
        <p:nvSpPr>
          <p:cNvPr id="99" name="Google Shape;9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Ce se intampla daca vrem ca un eveniment sa aiba loc dupa ce s-a scurs un anumit timp?</a:t>
            </a:r>
            <a:br>
              <a:rPr lang="ro"/>
            </a:br>
            <a:br>
              <a:rPr lang="ro"/>
            </a:br>
            <a:r>
              <a:rPr lang="ro"/>
              <a:t>Problema: Frame Rate-ul este variabil, deci nu pot “numara” frameurile.</a:t>
            </a:r>
            <a:endParaRPr/>
          </a:p>
          <a:p>
            <a:pPr indent="0" lvl="0" marL="0" rtl="0" algn="l">
              <a:lnSpc>
                <a:spcPct val="115000"/>
              </a:lnSpc>
              <a:spcBef>
                <a:spcPts val="1600"/>
              </a:spcBef>
              <a:spcAft>
                <a:spcPts val="0"/>
              </a:spcAft>
              <a:buSzPts val="1800"/>
              <a:buNone/>
            </a:pPr>
            <a:r>
              <a:rPr lang="ro"/>
              <a:t>Raspuns: Time.deltaTime - timpul necesar pentru desenarea ultimului frame (de la terminarea ultimului Update)</a:t>
            </a:r>
            <a:endParaRPr/>
          </a:p>
          <a:p>
            <a:pPr indent="0" lvl="0" marL="0" rtl="0" algn="l">
              <a:lnSpc>
                <a:spcPct val="115000"/>
              </a:lnSpc>
              <a:spcBef>
                <a:spcPts val="1600"/>
              </a:spcBef>
              <a:spcAft>
                <a:spcPts val="1600"/>
              </a:spcAft>
              <a:buSzPts val="1800"/>
              <a:buNone/>
            </a:pPr>
            <a:r>
              <a:rPr lang="ro"/>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Scripting - deltaTime</a:t>
            </a:r>
            <a:endParaRPr/>
          </a:p>
          <a:p>
            <a:pPr indent="0" lvl="0" marL="0" rtl="0" algn="l">
              <a:lnSpc>
                <a:spcPct val="100000"/>
              </a:lnSpc>
              <a:spcBef>
                <a:spcPts val="0"/>
              </a:spcBef>
              <a:spcAft>
                <a:spcPts val="0"/>
              </a:spcAft>
              <a:buSzPts val="3000"/>
              <a:buNone/>
            </a:pPr>
            <a:r>
              <a:t/>
            </a:r>
            <a:endParaRPr/>
          </a:p>
        </p:txBody>
      </p:sp>
      <p:sp>
        <p:nvSpPr>
          <p:cNvPr id="105" name="Google Shape;105;p9"/>
          <p:cNvSpPr txBox="1"/>
          <p:nvPr>
            <p:ph idx="1" type="body"/>
          </p:nvPr>
        </p:nvSpPr>
        <p:spPr>
          <a:xfrm>
            <a:off x="311700" y="11005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o"/>
              <a:t>Ex:</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ro"/>
              <a:t> </a:t>
            </a:r>
            <a:endParaRPr/>
          </a:p>
        </p:txBody>
      </p:sp>
      <p:graphicFrame>
        <p:nvGraphicFramePr>
          <p:cNvPr id="106" name="Google Shape;106;p9"/>
          <p:cNvGraphicFramePr/>
          <p:nvPr/>
        </p:nvGraphicFramePr>
        <p:xfrm>
          <a:off x="952500" y="1671200"/>
          <a:ext cx="3000000" cy="3000000"/>
        </p:xfrm>
        <a:graphic>
          <a:graphicData uri="http://schemas.openxmlformats.org/drawingml/2006/table">
            <a:tbl>
              <a:tblPr>
                <a:noFill/>
                <a:tableStyleId>{236AF7DC-741B-4F28-988C-4B14E9144832}</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ro" sz="1400" u="none" cap="none" strike="noStrike"/>
                        <a:t>miscare continua independenta de fps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o" sz="1400" u="none" cap="none" strike="noStrike"/>
                        <a:t> miscare dependenta de fps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ro" sz="1400" u="none" cap="none" strike="noStrike"/>
                        <a:t>void Update()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var movement = direction * speed;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 Multiply by delta time; movement now represents 'units per second,'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 rather than 'units per frame'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movement *= Time.deltaTime;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this.transform.Translate(movement);</a:t>
                      </a:r>
                      <a:endParaRPr sz="1400" u="none" cap="none" strike="noStrike"/>
                    </a:p>
                    <a:p>
                      <a:pPr indent="0" lvl="0" marL="0" marR="0" rtl="0" algn="l">
                        <a:lnSpc>
                          <a:spcPct val="153840"/>
                        </a:lnSpc>
                        <a:spcBef>
                          <a:spcPts val="0"/>
                        </a:spcBef>
                        <a:spcAft>
                          <a:spcPts val="0"/>
                        </a:spcAft>
                        <a:buClr>
                          <a:srgbClr val="000000"/>
                        </a:buClr>
                        <a:buSzPts val="1400"/>
                        <a:buFont typeface="Arial"/>
                        <a:buNone/>
                      </a:pPr>
                      <a:r>
                        <a:rPr lang="ro" sz="1400" u="none" cap="none" strike="noStrike"/>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ro" sz="1400" u="none" cap="none" strike="noStrike"/>
                        <a:t>void Update()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var movement = direction * speed;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ro" sz="1400" u="none" cap="none" strike="noStrike"/>
                        <a:t>    this.transform.Translate(movement);</a:t>
                      </a:r>
                      <a:endParaRPr sz="1400" u="none" cap="none" strike="noStrike"/>
                    </a:p>
                    <a:p>
                      <a:pPr indent="0" lvl="0" marL="0" marR="0" rtl="0" algn="l">
                        <a:lnSpc>
                          <a:spcPct val="153840"/>
                        </a:lnSpc>
                        <a:spcBef>
                          <a:spcPts val="0"/>
                        </a:spcBef>
                        <a:spcAft>
                          <a:spcPts val="0"/>
                        </a:spcAft>
                        <a:buClr>
                          <a:srgbClr val="000000"/>
                        </a:buClr>
                        <a:buSzPts val="1400"/>
                        <a:buFont typeface="Arial"/>
                        <a:buNone/>
                      </a:pPr>
                      <a:r>
                        <a:rPr lang="ro" sz="1400" u="none" cap="none" strike="noStrike"/>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