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KZoxYLIEti0xTa/s9NSpbeP3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unity3d.com/ScriptReference/Vector3-normalized.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unity3d.com/ScriptReference/Vector3.Sca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unity3d.com/ScriptReference/Vector3.Dot.html" TargetMode="External"/><Relationship Id="rId4" Type="http://schemas.openxmlformats.org/officeDocument/2006/relationships/hyperlink" Target="https://docs.unity3d.com/ScriptReference/Vector3.Do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unity3d.com/ScriptReference/Vector3.Cross.html" TargetMode="External"/><Relationship Id="rId4" Type="http://schemas.openxmlformats.org/officeDocument/2006/relationships/hyperlink" Target="https://en.wikipedia.org/wiki/Cross_product#Defi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unity3d.com/ScriptReference/Vector3.MoveTowards.html" TargetMode="External"/><Relationship Id="rId4" Type="http://schemas.openxmlformats.org/officeDocument/2006/relationships/hyperlink" Target="https://docs.unity3d.com/ScriptReference/Vector3.html" TargetMode="External"/><Relationship Id="rId5" Type="http://schemas.openxmlformats.org/officeDocument/2006/relationships/hyperlink" Target="https://docs.unity3d.com/ScriptReference/Vector3.html" TargetMode="External"/><Relationship Id="rId6" Type="http://schemas.openxmlformats.org/officeDocument/2006/relationships/hyperlink" Target="https://docs.unity3d.com/ScriptReference/Vector3.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unity3d.com/ScriptReference/Vector3.Lerp.html" TargetMode="External"/><Relationship Id="rId4" Type="http://schemas.openxmlformats.org/officeDocument/2006/relationships/hyperlink" Target="https://docs.unity3d.com/ScriptReference/Vector3.html" TargetMode="External"/><Relationship Id="rId5" Type="http://schemas.openxmlformats.org/officeDocument/2006/relationships/hyperlink" Target="https://docs.unity3d.com/ScriptReference/Vector3.html" TargetMode="External"/><Relationship Id="rId6" Type="http://schemas.openxmlformats.org/officeDocument/2006/relationships/hyperlink" Target="https://docs.unity3d.com/ScriptReference/Vector3.html" TargetMode="External"/><Relationship Id="rId7" Type="http://schemas.openxmlformats.org/officeDocument/2006/relationships/hyperlink" Target="https://docs.unity3d.com/ScriptReference/Vector3.LerpUnclamped.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unity3d.com/ScriptReference/Vector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unity3d.com/ScriptReference/Vector3.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unity3d.com/ScriptReference/Vector3-forward.html" TargetMode="External"/></Relationships>
</file>

<file path=ppt/slides/_rels/slide5.xml.rels><?xml version="1.0" encoding="UTF-8" standalone="yes"?><Relationships xmlns="http://schemas.openxmlformats.org/package/2006/relationships"><Relationship Id="rId20" Type="http://schemas.openxmlformats.org/officeDocument/2006/relationships/hyperlink" Target="https://docs.unity3d.com/ScriptReference/Rigidbody.html" TargetMode="External"/><Relationship Id="rId11" Type="http://schemas.openxmlformats.org/officeDocument/2006/relationships/hyperlink" Target="https://docs.unity3d.com/ScriptReference/GameObject.html" TargetMode="External"/><Relationship Id="rId22" Type="http://schemas.openxmlformats.org/officeDocument/2006/relationships/hyperlink" Target="https://docs.unity3d.com/ScriptReference/SceneManagement.Scene.html" TargetMode="External"/><Relationship Id="rId10" Type="http://schemas.openxmlformats.org/officeDocument/2006/relationships/hyperlink" Target="https://docs.unity3d.com/ScriptReference/GameObject.html" TargetMode="External"/><Relationship Id="rId21" Type="http://schemas.openxmlformats.org/officeDocument/2006/relationships/hyperlink" Target="https://docs.unity3d.com/ScriptReference/SceneManagement.Scene.html" TargetMode="External"/><Relationship Id="rId13" Type="http://schemas.openxmlformats.org/officeDocument/2006/relationships/hyperlink" Target="https://docs.unity3d.com/ScriptReference/GameObject.html" TargetMode="External"/><Relationship Id="rId12" Type="http://schemas.openxmlformats.org/officeDocument/2006/relationships/hyperlink" Target="https://docs.unity3d.com/ScriptReference/Rigidbody.html" TargetMode="External"/><Relationship Id="rId23" Type="http://schemas.openxmlformats.org/officeDocument/2006/relationships/hyperlink" Target="https://docs.unity3d.com/ScriptReference/Rigidbody-velocity.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unity3d.com/ScriptReference/Transform-forward.html" TargetMode="External"/><Relationship Id="rId4" Type="http://schemas.openxmlformats.org/officeDocument/2006/relationships/hyperlink" Target="https://docs.unity3d.com/ScriptReference/MonoBehaviour.html" TargetMode="External"/><Relationship Id="rId9" Type="http://schemas.openxmlformats.org/officeDocument/2006/relationships/hyperlink" Target="https://docs.unity3d.com/ScriptReference/Rigidbody.html" TargetMode="External"/><Relationship Id="rId15" Type="http://schemas.openxmlformats.org/officeDocument/2006/relationships/hyperlink" Target="https://docs.unity3d.com/ScriptReference/PlayerLoop.Update.html" TargetMode="External"/><Relationship Id="rId14" Type="http://schemas.openxmlformats.org/officeDocument/2006/relationships/hyperlink" Target="https://docs.unity3d.com/ScriptReference/GameObject.html" TargetMode="External"/><Relationship Id="rId17" Type="http://schemas.openxmlformats.org/officeDocument/2006/relationships/hyperlink" Target="https://docs.unity3d.com/ScriptReference/Input.GetKey.html" TargetMode="External"/><Relationship Id="rId16" Type="http://schemas.openxmlformats.org/officeDocument/2006/relationships/hyperlink" Target="https://docs.unity3d.com/ScriptReference/PlayerLoop.Update.html" TargetMode="External"/><Relationship Id="rId5" Type="http://schemas.openxmlformats.org/officeDocument/2006/relationships/hyperlink" Target="https://docs.unity3d.com/ScriptReference/MonoBehaviour.html" TargetMode="External"/><Relationship Id="rId19" Type="http://schemas.openxmlformats.org/officeDocument/2006/relationships/hyperlink" Target="https://docs.unity3d.com/ScriptReference/Rigidbody.html" TargetMode="External"/><Relationship Id="rId6" Type="http://schemas.openxmlformats.org/officeDocument/2006/relationships/hyperlink" Target="https://docs.unity3d.com/ScriptReference/Rigidbody.html" TargetMode="External"/><Relationship Id="rId18" Type="http://schemas.openxmlformats.org/officeDocument/2006/relationships/hyperlink" Target="https://docs.unity3d.com/ScriptReference/KeyCode.UpArrow.html" TargetMode="External"/><Relationship Id="rId7" Type="http://schemas.openxmlformats.org/officeDocument/2006/relationships/hyperlink" Target="https://docs.unity3d.com/ScriptReference/Rigidbody.html" TargetMode="External"/><Relationship Id="rId8" Type="http://schemas.openxmlformats.org/officeDocument/2006/relationships/hyperlink" Target="https://docs.unity3d.com/ScriptReference/Rigidbod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unity3d.com/ScriptReference/Vector3-magnitud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unity3d.com/ScriptReference/Vector3.Distanc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unity3d.com/ScriptReference/Vector3-sqrMagnitud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Observatie 2</a:t>
            </a:r>
            <a:endParaRPr/>
          </a:p>
        </p:txBody>
      </p:sp>
      <p:sp>
        <p:nvSpPr>
          <p:cNvPr id="111" name="Google Shape;11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De multe ori, spre exemplu in cazul orientarilor, este util sa folosim vectori de magnitudine 1. Altfel spus, odata ce avem un vector, este nevoie sa il normalizam.</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 bigVector = new Vector3(4, 7, 9); // magnitude = 12.08</a:t>
            </a:r>
            <a:endParaRPr/>
          </a:p>
          <a:p>
            <a:pPr indent="0" lvl="0" marL="0" rtl="0" algn="l">
              <a:lnSpc>
                <a:spcPct val="153840"/>
              </a:lnSpc>
              <a:spcBef>
                <a:spcPts val="0"/>
              </a:spcBef>
              <a:spcAft>
                <a:spcPts val="0"/>
              </a:spcAft>
              <a:buSzPts val="1800"/>
              <a:buNone/>
            </a:pPr>
            <a:r>
              <a:rPr lang="ro"/>
              <a:t>var unitVector = bigVector / bigVector.magnitude; // magnitude = 1</a:t>
            </a:r>
            <a:endParaRPr/>
          </a:p>
          <a:p>
            <a:pPr indent="0" lvl="0" marL="0" rtl="0" algn="l">
              <a:lnSpc>
                <a:spcPct val="153840"/>
              </a:lnSpc>
              <a:spcBef>
                <a:spcPts val="0"/>
              </a:spcBef>
              <a:spcAft>
                <a:spcPts val="0"/>
              </a:spcAft>
              <a:buSzPts val="1800"/>
              <a:buNone/>
            </a:pPr>
            <a:r>
              <a:rPr lang="ro"/>
              <a:t>sau, mai simplu:</a:t>
            </a:r>
            <a:endParaRPr/>
          </a:p>
          <a:p>
            <a:pPr indent="0" lvl="0" marL="0" rtl="0" algn="l">
              <a:lnSpc>
                <a:spcPct val="153840"/>
              </a:lnSpc>
              <a:spcBef>
                <a:spcPts val="0"/>
              </a:spcBef>
              <a:spcAft>
                <a:spcPts val="0"/>
              </a:spcAft>
              <a:buSzPts val="1800"/>
              <a:buNone/>
            </a:pPr>
            <a:r>
              <a:rPr lang="ro"/>
              <a:t>var unitVector2 = bigVector.</a:t>
            </a:r>
            <a:r>
              <a:rPr lang="ro" u="sng">
                <a:solidFill>
                  <a:schemeClr val="hlink"/>
                </a:solidFill>
                <a:hlinkClick r:id="rId3"/>
              </a:rPr>
              <a:t>normalized</a:t>
            </a:r>
            <a:r>
              <a:rPr lang="ro"/>
              <a:t>;</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Scalare</a:t>
            </a:r>
            <a:endParaRPr/>
          </a:p>
        </p:txBody>
      </p:sp>
      <p:sp>
        <p:nvSpPr>
          <p:cNvPr id="117" name="Google Shape;11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Inmultirea unui vector cu un numar</a:t>
            </a:r>
            <a:br>
              <a:rPr lang="ro"/>
            </a:br>
            <a:r>
              <a:rPr lang="ro"/>
              <a:t>var v1 = Vector3.one * 4; // = (4, 4, 4)</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Inmultirea a 2 vectori pe fiecare componenta (produs scalar):</a:t>
            </a:r>
            <a:endParaRPr/>
          </a:p>
          <a:p>
            <a:pPr indent="0" lvl="0" marL="0" rtl="0" algn="l">
              <a:lnSpc>
                <a:spcPct val="153840"/>
              </a:lnSpc>
              <a:spcBef>
                <a:spcPts val="0"/>
              </a:spcBef>
              <a:spcAft>
                <a:spcPts val="0"/>
              </a:spcAft>
              <a:buSzPts val="1800"/>
              <a:buNone/>
            </a:pPr>
            <a:r>
              <a:rPr lang="ro"/>
              <a:t>v1.</a:t>
            </a:r>
            <a:r>
              <a:rPr lang="ro" u="sng">
                <a:solidFill>
                  <a:schemeClr val="hlink"/>
                </a:solidFill>
                <a:hlinkClick r:id="rId3"/>
              </a:rPr>
              <a:t>Scale</a:t>
            </a:r>
            <a:r>
              <a:rPr lang="ro"/>
              <a:t>(new Vector3(3f, 1f, 0f)); // = (12f, 4f, 0f)</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a:t>
            </a:r>
            <a:r>
              <a:rPr lang="ro" u="sng">
                <a:solidFill>
                  <a:schemeClr val="hlink"/>
                </a:solidFill>
                <a:hlinkClick r:id="rId3"/>
              </a:rPr>
              <a:t>Produs scalar</a:t>
            </a:r>
            <a:endParaRPr/>
          </a:p>
        </p:txBody>
      </p:sp>
      <p:sp>
        <p:nvSpPr>
          <p:cNvPr id="123" name="Google Shape;12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Produsul scalar sau produsul </a:t>
            </a:r>
            <a:r>
              <a:rPr lang="ro" u="sng">
                <a:solidFill>
                  <a:schemeClr val="hlink"/>
                </a:solidFill>
                <a:hlinkClick r:id="rId4"/>
              </a:rPr>
              <a:t>Dot</a:t>
            </a:r>
            <a:r>
              <a:rPr lang="ro"/>
              <a:t>, este “diferenta” dintre directiile inspre care arata cei doi vectori. Formal spus, este suma produselor pe fiecare componenta. Consecinta: obtinem valoara cosinusului pentru unghiul dintre cei doi vectori.</a:t>
            </a:r>
            <a:endParaRPr/>
          </a:p>
          <a:p>
            <a:pPr indent="-342900" lvl="0" marL="457200" rtl="0" algn="l">
              <a:lnSpc>
                <a:spcPct val="153840"/>
              </a:lnSpc>
              <a:spcBef>
                <a:spcPts val="0"/>
              </a:spcBef>
              <a:spcAft>
                <a:spcPts val="0"/>
              </a:spcAft>
              <a:buSzPts val="1800"/>
              <a:buChar char="-"/>
            </a:pPr>
            <a:r>
              <a:rPr lang="ro"/>
              <a:t>Produsul vectorial pentru 2 vectori normalizati, paraleli, de aceasi orientare este 1:</a:t>
            </a:r>
            <a:endParaRPr/>
          </a:p>
          <a:p>
            <a:pPr indent="-342900" lvl="1" marL="914400" rtl="0" algn="l">
              <a:lnSpc>
                <a:spcPct val="153840"/>
              </a:lnSpc>
              <a:spcBef>
                <a:spcPts val="0"/>
              </a:spcBef>
              <a:spcAft>
                <a:spcPts val="0"/>
              </a:spcAft>
              <a:buSzPts val="1800"/>
              <a:buChar char="-"/>
            </a:pPr>
            <a:r>
              <a:rPr lang="ro" sz="1800"/>
              <a:t>var parallel = Vector3.Dot(Vector3.left, Vector3.left);</a:t>
            </a:r>
            <a:endParaRPr sz="1800"/>
          </a:p>
          <a:p>
            <a:pPr indent="-342900" lvl="0" marL="457200" rtl="0" algn="l">
              <a:lnSpc>
                <a:spcPct val="153840"/>
              </a:lnSpc>
              <a:spcBef>
                <a:spcPts val="0"/>
              </a:spcBef>
              <a:spcAft>
                <a:spcPts val="0"/>
              </a:spcAft>
              <a:buSzPts val="1800"/>
              <a:buChar char="-"/>
            </a:pPr>
            <a:r>
              <a:rPr lang="ro"/>
              <a:t>Produsul a doi vectori normalizati, paraleli, dar de orientari opuse este -1:</a:t>
            </a:r>
            <a:endParaRPr/>
          </a:p>
          <a:p>
            <a:pPr indent="-342900" lvl="1" marL="914400" rtl="0" algn="l">
              <a:lnSpc>
                <a:spcPct val="153840"/>
              </a:lnSpc>
              <a:spcBef>
                <a:spcPts val="0"/>
              </a:spcBef>
              <a:spcAft>
                <a:spcPts val="0"/>
              </a:spcAft>
              <a:buSzPts val="1800"/>
              <a:buChar char="-"/>
            </a:pPr>
            <a:r>
              <a:rPr lang="ro" sz="1800"/>
              <a:t>var opposite = Vector3.Dot(Vector3.left, Vector3.right); // -1</a:t>
            </a:r>
            <a:endParaRPr sz="1800"/>
          </a:p>
          <a:p>
            <a:pPr indent="-342900" lvl="0" marL="457200" rtl="0" algn="l">
              <a:lnSpc>
                <a:spcPct val="153840"/>
              </a:lnSpc>
              <a:spcBef>
                <a:spcPts val="0"/>
              </a:spcBef>
              <a:spcAft>
                <a:spcPts val="0"/>
              </a:spcAft>
              <a:buSzPts val="1800"/>
              <a:buChar char="-"/>
            </a:pPr>
            <a:r>
              <a:rPr lang="ro"/>
              <a:t>var orthogonal =Vector3.Dot(Vector3.up, Vector3.forward); // 0</a:t>
            </a:r>
            <a:endParaRPr/>
          </a:p>
          <a:p>
            <a:pPr indent="0" lvl="0" marL="45720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Produs </a:t>
            </a:r>
            <a:r>
              <a:rPr lang="ro" u="sng">
                <a:solidFill>
                  <a:schemeClr val="hlink"/>
                </a:solidFill>
                <a:hlinkClick r:id="rId3"/>
              </a:rPr>
              <a:t>Vectorial</a:t>
            </a:r>
            <a:endParaRPr/>
          </a:p>
        </p:txBody>
      </p:sp>
      <p:sp>
        <p:nvSpPr>
          <p:cNvPr id="129" name="Google Shape;12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Produsul vectorial este o operatie binara ce are ca rezultat un nou vector perpendicular pe planul celor 2 vectori, si de magnitudine egala cu produsul magnitudinilor celor doi vectori inmultit cu sinusul unghiului dintre ei.</a:t>
            </a:r>
            <a:endParaRPr/>
          </a:p>
          <a:p>
            <a:pPr indent="0" lvl="0" marL="0" rtl="0" algn="l">
              <a:lnSpc>
                <a:spcPct val="153840"/>
              </a:lnSpc>
              <a:spcBef>
                <a:spcPts val="0"/>
              </a:spcBef>
              <a:spcAft>
                <a:spcPts val="0"/>
              </a:spcAft>
              <a:buSzPts val="1800"/>
              <a:buNone/>
            </a:pPr>
            <a:r>
              <a:rPr lang="ro"/>
              <a:t>Orientarea se afla aplicand regula mainii </a:t>
            </a:r>
            <a:r>
              <a:rPr b="1" lang="ro" u="sng">
                <a:solidFill>
                  <a:schemeClr val="hlink"/>
                </a:solidFill>
                <a:hlinkClick r:id="rId4"/>
              </a:rPr>
              <a:t>DREPTE</a:t>
            </a:r>
            <a:r>
              <a:rPr lang="ro"/>
              <a:t>.</a:t>
            </a:r>
            <a:endParaRPr/>
          </a:p>
          <a:p>
            <a:pPr indent="0" lvl="0" marL="0" rtl="0" algn="l">
              <a:lnSpc>
                <a:spcPct val="153840"/>
              </a:lnSpc>
              <a:spcBef>
                <a:spcPts val="0"/>
              </a:spcBef>
              <a:spcAft>
                <a:spcPts val="0"/>
              </a:spcAft>
              <a:buSzPts val="1800"/>
              <a:buNone/>
            </a:pPr>
            <a:r>
              <a:rPr lang="ro"/>
              <a:t>Exemplu:</a:t>
            </a:r>
            <a:endParaRPr/>
          </a:p>
          <a:p>
            <a:pPr indent="0" lvl="0" marL="0" rtl="0" algn="l">
              <a:lnSpc>
                <a:spcPct val="153840"/>
              </a:lnSpc>
              <a:spcBef>
                <a:spcPts val="0"/>
              </a:spcBef>
              <a:spcAft>
                <a:spcPts val="0"/>
              </a:spcAft>
              <a:buSzPts val="1800"/>
              <a:buNone/>
            </a:pPr>
            <a:r>
              <a:rPr lang="ro"/>
              <a:t>var up = Vector3.Cross(Vector3.forward, Vector3.right);</a:t>
            </a:r>
            <a:endParaRPr/>
          </a:p>
          <a:p>
            <a:pPr indent="0" lvl="0" marL="0" rtl="0" algn="l">
              <a:lnSpc>
                <a:spcPct val="153840"/>
              </a:lnSpc>
              <a:spcBef>
                <a:spcPts val="0"/>
              </a:spcBef>
              <a:spcAft>
                <a:spcPts val="0"/>
              </a:spcAft>
              <a:buSzPts val="1800"/>
              <a:buNone/>
            </a:pPr>
            <a:r>
              <a:t/>
            </a:r>
            <a:endParaRPr/>
          </a:p>
          <a:p>
            <a:pPr indent="0" lvl="0" marL="45720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Vector3: </a:t>
            </a:r>
            <a:r>
              <a:rPr lang="ro" u="sng">
                <a:solidFill>
                  <a:schemeClr val="hlink"/>
                </a:solidFill>
                <a:hlinkClick r:id="rId3"/>
              </a:rPr>
              <a:t>MoveTowards</a:t>
            </a:r>
            <a:endParaRPr/>
          </a:p>
        </p:txBody>
      </p:sp>
      <p:sp>
        <p:nvSpPr>
          <p:cNvPr id="135" name="Google Shape;13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sz="1500">
                <a:solidFill>
                  <a:srgbClr val="455463"/>
                </a:solidFill>
                <a:latin typeface="Roboto"/>
                <a:ea typeface="Roboto"/>
                <a:cs typeface="Roboto"/>
                <a:sym typeface="Roboto"/>
              </a:rPr>
              <a:t>public static </a:t>
            </a:r>
            <a:r>
              <a:rPr lang="ro" sz="1500" u="sng">
                <a:solidFill>
                  <a:srgbClr val="B83C82"/>
                </a:solidFill>
                <a:latin typeface="Roboto"/>
                <a:ea typeface="Roboto"/>
                <a:cs typeface="Roboto"/>
                <a:sym typeface="Roboto"/>
                <a:hlinkClick r:id="rId4">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MoveTowards</a:t>
            </a:r>
            <a:r>
              <a:rPr lang="ro" sz="1500">
                <a:solidFill>
                  <a:srgbClr val="455463"/>
                </a:solidFill>
                <a:latin typeface="Roboto"/>
                <a:ea typeface="Roboto"/>
                <a:cs typeface="Roboto"/>
                <a:sym typeface="Roboto"/>
              </a:rPr>
              <a:t>(</a:t>
            </a:r>
            <a:r>
              <a:rPr lang="ro" sz="1500" u="sng">
                <a:solidFill>
                  <a:srgbClr val="B83C82"/>
                </a:solidFill>
                <a:latin typeface="Roboto"/>
                <a:ea typeface="Roboto"/>
                <a:cs typeface="Roboto"/>
                <a:sym typeface="Roboto"/>
                <a:hlinkClick r:id="rId5">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current</a:t>
            </a:r>
            <a:r>
              <a:rPr lang="ro" sz="1500">
                <a:solidFill>
                  <a:srgbClr val="455463"/>
                </a:solidFill>
                <a:latin typeface="Roboto"/>
                <a:ea typeface="Roboto"/>
                <a:cs typeface="Roboto"/>
                <a:sym typeface="Roboto"/>
              </a:rPr>
              <a:t>, </a:t>
            </a:r>
            <a:r>
              <a:rPr lang="ro" sz="1500" u="sng">
                <a:solidFill>
                  <a:srgbClr val="B83C82"/>
                </a:solidFill>
                <a:latin typeface="Roboto"/>
                <a:ea typeface="Roboto"/>
                <a:cs typeface="Roboto"/>
                <a:sym typeface="Roboto"/>
                <a:hlinkClick r:id="rId6">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target</a:t>
            </a:r>
            <a:r>
              <a:rPr lang="ro" sz="1500">
                <a:solidFill>
                  <a:srgbClr val="455463"/>
                </a:solidFill>
                <a:latin typeface="Roboto"/>
                <a:ea typeface="Roboto"/>
                <a:cs typeface="Roboto"/>
                <a:sym typeface="Roboto"/>
              </a:rPr>
              <a:t>, float </a:t>
            </a:r>
            <a:r>
              <a:rPr b="1" lang="ro" sz="1500">
                <a:solidFill>
                  <a:srgbClr val="455463"/>
                </a:solidFill>
                <a:latin typeface="Roboto"/>
                <a:ea typeface="Roboto"/>
                <a:cs typeface="Roboto"/>
                <a:sym typeface="Roboto"/>
              </a:rPr>
              <a:t>maxDistanceDelta</a:t>
            </a:r>
            <a:r>
              <a:rPr lang="ro" sz="1500">
                <a:solidFill>
                  <a:srgbClr val="455463"/>
                </a:solidFill>
                <a:latin typeface="Roboto"/>
                <a:ea typeface="Roboto"/>
                <a:cs typeface="Roboto"/>
                <a:sym typeface="Roboto"/>
              </a:rPr>
              <a:t>);</a:t>
            </a:r>
            <a:endParaRPr sz="1500">
              <a:solidFill>
                <a:srgbClr val="455463"/>
              </a:solidFill>
              <a:latin typeface="Roboto"/>
              <a:ea typeface="Roboto"/>
              <a:cs typeface="Roboto"/>
              <a:sym typeface="Roboto"/>
            </a:endParaRPr>
          </a:p>
          <a:p>
            <a:pPr indent="0" lvl="0" marL="0" rtl="0" algn="l">
              <a:lnSpc>
                <a:spcPct val="153840"/>
              </a:lnSpc>
              <a:spcBef>
                <a:spcPts val="0"/>
              </a:spcBef>
              <a:spcAft>
                <a:spcPts val="0"/>
              </a:spcAft>
              <a:buSzPts val="1800"/>
              <a:buNone/>
            </a:pPr>
            <a:r>
              <a:rPr lang="ro">
                <a:solidFill>
                  <a:srgbClr val="455463"/>
                </a:solidFill>
              </a:rPr>
              <a:t>Se returneaza vectorul pe a carei orientare trebuie sa translatam un punct de pe pozitia current catre pozitia target, fara a depasi maxDistanceDelta la fiecare pas (vectorul rezultat are magniturine maxDistanceDelta)</a:t>
            </a:r>
            <a:br>
              <a:rPr lang="ro">
                <a:solidFill>
                  <a:srgbClr val="455463"/>
                </a:solidFill>
              </a:rPr>
            </a:br>
            <a:r>
              <a:rPr lang="ro">
                <a:solidFill>
                  <a:srgbClr val="455463"/>
                </a:solidFill>
              </a:rPr>
              <a:t>var moved =Vector3.MoveTowards(Vector3.zero, Vector3.one, 0.5f);</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 = (0.3, 0.3, 0.3) (magnitudine ~0.5)</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Vector3: </a:t>
            </a:r>
            <a:r>
              <a:rPr lang="ro" u="sng">
                <a:solidFill>
                  <a:schemeClr val="hlink"/>
                </a:solidFill>
                <a:hlinkClick r:id="rId3"/>
              </a:rPr>
              <a:t>Lerp</a:t>
            </a:r>
            <a:endParaRPr/>
          </a:p>
        </p:txBody>
      </p:sp>
      <p:sp>
        <p:nvSpPr>
          <p:cNvPr id="141" name="Google Shape;14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sz="1500">
                <a:solidFill>
                  <a:srgbClr val="455463"/>
                </a:solidFill>
                <a:latin typeface="Roboto"/>
                <a:ea typeface="Roboto"/>
                <a:cs typeface="Roboto"/>
                <a:sym typeface="Roboto"/>
              </a:rPr>
              <a:t>public static </a:t>
            </a:r>
            <a:r>
              <a:rPr lang="ro" sz="1500" u="sng">
                <a:solidFill>
                  <a:srgbClr val="B83C82"/>
                </a:solidFill>
                <a:latin typeface="Roboto"/>
                <a:ea typeface="Roboto"/>
                <a:cs typeface="Roboto"/>
                <a:sym typeface="Roboto"/>
                <a:hlinkClick r:id="rId4">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Lerp</a:t>
            </a:r>
            <a:r>
              <a:rPr lang="ro" sz="1500">
                <a:solidFill>
                  <a:srgbClr val="455463"/>
                </a:solidFill>
                <a:latin typeface="Roboto"/>
                <a:ea typeface="Roboto"/>
                <a:cs typeface="Roboto"/>
                <a:sym typeface="Roboto"/>
              </a:rPr>
              <a:t>(</a:t>
            </a:r>
            <a:r>
              <a:rPr lang="ro" sz="1500" u="sng">
                <a:solidFill>
                  <a:srgbClr val="B83C82"/>
                </a:solidFill>
                <a:latin typeface="Roboto"/>
                <a:ea typeface="Roboto"/>
                <a:cs typeface="Roboto"/>
                <a:sym typeface="Roboto"/>
                <a:hlinkClick r:id="rId5">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a</a:t>
            </a:r>
            <a:r>
              <a:rPr lang="ro" sz="1500">
                <a:solidFill>
                  <a:srgbClr val="455463"/>
                </a:solidFill>
                <a:latin typeface="Roboto"/>
                <a:ea typeface="Roboto"/>
                <a:cs typeface="Roboto"/>
                <a:sym typeface="Roboto"/>
              </a:rPr>
              <a:t>, </a:t>
            </a:r>
            <a:r>
              <a:rPr lang="ro" sz="1500" u="sng">
                <a:solidFill>
                  <a:srgbClr val="B83C82"/>
                </a:solidFill>
                <a:latin typeface="Roboto"/>
                <a:ea typeface="Roboto"/>
                <a:cs typeface="Roboto"/>
                <a:sym typeface="Roboto"/>
                <a:hlinkClick r:id="rId6">
                  <a:extLst>
                    <a:ext uri="{A12FA001-AC4F-418D-AE19-62706E023703}">
                      <ahyp:hlinkClr val="tx"/>
                    </a:ext>
                  </a:extLst>
                </a:hlinkClick>
              </a:rPr>
              <a:t>Vector3</a:t>
            </a:r>
            <a:r>
              <a:rPr lang="ro" sz="1500">
                <a:solidFill>
                  <a:srgbClr val="455463"/>
                </a:solidFill>
                <a:latin typeface="Roboto"/>
                <a:ea typeface="Roboto"/>
                <a:cs typeface="Roboto"/>
                <a:sym typeface="Roboto"/>
              </a:rPr>
              <a:t> </a:t>
            </a:r>
            <a:r>
              <a:rPr b="1" lang="ro" sz="1500">
                <a:solidFill>
                  <a:srgbClr val="455463"/>
                </a:solidFill>
                <a:latin typeface="Roboto"/>
                <a:ea typeface="Roboto"/>
                <a:cs typeface="Roboto"/>
                <a:sym typeface="Roboto"/>
              </a:rPr>
              <a:t>b</a:t>
            </a:r>
            <a:r>
              <a:rPr lang="ro" sz="1500">
                <a:solidFill>
                  <a:srgbClr val="455463"/>
                </a:solidFill>
                <a:latin typeface="Roboto"/>
                <a:ea typeface="Roboto"/>
                <a:cs typeface="Roboto"/>
                <a:sym typeface="Roboto"/>
              </a:rPr>
              <a:t>, float </a:t>
            </a:r>
            <a:r>
              <a:rPr b="1" lang="ro" sz="1500">
                <a:solidFill>
                  <a:srgbClr val="455463"/>
                </a:solidFill>
                <a:latin typeface="Roboto"/>
                <a:ea typeface="Roboto"/>
                <a:cs typeface="Roboto"/>
                <a:sym typeface="Roboto"/>
              </a:rPr>
              <a:t>t</a:t>
            </a:r>
            <a:r>
              <a:rPr lang="ro" sz="1500">
                <a:solidFill>
                  <a:srgbClr val="455463"/>
                </a:solidFill>
                <a:latin typeface="Roboto"/>
                <a:ea typeface="Roboto"/>
                <a:cs typeface="Roboto"/>
                <a:sym typeface="Roboto"/>
              </a:rPr>
              <a:t>);</a:t>
            </a:r>
            <a:endParaRPr sz="1500">
              <a:solidFill>
                <a:srgbClr val="455463"/>
              </a:solidFill>
              <a:latin typeface="Roboto"/>
              <a:ea typeface="Roboto"/>
              <a:cs typeface="Roboto"/>
              <a:sym typeface="Roboto"/>
            </a:endParaRPr>
          </a:p>
          <a:p>
            <a:pPr indent="0" lvl="0" marL="0" rtl="0" algn="l">
              <a:lnSpc>
                <a:spcPct val="153840"/>
              </a:lnSpc>
              <a:spcBef>
                <a:spcPts val="0"/>
              </a:spcBef>
              <a:spcAft>
                <a:spcPts val="0"/>
              </a:spcAft>
              <a:buSzPts val="1800"/>
              <a:buNone/>
            </a:pPr>
            <a:r>
              <a:rPr lang="ro">
                <a:solidFill>
                  <a:srgbClr val="455463"/>
                </a:solidFill>
              </a:rPr>
              <a:t>Interpoleaza vectorul </a:t>
            </a:r>
            <a:r>
              <a:rPr b="1" lang="ro">
                <a:solidFill>
                  <a:srgbClr val="455463"/>
                </a:solidFill>
              </a:rPr>
              <a:t>a</a:t>
            </a:r>
            <a:r>
              <a:rPr lang="ro">
                <a:solidFill>
                  <a:srgbClr val="455463"/>
                </a:solidFill>
              </a:rPr>
              <a:t> si vectorul </a:t>
            </a:r>
            <a:r>
              <a:rPr b="1" lang="ro">
                <a:solidFill>
                  <a:srgbClr val="455463"/>
                </a:solidFill>
              </a:rPr>
              <a:t>b</a:t>
            </a:r>
            <a:r>
              <a:rPr lang="ro">
                <a:solidFill>
                  <a:srgbClr val="455463"/>
                </a:solidFill>
              </a:rPr>
              <a:t> folosind parametrul </a:t>
            </a:r>
            <a:r>
              <a:rPr b="1" lang="ro">
                <a:solidFill>
                  <a:srgbClr val="455463"/>
                </a:solidFill>
              </a:rPr>
              <a:t>t</a:t>
            </a:r>
            <a:r>
              <a:rPr lang="ro">
                <a:solidFill>
                  <a:srgbClr val="455463"/>
                </a:solidFill>
              </a:rPr>
              <a:t>. Se retuneaza vectorul </a:t>
            </a:r>
            <a:r>
              <a:rPr b="1" lang="ro">
                <a:solidFill>
                  <a:srgbClr val="455463"/>
                </a:solidFill>
              </a:rPr>
              <a:t>(b-a)*t, </a:t>
            </a:r>
            <a:r>
              <a:rPr lang="ro">
                <a:solidFill>
                  <a:srgbClr val="455463"/>
                </a:solidFill>
              </a:rPr>
              <a:t>pentru </a:t>
            </a:r>
            <a:r>
              <a:rPr b="1" lang="ro">
                <a:solidFill>
                  <a:srgbClr val="455463"/>
                </a:solidFill>
              </a:rPr>
              <a:t>t=0</a:t>
            </a:r>
            <a:r>
              <a:rPr lang="ro">
                <a:solidFill>
                  <a:srgbClr val="455463"/>
                </a:solidFill>
              </a:rPr>
              <a:t>, se retuneaza </a:t>
            </a:r>
            <a:r>
              <a:rPr b="1" lang="ro">
                <a:solidFill>
                  <a:srgbClr val="455463"/>
                </a:solidFill>
              </a:rPr>
              <a:t>a</a:t>
            </a:r>
            <a:r>
              <a:rPr lang="ro">
                <a:solidFill>
                  <a:srgbClr val="455463"/>
                </a:solidFill>
              </a:rPr>
              <a:t>, pentru</a:t>
            </a:r>
            <a:r>
              <a:rPr b="1" lang="ro">
                <a:solidFill>
                  <a:srgbClr val="455463"/>
                </a:solidFill>
              </a:rPr>
              <a:t> t=1</a:t>
            </a:r>
            <a:r>
              <a:rPr lang="ro">
                <a:solidFill>
                  <a:srgbClr val="455463"/>
                </a:solidFill>
              </a:rPr>
              <a:t> se returneaza </a:t>
            </a:r>
            <a:r>
              <a:rPr b="1" lang="ro">
                <a:solidFill>
                  <a:srgbClr val="455463"/>
                </a:solidFill>
              </a:rPr>
              <a:t>b. </a:t>
            </a:r>
            <a:endParaRPr b="1">
              <a:solidFill>
                <a:srgbClr val="455463"/>
              </a:solidFill>
            </a:endParaRPr>
          </a:p>
          <a:p>
            <a:pPr indent="0" lvl="0" marL="0" rtl="0" algn="l">
              <a:lnSpc>
                <a:spcPct val="153840"/>
              </a:lnSpc>
              <a:spcBef>
                <a:spcPts val="0"/>
              </a:spcBef>
              <a:spcAft>
                <a:spcPts val="0"/>
              </a:spcAft>
              <a:buSzPts val="1800"/>
              <a:buNone/>
            </a:pPr>
            <a:r>
              <a:rPr lang="ro">
                <a:solidFill>
                  <a:srgbClr val="455463"/>
                </a:solidFill>
              </a:rPr>
              <a:t>var lerped = Vector3.Lerp(Vector3.zero, Vector3.one, 0.65f); // = (0.65, 0.65, 0.65)</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Daca </a:t>
            </a:r>
            <a:r>
              <a:rPr b="1" lang="ro">
                <a:solidFill>
                  <a:srgbClr val="455463"/>
                </a:solidFill>
              </a:rPr>
              <a:t>t</a:t>
            </a:r>
            <a:r>
              <a:rPr lang="ro">
                <a:solidFill>
                  <a:srgbClr val="455463"/>
                </a:solidFill>
              </a:rPr>
              <a:t> nu se afla in [0,1] atunci el va fi normalizat. Pentru a folosi un </a:t>
            </a:r>
            <a:r>
              <a:rPr b="1" lang="ro">
                <a:solidFill>
                  <a:srgbClr val="455463"/>
                </a:solidFill>
              </a:rPr>
              <a:t>t </a:t>
            </a:r>
            <a:r>
              <a:rPr lang="ro">
                <a:solidFill>
                  <a:srgbClr val="455463"/>
                </a:solidFill>
              </a:rPr>
              <a:t>oarecare, se poate folosi </a:t>
            </a:r>
            <a:r>
              <a:rPr lang="ro" u="sng">
                <a:solidFill>
                  <a:schemeClr val="hlink"/>
                </a:solidFill>
                <a:hlinkClick r:id="rId7"/>
              </a:rPr>
              <a:t>LerpUnclamped</a:t>
            </a:r>
            <a:r>
              <a:rPr lang="ro">
                <a:solidFill>
                  <a:srgbClr val="455463"/>
                </a:solidFill>
              </a:rPr>
              <a:t>.</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var unclamped = Vector3.LerpUnclamped(Vector3.zero, Vector3.r</a:t>
            </a:r>
            <a:r>
              <a:rPr lang="ro">
                <a:solidFill>
                  <a:srgbClr val="455463"/>
                </a:solidFill>
              </a:rPr>
              <a:t>ight, </a:t>
            </a:r>
            <a:r>
              <a:rPr lang="ro">
                <a:solidFill>
                  <a:srgbClr val="455463"/>
                </a:solidFill>
              </a:rPr>
              <a:t>2.0f);</a:t>
            </a:r>
            <a:endParaRPr>
              <a:solidFill>
                <a:srgbClr val="455463"/>
              </a:solidFill>
            </a:endParaRPr>
          </a:p>
          <a:p>
            <a:pPr indent="0" lvl="0" marL="0" rtl="0" algn="l">
              <a:lnSpc>
                <a:spcPct val="153840"/>
              </a:lnSpc>
              <a:spcBef>
                <a:spcPts val="0"/>
              </a:spcBef>
              <a:spcAft>
                <a:spcPts val="0"/>
              </a:spcAft>
              <a:buSzPts val="1800"/>
              <a:buNone/>
            </a:pPr>
            <a:r>
              <a:rPr lang="ro">
                <a:solidFill>
                  <a:srgbClr val="455463"/>
                </a:solidFill>
              </a:rPr>
              <a:t>// = (2, 0, 0)</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solidFill>
                <a:srgbClr val="455463"/>
              </a:solidFill>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sz="1800"/>
              <a:t>Cum ne dam seama ca doua obiecte sunt apropiate unul de altul?</a:t>
            </a:r>
            <a:endParaRPr sz="1800"/>
          </a:p>
        </p:txBody>
      </p:sp>
      <p:sp>
        <p:nvSpPr>
          <p:cNvPr id="147" name="Google Shape;147;p16"/>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400"/>
              <a:t>public class RangeChecker : MonoBehaviour {</a:t>
            </a:r>
            <a:endParaRPr sz="1400"/>
          </a:p>
          <a:p>
            <a:pPr indent="0" lvl="0" marL="0" rtl="0" algn="l">
              <a:lnSpc>
                <a:spcPct val="100000"/>
              </a:lnSpc>
              <a:spcBef>
                <a:spcPts val="1600"/>
              </a:spcBef>
              <a:spcAft>
                <a:spcPts val="0"/>
              </a:spcAft>
              <a:buSzPts val="1800"/>
              <a:buNone/>
            </a:pPr>
            <a:r>
              <a:t/>
            </a:r>
            <a:endParaRPr sz="1400"/>
          </a:p>
          <a:p>
            <a:pPr indent="0" lvl="0" marL="0" rtl="0" algn="l">
              <a:lnSpc>
                <a:spcPct val="100000"/>
              </a:lnSpc>
              <a:spcBef>
                <a:spcPts val="1600"/>
              </a:spcBef>
              <a:spcAft>
                <a:spcPts val="0"/>
              </a:spcAft>
              <a:buSzPts val="1800"/>
              <a:buNone/>
            </a:pPr>
            <a:r>
              <a:rPr lang="ro" sz="1400"/>
              <a:t>    // The object we want to check the distance to</a:t>
            </a:r>
            <a:endParaRPr sz="1400"/>
          </a:p>
          <a:p>
            <a:pPr indent="457200" lvl="0" marL="0" rtl="0" algn="l">
              <a:lnSpc>
                <a:spcPct val="100000"/>
              </a:lnSpc>
              <a:spcBef>
                <a:spcPts val="1600"/>
              </a:spcBef>
              <a:spcAft>
                <a:spcPts val="0"/>
              </a:spcAft>
              <a:buSzPts val="1800"/>
              <a:buNone/>
            </a:pPr>
            <a:r>
              <a:rPr lang="ro" sz="1400"/>
              <a:t>[SerializeField] Transform target;</a:t>
            </a:r>
            <a:endParaRPr sz="1400"/>
          </a:p>
          <a:p>
            <a:pPr indent="457200" lvl="0" marL="0" rtl="0" algn="l">
              <a:lnSpc>
                <a:spcPct val="100000"/>
              </a:lnSpc>
              <a:spcBef>
                <a:spcPts val="1600"/>
              </a:spcBef>
              <a:spcAft>
                <a:spcPts val="0"/>
              </a:spcAft>
              <a:buSzPts val="1800"/>
              <a:buNone/>
            </a:pPr>
            <a:r>
              <a:rPr lang="ro" sz="1400"/>
              <a:t>[SerializeField] float range = 5;</a:t>
            </a:r>
            <a:endParaRPr sz="1400"/>
          </a:p>
          <a:p>
            <a:pPr indent="457200" lvl="0" marL="0" rtl="0" algn="l">
              <a:lnSpc>
                <a:spcPct val="100000"/>
              </a:lnSpc>
              <a:spcBef>
                <a:spcPts val="1600"/>
              </a:spcBef>
              <a:spcAft>
                <a:spcPts val="0"/>
              </a:spcAft>
              <a:buSzPts val="1800"/>
              <a:buNone/>
            </a:pPr>
            <a:r>
              <a:rPr lang="ro" sz="1400"/>
              <a:t>private bool targetWasInRange = false;</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457200" lvl="0" marL="0" rtl="0" algn="l">
              <a:lnSpc>
                <a:spcPct val="100000"/>
              </a:lnSpc>
              <a:spcBef>
                <a:spcPts val="160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
        <p:nvSpPr>
          <p:cNvPr id="148" name="Google Shape;148;p16"/>
          <p:cNvSpPr txBox="1"/>
          <p:nvPr>
            <p:ph idx="1" type="body"/>
          </p:nvPr>
        </p:nvSpPr>
        <p:spPr>
          <a:xfrm>
            <a:off x="4223750" y="1152475"/>
            <a:ext cx="492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200"/>
              <a:t>void Update () {</a:t>
            </a:r>
            <a:endParaRPr sz="1200"/>
          </a:p>
          <a:p>
            <a:pPr indent="0" lvl="0" marL="0" rtl="0" algn="l">
              <a:lnSpc>
                <a:spcPct val="100000"/>
              </a:lnSpc>
              <a:spcBef>
                <a:spcPts val="1600"/>
              </a:spcBef>
              <a:spcAft>
                <a:spcPts val="0"/>
              </a:spcAft>
              <a:buSzPts val="1800"/>
              <a:buNone/>
            </a:pPr>
            <a:r>
              <a:rPr lang="ro" sz="1200"/>
              <a:t>        var distance = (target.position - transform.position).magnitude;</a:t>
            </a:r>
            <a:endParaRPr sz="1200"/>
          </a:p>
          <a:p>
            <a:pPr indent="0" lvl="0" marL="0" rtl="0" algn="l">
              <a:lnSpc>
                <a:spcPct val="100000"/>
              </a:lnSpc>
              <a:spcBef>
                <a:spcPts val="1600"/>
              </a:spcBef>
              <a:spcAft>
                <a:spcPts val="0"/>
              </a:spcAft>
              <a:buSzPts val="1800"/>
              <a:buNone/>
            </a:pPr>
            <a:r>
              <a:rPr lang="ro" sz="1200"/>
              <a:t>        if (distance &lt;= range &amp;&amp; targetWasInRange == false) {</a:t>
            </a:r>
            <a:endParaRPr sz="1200"/>
          </a:p>
          <a:p>
            <a:pPr indent="0" lvl="0" marL="0" rtl="0" algn="l">
              <a:lnSpc>
                <a:spcPct val="100000"/>
              </a:lnSpc>
              <a:spcBef>
                <a:spcPts val="1600"/>
              </a:spcBef>
              <a:spcAft>
                <a:spcPts val="0"/>
              </a:spcAft>
              <a:buSzPts val="1800"/>
              <a:buNone/>
            </a:pPr>
            <a:r>
              <a:rPr lang="ro" sz="1200"/>
              <a:t>            Debug.LogFormat("Target {0} entered range!", target.name);</a:t>
            </a:r>
            <a:endParaRPr sz="1200"/>
          </a:p>
          <a:p>
            <a:pPr indent="0" lvl="0" marL="0" rtl="0" algn="l">
              <a:lnSpc>
                <a:spcPct val="100000"/>
              </a:lnSpc>
              <a:spcBef>
                <a:spcPts val="1600"/>
              </a:spcBef>
              <a:spcAft>
                <a:spcPts val="0"/>
              </a:spcAft>
              <a:buSzPts val="1800"/>
              <a:buNone/>
            </a:pPr>
            <a:r>
              <a:rPr lang="ro" sz="1200"/>
              <a:t>            targetWasInRange = true; } </a:t>
            </a:r>
            <a:endParaRPr sz="1200"/>
          </a:p>
          <a:p>
            <a:pPr indent="0" lvl="0" marL="0" rtl="0" algn="l">
              <a:lnSpc>
                <a:spcPct val="100000"/>
              </a:lnSpc>
              <a:spcBef>
                <a:spcPts val="1600"/>
              </a:spcBef>
              <a:spcAft>
                <a:spcPts val="0"/>
              </a:spcAft>
              <a:buSzPts val="1800"/>
              <a:buNone/>
            </a:pPr>
            <a:r>
              <a:rPr lang="ro" sz="1200"/>
              <a:t>else if (distance &gt; range &amp;&amp; targetWasInRange == true) {</a:t>
            </a:r>
            <a:endParaRPr sz="1200"/>
          </a:p>
          <a:p>
            <a:pPr indent="0" lvl="0" marL="0" rtl="0" algn="l">
              <a:lnSpc>
                <a:spcPct val="100000"/>
              </a:lnSpc>
              <a:spcBef>
                <a:spcPts val="1600"/>
              </a:spcBef>
              <a:spcAft>
                <a:spcPts val="0"/>
              </a:spcAft>
              <a:buSzPts val="1800"/>
              <a:buNone/>
            </a:pPr>
            <a:r>
              <a:rPr lang="ro" sz="1200"/>
              <a:t>                 Debug.LogFormat("Target {0} exited range!", target.name);</a:t>
            </a:r>
            <a:endParaRPr sz="1200"/>
          </a:p>
          <a:p>
            <a:pPr indent="0" lvl="0" marL="0" rtl="0" algn="l">
              <a:lnSpc>
                <a:spcPct val="100000"/>
              </a:lnSpc>
              <a:spcBef>
                <a:spcPts val="1600"/>
              </a:spcBef>
              <a:spcAft>
                <a:spcPts val="0"/>
              </a:spcAft>
              <a:buSzPts val="1800"/>
              <a:buNone/>
            </a:pPr>
            <a:r>
              <a:rPr lang="ro" sz="1200"/>
              <a:t>            targetWasInRange = false;}}</a:t>
            </a:r>
            <a:endParaRPr sz="1200"/>
          </a:p>
          <a:p>
            <a:pPr indent="0" lvl="0" marL="0" rtl="0" algn="l">
              <a:lnSpc>
                <a:spcPct val="100000"/>
              </a:lnSpc>
              <a:spcBef>
                <a:spcPts val="1600"/>
              </a:spcBef>
              <a:spcAft>
                <a:spcPts val="0"/>
              </a:spcAft>
              <a:buSzPts val="1800"/>
              <a:buNone/>
            </a:pPr>
            <a:r>
              <a:rPr lang="ro" sz="1200"/>
              <a:t>     </a:t>
            </a:r>
            <a:endParaRPr sz="1200"/>
          </a:p>
          <a:p>
            <a:pPr indent="0" lvl="0" marL="0" rtl="0" algn="l">
              <a:lnSpc>
                <a:spcPct val="153840"/>
              </a:lnSpc>
              <a:spcBef>
                <a:spcPts val="1600"/>
              </a:spcBef>
              <a:spcAft>
                <a:spcPts val="0"/>
              </a:spcAft>
              <a:buSzPts val="1800"/>
              <a:buNone/>
            </a:pPr>
            <a:r>
              <a:rPr lang="ro" sz="1200"/>
              <a:t>}</a:t>
            </a:r>
            <a:endParaRPr sz="1200"/>
          </a:p>
          <a:p>
            <a:pPr indent="0" lvl="0" marL="0" rtl="0" algn="l">
              <a:lnSpc>
                <a:spcPct val="100000"/>
              </a:lnSpc>
              <a:spcBef>
                <a:spcPts val="0"/>
              </a:spcBef>
              <a:spcAft>
                <a:spcPts val="1600"/>
              </a:spcAft>
              <a:buSzPts val="1800"/>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sz="1800"/>
              <a:t>Cum gasim unghiul la care trebuie rotit un obiect pentru a fi cu fata catre altul?</a:t>
            </a:r>
            <a:endParaRPr sz="1800"/>
          </a:p>
        </p:txBody>
      </p:sp>
      <p:sp>
        <p:nvSpPr>
          <p:cNvPr id="154" name="Google Shape;154;p17"/>
          <p:cNvSpPr txBox="1"/>
          <p:nvPr>
            <p:ph idx="1" type="body"/>
          </p:nvPr>
        </p:nvSpPr>
        <p:spPr>
          <a:xfrm>
            <a:off x="0" y="1152475"/>
            <a:ext cx="9102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400"/>
              <a:t>public class AngleChecker : MonoBehaviour {</a:t>
            </a:r>
            <a:endParaRPr sz="1400"/>
          </a:p>
          <a:p>
            <a:pPr indent="0" lvl="0" marL="0" rtl="0" algn="l">
              <a:lnSpc>
                <a:spcPct val="100000"/>
              </a:lnSpc>
              <a:spcBef>
                <a:spcPts val="1600"/>
              </a:spcBef>
              <a:spcAft>
                <a:spcPts val="0"/>
              </a:spcAft>
              <a:buSzPts val="1800"/>
              <a:buNone/>
            </a:pPr>
            <a:r>
              <a:rPr lang="ro" sz="1400"/>
              <a:t> [SerializeField] Transform target;</a:t>
            </a:r>
            <a:endParaRPr sz="1400"/>
          </a:p>
          <a:p>
            <a:pPr indent="0" lvl="0" marL="0" rtl="0" algn="l">
              <a:lnSpc>
                <a:spcPct val="100000"/>
              </a:lnSpc>
              <a:spcBef>
                <a:spcPts val="1600"/>
              </a:spcBef>
              <a:spcAft>
                <a:spcPts val="0"/>
              </a:spcAft>
              <a:buSzPts val="1800"/>
              <a:buNone/>
            </a:pPr>
            <a:r>
              <a:rPr lang="ro" sz="1400"/>
              <a:t>   void Update () {</a:t>
            </a:r>
            <a:endParaRPr sz="1400"/>
          </a:p>
          <a:p>
            <a:pPr indent="0" lvl="0" marL="0" rtl="0" algn="l">
              <a:lnSpc>
                <a:spcPct val="100000"/>
              </a:lnSpc>
              <a:spcBef>
                <a:spcPts val="1600"/>
              </a:spcBef>
              <a:spcAft>
                <a:spcPts val="0"/>
              </a:spcAft>
              <a:buSzPts val="1800"/>
              <a:buNone/>
            </a:pPr>
            <a:r>
              <a:rPr lang="ro" sz="1400"/>
              <a:t>var directionToTarget = (target.position - transform.position).normalized;</a:t>
            </a:r>
            <a:endParaRPr sz="1400"/>
          </a:p>
          <a:p>
            <a:pPr indent="0" lvl="0" marL="0" rtl="0" algn="l">
              <a:lnSpc>
                <a:spcPct val="100000"/>
              </a:lnSpc>
              <a:spcBef>
                <a:spcPts val="1600"/>
              </a:spcBef>
              <a:spcAft>
                <a:spcPts val="0"/>
              </a:spcAft>
              <a:buSzPts val="1800"/>
              <a:buNone/>
            </a:pPr>
            <a:r>
              <a:rPr lang="ro" sz="1400"/>
              <a:t>var dotProduct = Vector3.Dot(transform.forward, directionToTarget);</a:t>
            </a:r>
            <a:endParaRPr sz="1400"/>
          </a:p>
          <a:p>
            <a:pPr indent="0" lvl="0" marL="0" rtl="0" algn="l">
              <a:lnSpc>
                <a:spcPct val="153840"/>
              </a:lnSpc>
              <a:spcBef>
                <a:spcPts val="1600"/>
              </a:spcBef>
              <a:spcAft>
                <a:spcPts val="0"/>
              </a:spcAft>
              <a:buSzPts val="1800"/>
              <a:buNone/>
            </a:pPr>
            <a:r>
              <a:rPr lang="ro" sz="1400"/>
              <a:t>var angle = Mathf.Acos(dotProduct);</a:t>
            </a:r>
            <a:endParaRPr sz="1400"/>
          </a:p>
          <a:p>
            <a:pPr indent="0" lvl="0" marL="0" rtl="0" algn="l">
              <a:lnSpc>
                <a:spcPct val="153840"/>
              </a:lnSpc>
              <a:spcBef>
                <a:spcPts val="0"/>
              </a:spcBef>
              <a:spcAft>
                <a:spcPts val="0"/>
              </a:spcAft>
              <a:buSzPts val="1800"/>
              <a:buNone/>
            </a:pPr>
            <a:r>
              <a:rPr lang="ro" sz="1400"/>
              <a:t>Debug.LogFormat(</a:t>
            </a:r>
            <a:endParaRPr sz="1400"/>
          </a:p>
          <a:p>
            <a:pPr indent="0" lvl="0" marL="0" rtl="0" algn="l">
              <a:lnSpc>
                <a:spcPct val="153840"/>
              </a:lnSpc>
              <a:spcBef>
                <a:spcPts val="0"/>
              </a:spcBef>
              <a:spcAft>
                <a:spcPts val="0"/>
              </a:spcAft>
              <a:buSzPts val="1800"/>
              <a:buNone/>
            </a:pPr>
            <a:r>
              <a:rPr lang="ro" sz="1400"/>
              <a:t>            "The angle between my forward direction and {0} is {1:F1}°",</a:t>
            </a:r>
            <a:endParaRPr sz="1400"/>
          </a:p>
          <a:p>
            <a:pPr indent="0" lvl="0" marL="0" rtl="0" algn="l">
              <a:lnSpc>
                <a:spcPct val="153840"/>
              </a:lnSpc>
              <a:spcBef>
                <a:spcPts val="0"/>
              </a:spcBef>
              <a:spcAft>
                <a:spcPts val="0"/>
              </a:spcAft>
              <a:buSzPts val="1800"/>
              <a:buNone/>
            </a:pPr>
            <a:r>
              <a:rPr lang="ro" sz="1400"/>
              <a:t>            target.name, angle * Mathf.Rad2Deg</a:t>
            </a:r>
            <a:endParaRPr sz="1400"/>
          </a:p>
          <a:p>
            <a:pPr indent="0" lvl="0" marL="0" rtl="0" algn="l">
              <a:lnSpc>
                <a:spcPct val="153840"/>
              </a:lnSpc>
              <a:spcBef>
                <a:spcPts val="0"/>
              </a:spcBef>
              <a:spcAft>
                <a:spcPts val="0"/>
              </a:spcAft>
              <a:buSzPts val="1800"/>
              <a:buNone/>
            </a:pPr>
            <a:r>
              <a:rPr lang="ro" sz="1400"/>
              <a:t>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0" lvl="0" marL="0" rtl="0" algn="l">
              <a:lnSpc>
                <a:spcPct val="153840"/>
              </a:lnSpc>
              <a:spcBef>
                <a:spcPts val="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457200" lvl="0" marL="0" rtl="0" algn="l">
              <a:lnSpc>
                <a:spcPct val="100000"/>
              </a:lnSpc>
              <a:spcBef>
                <a:spcPts val="160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sz="1400"/>
          </a:p>
          <a:p>
            <a:pPr indent="457200" lvl="0" marL="0" rtl="0" algn="l">
              <a:lnSpc>
                <a:spcPct val="100000"/>
              </a:lnSpc>
              <a:spcBef>
                <a:spcPts val="0"/>
              </a:spcBef>
              <a:spcAft>
                <a:spcPts val="0"/>
              </a:spcAft>
              <a:buSzPts val="1800"/>
              <a:buNone/>
            </a:pPr>
            <a:r>
              <a:t/>
            </a:r>
            <a:endParaRPr sz="1400"/>
          </a:p>
          <a:p>
            <a:pPr indent="0" lvl="0" marL="0" rtl="0" algn="l">
              <a:lnSpc>
                <a:spcPct val="153840"/>
              </a:lnSpc>
              <a:spcBef>
                <a:spcPts val="160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2D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Coordonate 2D:</a:t>
            </a:r>
            <a:endParaRPr/>
          </a:p>
          <a:p>
            <a:pPr indent="0" lvl="0" marL="0" rtl="0" algn="l">
              <a:lnSpc>
                <a:spcPct val="100000"/>
              </a:lnSpc>
              <a:spcBef>
                <a:spcPts val="1600"/>
              </a:spcBef>
              <a:spcAft>
                <a:spcPts val="0"/>
              </a:spcAft>
              <a:buSzPts val="1800"/>
              <a:buNone/>
            </a:pPr>
            <a:r>
              <a:rPr b="1" lang="ro"/>
              <a:t>Vector2 </a:t>
            </a:r>
            <a:r>
              <a:rPr lang="ro"/>
              <a:t>direction = new </a:t>
            </a:r>
            <a:r>
              <a:rPr b="1" lang="ro"/>
              <a:t>Vector2</a:t>
            </a:r>
            <a:r>
              <a:rPr lang="ro"/>
              <a:t>(0.0f, 2.0f); // (x,y)</a:t>
            </a:r>
            <a:endParaRPr/>
          </a:p>
          <a:p>
            <a:pPr indent="0" lvl="0" marL="0" rtl="0" algn="l">
              <a:lnSpc>
                <a:spcPct val="100000"/>
              </a:lnSpc>
              <a:spcBef>
                <a:spcPts val="0"/>
              </a:spcBef>
              <a:spcAft>
                <a:spcPts val="0"/>
              </a:spcAft>
              <a:buSzPts val="1800"/>
              <a:buNone/>
            </a:pPr>
            <a:r>
              <a:rPr lang="ro"/>
              <a:t>Vectori predefiniti:</a:t>
            </a:r>
            <a:endParaRPr/>
          </a:p>
          <a:p>
            <a:pPr indent="0" lvl="0" marL="0" rtl="0" algn="l">
              <a:lnSpc>
                <a:spcPct val="100000"/>
              </a:lnSpc>
              <a:spcBef>
                <a:spcPts val="0"/>
              </a:spcBef>
              <a:spcAft>
                <a:spcPts val="0"/>
              </a:spcAft>
              <a:buSzPts val="1800"/>
              <a:buNone/>
            </a:pPr>
            <a:r>
              <a:rPr lang="ro"/>
              <a:t>var up    = Vector2.up;    // ( 0,  1)</a:t>
            </a:r>
            <a:endParaRPr/>
          </a:p>
          <a:p>
            <a:pPr indent="0" lvl="0" marL="0" rtl="0" algn="l">
              <a:lnSpc>
                <a:spcPct val="100000"/>
              </a:lnSpc>
              <a:spcBef>
                <a:spcPts val="0"/>
              </a:spcBef>
              <a:spcAft>
                <a:spcPts val="0"/>
              </a:spcAft>
              <a:buSzPts val="1800"/>
              <a:buNone/>
            </a:pPr>
            <a:r>
              <a:rPr lang="ro"/>
              <a:t>var down  = Vector2.down;  // ( 0, -1)</a:t>
            </a:r>
            <a:endParaRPr/>
          </a:p>
          <a:p>
            <a:pPr indent="0" lvl="0" marL="0" rtl="0" algn="l">
              <a:lnSpc>
                <a:spcPct val="100000"/>
              </a:lnSpc>
              <a:spcBef>
                <a:spcPts val="0"/>
              </a:spcBef>
              <a:spcAft>
                <a:spcPts val="0"/>
              </a:spcAft>
              <a:buSzPts val="1800"/>
              <a:buNone/>
            </a:pPr>
            <a:r>
              <a:rPr lang="ro"/>
              <a:t>var left  = Vector2.left;  // (-1,  0)</a:t>
            </a:r>
            <a:endParaRPr/>
          </a:p>
          <a:p>
            <a:pPr indent="0" lvl="0" marL="0" rtl="0" algn="l">
              <a:lnSpc>
                <a:spcPct val="100000"/>
              </a:lnSpc>
              <a:spcBef>
                <a:spcPts val="0"/>
              </a:spcBef>
              <a:spcAft>
                <a:spcPts val="0"/>
              </a:spcAft>
              <a:buSzPts val="1800"/>
              <a:buNone/>
            </a:pPr>
            <a:r>
              <a:rPr lang="ro"/>
              <a:t>var right = Vector2.right; // ( 1,  0)</a:t>
            </a:r>
            <a:endParaRPr/>
          </a:p>
          <a:p>
            <a:pPr indent="0" lvl="0" marL="0" rtl="0" algn="l">
              <a:lnSpc>
                <a:spcPct val="100000"/>
              </a:lnSpc>
              <a:spcBef>
                <a:spcPts val="0"/>
              </a:spcBef>
              <a:spcAft>
                <a:spcPts val="0"/>
              </a:spcAft>
              <a:buSzPts val="1800"/>
              <a:buNone/>
            </a:pPr>
            <a:r>
              <a:rPr lang="ro"/>
              <a:t>var one   = Vector2.one;   // ( 1,  1)</a:t>
            </a:r>
            <a:endParaRPr/>
          </a:p>
          <a:p>
            <a:pPr indent="0" lvl="0" marL="0" rtl="0" algn="l">
              <a:lnSpc>
                <a:spcPct val="100000"/>
              </a:lnSpc>
              <a:spcBef>
                <a:spcPts val="0"/>
              </a:spcBef>
              <a:spcAft>
                <a:spcPts val="0"/>
              </a:spcAft>
              <a:buSzPts val="1800"/>
              <a:buNone/>
            </a:pPr>
            <a:r>
              <a:rPr lang="ro"/>
              <a:t>var zero  = Vector2.zero;  // ( 0,  0)</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3D</a:t>
            </a:r>
            <a:r>
              <a:rPr lang="ro"/>
              <a:t> </a:t>
            </a:r>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Coordonate 3D:</a:t>
            </a:r>
            <a:endParaRPr/>
          </a:p>
          <a:p>
            <a:pPr indent="0" lvl="0" marL="0" rtl="0" algn="l">
              <a:lnSpc>
                <a:spcPct val="100000"/>
              </a:lnSpc>
              <a:spcBef>
                <a:spcPts val="1600"/>
              </a:spcBef>
              <a:spcAft>
                <a:spcPts val="0"/>
              </a:spcAft>
              <a:buSzPts val="1800"/>
              <a:buNone/>
            </a:pPr>
            <a:r>
              <a:rPr b="1" lang="ro"/>
              <a:t>Vector3 </a:t>
            </a:r>
            <a:r>
              <a:rPr lang="ro"/>
              <a:t>point= new </a:t>
            </a:r>
            <a:r>
              <a:rPr b="1" lang="ro"/>
              <a:t>Vector3</a:t>
            </a:r>
            <a:r>
              <a:rPr lang="ro"/>
              <a:t>(0.0f, 2.0f,3.5f); // (x,y,z)</a:t>
            </a:r>
            <a:endParaRPr/>
          </a:p>
          <a:p>
            <a:pPr indent="0" lvl="0" marL="0" rtl="0" algn="l">
              <a:lnSpc>
                <a:spcPct val="100000"/>
              </a:lnSpc>
              <a:spcBef>
                <a:spcPts val="0"/>
              </a:spcBef>
              <a:spcAft>
                <a:spcPts val="0"/>
              </a:spcAft>
              <a:buSzPts val="1800"/>
              <a:buNone/>
            </a:pPr>
            <a:r>
              <a:rPr lang="ro"/>
              <a:t>Vectori predefiniti:</a:t>
            </a:r>
            <a:endParaRPr/>
          </a:p>
          <a:p>
            <a:pPr indent="0" lvl="0" marL="0" rtl="0" algn="l">
              <a:lnSpc>
                <a:spcPct val="100000"/>
              </a:lnSpc>
              <a:spcBef>
                <a:spcPts val="0"/>
              </a:spcBef>
              <a:spcAft>
                <a:spcPts val="0"/>
              </a:spcAft>
              <a:buSzPts val="1800"/>
              <a:buNone/>
            </a:pPr>
            <a:r>
              <a:rPr lang="ro"/>
              <a:t>var up      = Vector3.up;      // ( 0,  1,  0)</a:t>
            </a:r>
            <a:endParaRPr/>
          </a:p>
          <a:p>
            <a:pPr indent="0" lvl="0" marL="0" rtl="0" algn="l">
              <a:lnSpc>
                <a:spcPct val="100000"/>
              </a:lnSpc>
              <a:spcBef>
                <a:spcPts val="0"/>
              </a:spcBef>
              <a:spcAft>
                <a:spcPts val="0"/>
              </a:spcAft>
              <a:buSzPts val="1800"/>
              <a:buNone/>
            </a:pPr>
            <a:r>
              <a:rPr lang="ro"/>
              <a:t>var down    = Vector3.down;    // ( 0, -1,  0)</a:t>
            </a:r>
            <a:endParaRPr/>
          </a:p>
          <a:p>
            <a:pPr indent="0" lvl="0" marL="0" rtl="0" algn="l">
              <a:lnSpc>
                <a:spcPct val="100000"/>
              </a:lnSpc>
              <a:spcBef>
                <a:spcPts val="0"/>
              </a:spcBef>
              <a:spcAft>
                <a:spcPts val="0"/>
              </a:spcAft>
              <a:buSzPts val="1800"/>
              <a:buNone/>
            </a:pPr>
            <a:r>
              <a:rPr lang="ro"/>
              <a:t>var left    = Vector3.left;    // (-1,  0,  0)</a:t>
            </a:r>
            <a:endParaRPr/>
          </a:p>
          <a:p>
            <a:pPr indent="0" lvl="0" marL="0" rtl="0" algn="l">
              <a:lnSpc>
                <a:spcPct val="100000"/>
              </a:lnSpc>
              <a:spcBef>
                <a:spcPts val="0"/>
              </a:spcBef>
              <a:spcAft>
                <a:spcPts val="0"/>
              </a:spcAft>
              <a:buSzPts val="1800"/>
              <a:buNone/>
            </a:pPr>
            <a:r>
              <a:rPr lang="ro"/>
              <a:t>var right   = Vector3.right;   // ( 1,  0,  0)</a:t>
            </a:r>
            <a:endParaRPr/>
          </a:p>
          <a:p>
            <a:pPr indent="0" lvl="0" marL="0" rtl="0" algn="l">
              <a:lnSpc>
                <a:spcPct val="100000"/>
              </a:lnSpc>
              <a:spcBef>
                <a:spcPts val="0"/>
              </a:spcBef>
              <a:spcAft>
                <a:spcPts val="0"/>
              </a:spcAft>
              <a:buSzPts val="1800"/>
              <a:buNone/>
            </a:pPr>
            <a:r>
              <a:rPr lang="ro"/>
              <a:t>var forward = Vector3.forward; // ( 0,  0,  1)</a:t>
            </a:r>
            <a:endParaRPr/>
          </a:p>
          <a:p>
            <a:pPr indent="0" lvl="0" marL="0" rtl="0" algn="l">
              <a:lnSpc>
                <a:spcPct val="100000"/>
              </a:lnSpc>
              <a:spcBef>
                <a:spcPts val="0"/>
              </a:spcBef>
              <a:spcAft>
                <a:spcPts val="0"/>
              </a:spcAft>
              <a:buSzPts val="1800"/>
              <a:buNone/>
            </a:pPr>
            <a:r>
              <a:rPr lang="ro"/>
              <a:t>var back    = Vector3.back;    // ( 0,  0, -1)</a:t>
            </a:r>
            <a:endParaRPr/>
          </a:p>
          <a:p>
            <a:pPr indent="0" lvl="0" marL="0" rtl="0" algn="l">
              <a:lnSpc>
                <a:spcPct val="100000"/>
              </a:lnSpc>
              <a:spcBef>
                <a:spcPts val="0"/>
              </a:spcBef>
              <a:spcAft>
                <a:spcPts val="0"/>
              </a:spcAft>
              <a:buSzPts val="1800"/>
              <a:buNone/>
            </a:pPr>
            <a:r>
              <a:rPr lang="ro"/>
              <a:t>var one     = Vector3.one;     // ( 1,  1,  1)</a:t>
            </a:r>
            <a:endParaRPr/>
          </a:p>
          <a:p>
            <a:pPr indent="0" lvl="0" marL="0" rtl="0" algn="l">
              <a:lnSpc>
                <a:spcPct val="153840"/>
              </a:lnSpc>
              <a:spcBef>
                <a:spcPts val="0"/>
              </a:spcBef>
              <a:spcAft>
                <a:spcPts val="0"/>
              </a:spcAft>
              <a:buSzPts val="1800"/>
              <a:buNone/>
            </a:pPr>
            <a:r>
              <a:rPr lang="ro"/>
              <a:t>var zero    = Vector3.zero;    // ( 0,  0,  0)</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a:t>
            </a:r>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Detectarea orientarii unui obiect (orientarea axei locale Z):</a:t>
            </a:r>
            <a:br>
              <a:rPr lang="ro"/>
            </a:br>
            <a:r>
              <a:rPr lang="ro"/>
              <a:t>Vector3 objectForward= transform.</a:t>
            </a:r>
            <a:r>
              <a:rPr lang="ro" u="sng">
                <a:solidFill>
                  <a:schemeClr val="hlink"/>
                </a:solidFill>
                <a:hlinkClick r:id="rId3"/>
              </a:rPr>
              <a:t>forward</a:t>
            </a:r>
            <a:r>
              <a:rPr lang="ro"/>
              <a:t>; //orientarea obiectului</a:t>
            </a:r>
            <a:br>
              <a:rPr lang="ro"/>
            </a:br>
            <a:br>
              <a:rPr lang="ro"/>
            </a:br>
            <a:r>
              <a:rPr lang="ro"/>
              <a:t>Exemplul urmator arata cum putem deplasa un obiect inainte, in functie de orientarea lui curenta. (next slide)</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Exemplul 1</a:t>
            </a:r>
            <a:r>
              <a:rPr lang="ro"/>
              <a:t>: </a:t>
            </a:r>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public class Example :</a:t>
            </a:r>
            <a:r>
              <a:rPr lang="ro" sz="1050">
                <a:solidFill>
                  <a:srgbClr val="455463"/>
                </a:solidFill>
                <a:highlight>
                  <a:srgbClr val="F0F0F0"/>
                </a:highlight>
                <a:uFill>
                  <a:noFill/>
                </a:uFill>
                <a:latin typeface="Consolas"/>
                <a:ea typeface="Consolas"/>
                <a:cs typeface="Consolas"/>
                <a:sym typeface="Consolas"/>
                <a:hlinkClick r:id="rId4">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5">
                  <a:extLst>
                    <a:ext uri="{A12FA001-AC4F-418D-AE19-62706E023703}">
                      <ahyp:hlinkClr val="tx"/>
                    </a:ext>
                  </a:extLst>
                </a:hlinkClick>
              </a:rPr>
              <a:t>MonoBehaviour</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r>
              <a:rPr lang="ro" sz="1050">
                <a:solidFill>
                  <a:srgbClr val="455463"/>
                </a:solidFill>
                <a:highlight>
                  <a:srgbClr val="F0F0F0"/>
                </a:highlight>
                <a:uFill>
                  <a:noFill/>
                </a:uFill>
                <a:latin typeface="Consolas"/>
                <a:ea typeface="Consolas"/>
                <a:cs typeface="Consolas"/>
                <a:sym typeface="Consolas"/>
                <a:hlinkClick r:id="rId6">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7">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m_Rigidbody;</a:t>
            </a:r>
            <a:endParaRPr sz="1050">
              <a:solidFill>
                <a:srgbClr val="455463"/>
              </a:solidFill>
              <a:highlight>
                <a:srgbClr val="F0F0F0"/>
              </a:highlight>
              <a:latin typeface="Consolas"/>
              <a:ea typeface="Consolas"/>
              <a:cs typeface="Consolas"/>
              <a:sym typeface="Consolas"/>
            </a:endParaRPr>
          </a:p>
          <a:p>
            <a:pPr indent="0" lvl="0" marL="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void Start()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//Fetch the</a:t>
            </a:r>
            <a:r>
              <a:rPr lang="ro" sz="1050">
                <a:solidFill>
                  <a:srgbClr val="455463"/>
                </a:solidFill>
                <a:highlight>
                  <a:srgbClr val="F0F0F0"/>
                </a:highlight>
                <a:uFill>
                  <a:noFill/>
                </a:uFill>
                <a:latin typeface="Consolas"/>
                <a:ea typeface="Consolas"/>
                <a:cs typeface="Consolas"/>
                <a:sym typeface="Consolas"/>
                <a:hlinkClick r:id="rId8">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9">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component you attach from your</a:t>
            </a:r>
            <a:r>
              <a:rPr lang="ro" sz="1050">
                <a:solidFill>
                  <a:srgbClr val="455463"/>
                </a:solidFill>
                <a:highlight>
                  <a:srgbClr val="F0F0F0"/>
                </a:highlight>
                <a:uFill>
                  <a:noFill/>
                </a:uFill>
                <a:latin typeface="Consolas"/>
                <a:ea typeface="Consolas"/>
                <a:cs typeface="Consolas"/>
                <a:sym typeface="Consolas"/>
                <a:hlinkClick r:id="rId10">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1">
                  <a:extLst>
                    <a:ext uri="{A12FA001-AC4F-418D-AE19-62706E023703}">
                      <ahyp:hlinkClr val="tx"/>
                    </a:ext>
                  </a:extLst>
                </a:hlinkClick>
              </a:rPr>
              <a:t>GameObject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m_Rigidbody = GetComponent&lt;</a:t>
            </a:r>
            <a:r>
              <a:rPr lang="ro" sz="1050" u="sng">
                <a:solidFill>
                  <a:srgbClr val="B83C82"/>
                </a:solidFill>
                <a:highlight>
                  <a:srgbClr val="F0F0F0"/>
                </a:highlight>
                <a:latin typeface="Consolas"/>
                <a:ea typeface="Consolas"/>
                <a:cs typeface="Consolas"/>
                <a:sym typeface="Consolas"/>
                <a:hlinkClick r:id="rId12">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&gt;();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//Set the speed of the</a:t>
            </a:r>
            <a:r>
              <a:rPr lang="ro" sz="1050">
                <a:solidFill>
                  <a:srgbClr val="455463"/>
                </a:solidFill>
                <a:highlight>
                  <a:srgbClr val="F0F0F0"/>
                </a:highlight>
                <a:uFill>
                  <a:noFill/>
                </a:uFill>
                <a:latin typeface="Consolas"/>
                <a:ea typeface="Consolas"/>
                <a:cs typeface="Consolas"/>
                <a:sym typeface="Consolas"/>
                <a:hlinkClick r:id="rId13">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4">
                  <a:extLst>
                    <a:ext uri="{A12FA001-AC4F-418D-AE19-62706E023703}">
                      <ahyp:hlinkClr val="tx"/>
                    </a:ext>
                  </a:extLst>
                </a:hlinkClick>
              </a:rPr>
              <a:t>GameObject</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   void</a:t>
            </a:r>
            <a:r>
              <a:rPr lang="ro" sz="1050">
                <a:solidFill>
                  <a:srgbClr val="455463"/>
                </a:solidFill>
                <a:highlight>
                  <a:srgbClr val="F0F0F0"/>
                </a:highlight>
                <a:uFill>
                  <a:noFill/>
                </a:uFill>
                <a:latin typeface="Consolas"/>
                <a:ea typeface="Consolas"/>
                <a:cs typeface="Consolas"/>
                <a:sym typeface="Consolas"/>
                <a:hlinkClick r:id="rId15">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16">
                  <a:extLst>
                    <a:ext uri="{A12FA001-AC4F-418D-AE19-62706E023703}">
                      <ahyp:hlinkClr val="tx"/>
                    </a:ext>
                  </a:extLst>
                </a:hlinkClick>
              </a:rPr>
              <a:t>Update</a:t>
            </a: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if (</a:t>
            </a:r>
            <a:r>
              <a:rPr lang="ro" sz="1050" u="sng">
                <a:solidFill>
                  <a:srgbClr val="B83C82"/>
                </a:solidFill>
                <a:highlight>
                  <a:srgbClr val="F0F0F0"/>
                </a:highlight>
                <a:latin typeface="Consolas"/>
                <a:ea typeface="Consolas"/>
                <a:cs typeface="Consolas"/>
                <a:sym typeface="Consolas"/>
                <a:hlinkClick r:id="rId17">
                  <a:extLst>
                    <a:ext uri="{A12FA001-AC4F-418D-AE19-62706E023703}">
                      <ahyp:hlinkClr val="tx"/>
                    </a:ext>
                  </a:extLst>
                </a:hlinkClick>
              </a:rPr>
              <a:t>Input.GetKey</a:t>
            </a:r>
            <a:r>
              <a:rPr lang="ro" sz="1050">
                <a:solidFill>
                  <a:srgbClr val="455463"/>
                </a:solidFill>
                <a:highlight>
                  <a:srgbClr val="F0F0F0"/>
                </a:highlight>
                <a:latin typeface="Consolas"/>
                <a:ea typeface="Consolas"/>
                <a:cs typeface="Consolas"/>
                <a:sym typeface="Consolas"/>
              </a:rPr>
              <a:t>(</a:t>
            </a:r>
            <a:r>
              <a:rPr lang="ro" sz="1050" u="sng">
                <a:solidFill>
                  <a:srgbClr val="B83C82"/>
                </a:solidFill>
                <a:highlight>
                  <a:srgbClr val="F0F0F0"/>
                </a:highlight>
                <a:latin typeface="Consolas"/>
                <a:ea typeface="Consolas"/>
                <a:cs typeface="Consolas"/>
                <a:sym typeface="Consolas"/>
                <a:hlinkClick r:id="rId18">
                  <a:extLst>
                    <a:ext uri="{A12FA001-AC4F-418D-AE19-62706E023703}">
                      <ahyp:hlinkClr val="tx"/>
                    </a:ext>
                  </a:extLst>
                </a:hlinkClick>
              </a:rPr>
              <a:t>KeyCode.UpArrow</a:t>
            </a: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//Move the</a:t>
            </a:r>
            <a:r>
              <a:rPr lang="ro" sz="1050">
                <a:solidFill>
                  <a:srgbClr val="455463"/>
                </a:solidFill>
                <a:highlight>
                  <a:srgbClr val="F0F0F0"/>
                </a:highlight>
                <a:uFill>
                  <a:noFill/>
                </a:uFill>
                <a:latin typeface="Consolas"/>
                <a:ea typeface="Consolas"/>
                <a:cs typeface="Consolas"/>
                <a:sym typeface="Consolas"/>
                <a:hlinkClick r:id="rId19">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20">
                  <a:extLst>
                    <a:ext uri="{A12FA001-AC4F-418D-AE19-62706E023703}">
                      <ahyp:hlinkClr val="tx"/>
                    </a:ext>
                  </a:extLst>
                </a:hlinkClick>
              </a:rPr>
              <a:t>Rigidbody</a:t>
            </a:r>
            <a:r>
              <a:rPr lang="ro" sz="1050">
                <a:solidFill>
                  <a:srgbClr val="455463"/>
                </a:solidFill>
                <a:highlight>
                  <a:srgbClr val="F0F0F0"/>
                </a:highlight>
                <a:latin typeface="Consolas"/>
                <a:ea typeface="Consolas"/>
                <a:cs typeface="Consolas"/>
                <a:sym typeface="Consolas"/>
              </a:rPr>
              <a:t> forwards constantly at speed you define (the blue arrow axis in</a:t>
            </a:r>
            <a:r>
              <a:rPr lang="ro" sz="1050">
                <a:solidFill>
                  <a:srgbClr val="455463"/>
                </a:solidFill>
                <a:highlight>
                  <a:srgbClr val="F0F0F0"/>
                </a:highlight>
                <a:uFill>
                  <a:noFill/>
                </a:uFill>
                <a:latin typeface="Consolas"/>
                <a:ea typeface="Consolas"/>
                <a:cs typeface="Consolas"/>
                <a:sym typeface="Consolas"/>
                <a:hlinkClick r:id="rId21">
                  <a:extLst>
                    <a:ext uri="{A12FA001-AC4F-418D-AE19-62706E023703}">
                      <ahyp:hlinkClr val="tx"/>
                    </a:ext>
                  </a:extLst>
                </a:hlinkClick>
              </a:rPr>
              <a:t> </a:t>
            </a:r>
            <a:r>
              <a:rPr lang="ro" sz="1050" u="sng">
                <a:solidFill>
                  <a:srgbClr val="B83C82"/>
                </a:solidFill>
                <a:highlight>
                  <a:srgbClr val="F0F0F0"/>
                </a:highlight>
                <a:latin typeface="Consolas"/>
                <a:ea typeface="Consolas"/>
                <a:cs typeface="Consolas"/>
                <a:sym typeface="Consolas"/>
                <a:hlinkClick r:id="rId22">
                  <a:extLst>
                    <a:ext uri="{A12FA001-AC4F-418D-AE19-62706E023703}">
                      <ahyp:hlinkClr val="tx"/>
                    </a:ext>
                  </a:extLst>
                </a:hlinkClick>
              </a:rPr>
              <a:t>Scene</a:t>
            </a:r>
            <a:r>
              <a:rPr lang="ro" sz="1050">
                <a:solidFill>
                  <a:srgbClr val="455463"/>
                </a:solidFill>
                <a:highlight>
                  <a:srgbClr val="F0F0F0"/>
                </a:highlight>
                <a:latin typeface="Consolas"/>
                <a:ea typeface="Consolas"/>
                <a:cs typeface="Consolas"/>
                <a:sym typeface="Consolas"/>
              </a:rPr>
              <a:t> view)</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m_Rigidbody.</a:t>
            </a:r>
            <a:r>
              <a:rPr lang="ro" sz="1050" u="sng">
                <a:solidFill>
                  <a:schemeClr val="hlink"/>
                </a:solidFill>
                <a:highlight>
                  <a:srgbClr val="F0F0F0"/>
                </a:highlight>
                <a:latin typeface="Consolas"/>
                <a:ea typeface="Consolas"/>
                <a:cs typeface="Consolas"/>
                <a:sym typeface="Consolas"/>
                <a:hlinkClick r:id="rId23"/>
              </a:rPr>
              <a:t>velocity</a:t>
            </a:r>
            <a:r>
              <a:rPr lang="ro" sz="1050">
                <a:solidFill>
                  <a:srgbClr val="455463"/>
                </a:solidFill>
                <a:highlight>
                  <a:srgbClr val="F0F0F0"/>
                </a:highlight>
                <a:latin typeface="Consolas"/>
                <a:ea typeface="Consolas"/>
                <a:cs typeface="Consolas"/>
                <a:sym typeface="Consolas"/>
              </a:rPr>
              <a:t> = transform.forward * (10.0f);</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0"/>
              </a:spcBef>
              <a:spcAft>
                <a:spcPts val="0"/>
              </a:spcAft>
              <a:buSzPts val="1800"/>
              <a:buNone/>
            </a:pPr>
            <a:r>
              <a:rPr lang="ro" sz="1050">
                <a:solidFill>
                  <a:srgbClr val="455463"/>
                </a:solidFill>
                <a:highlight>
                  <a:srgbClr val="F0F0F0"/>
                </a:highlight>
                <a:latin typeface="Consolas"/>
                <a:ea typeface="Consolas"/>
                <a:cs typeface="Consolas"/>
                <a:sym typeface="Consolas"/>
              </a:rPr>
              <a:t>        }</a:t>
            </a:r>
            <a:endParaRPr sz="1050">
              <a:solidFill>
                <a:srgbClr val="455463"/>
              </a:solidFill>
              <a:highlight>
                <a:srgbClr val="F0F0F0"/>
              </a:highlight>
              <a:latin typeface="Consolas"/>
              <a:ea typeface="Consolas"/>
              <a:cs typeface="Consolas"/>
              <a:sym typeface="Consolas"/>
            </a:endParaRPr>
          </a:p>
          <a:p>
            <a:pPr indent="0" lvl="0" marL="101600" marR="101600" rtl="0" algn="l">
              <a:lnSpc>
                <a:spcPct val="100000"/>
              </a:lnSpc>
              <a:spcBef>
                <a:spcPts val="2300"/>
              </a:spcBef>
              <a:spcAft>
                <a:spcPts val="0"/>
              </a:spcAft>
              <a:buSzPts val="1800"/>
              <a:buNone/>
            </a:pPr>
            <a:r>
              <a:rPr lang="ro" sz="1050">
                <a:solidFill>
                  <a:srgbClr val="455463"/>
                </a:solidFill>
                <a:highlight>
                  <a:srgbClr val="F0F0F0"/>
                </a:highlight>
                <a:latin typeface="Consolas"/>
                <a:ea typeface="Consolas"/>
                <a:cs typeface="Consolas"/>
                <a:sym typeface="Consolas"/>
              </a:rPr>
              <a:t>}</a:t>
            </a:r>
            <a:endParaRPr sz="1050">
              <a:solidFill>
                <a:srgbClr val="455463"/>
              </a:solidFill>
              <a:highlight>
                <a:srgbClr val="F0F0F0"/>
              </a:highlight>
              <a:latin typeface="Consolas"/>
              <a:ea typeface="Consolas"/>
              <a:cs typeface="Consolas"/>
              <a:sym typeface="Consolas"/>
            </a:endParaRPr>
          </a:p>
          <a:p>
            <a:pPr indent="0" lvl="0" marL="0" rtl="0" algn="l">
              <a:lnSpc>
                <a:spcPct val="100000"/>
              </a:lnSpc>
              <a:spcBef>
                <a:spcPts val="230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Operatii de baza </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br>
              <a:rPr lang="ro"/>
            </a:br>
            <a:r>
              <a:rPr lang="ro"/>
              <a:t>var v1 = new Vector3(1f, 2f, 3f);</a:t>
            </a:r>
            <a:endParaRPr/>
          </a:p>
          <a:p>
            <a:pPr indent="0" lvl="0" marL="0" rtl="0" algn="l">
              <a:lnSpc>
                <a:spcPct val="153840"/>
              </a:lnSpc>
              <a:spcBef>
                <a:spcPts val="0"/>
              </a:spcBef>
              <a:spcAft>
                <a:spcPts val="0"/>
              </a:spcAft>
              <a:buSzPts val="1800"/>
              <a:buNone/>
            </a:pPr>
            <a:r>
              <a:rPr lang="ro"/>
              <a:t>var v2 = new Vector3(0f, 1f, 6f);</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 v3 = v1 + v2; // (1, 3, 9)</a:t>
            </a:r>
            <a:br>
              <a:rPr lang="ro"/>
            </a:br>
            <a:r>
              <a:rPr lang="ro"/>
              <a:t>var v4 = v2 - v1; // (-1, -1, 3)</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a:t>
            </a:r>
            <a:r>
              <a:rPr lang="ro" u="sng">
                <a:solidFill>
                  <a:schemeClr val="hlink"/>
                </a:solidFill>
                <a:hlinkClick r:id="rId3"/>
              </a:rPr>
              <a:t>Magnitude</a:t>
            </a:r>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Magnitudinea este “lungimea vectorului”. Altfel spus este radical din suma patratelor fiecarei componente a vectorului.</a:t>
            </a:r>
            <a:endParaRPr/>
          </a:p>
          <a:p>
            <a:pPr indent="0" lvl="0" marL="0" rtl="0" algn="l">
              <a:lnSpc>
                <a:spcPct val="153840"/>
              </a:lnSpc>
              <a:spcBef>
                <a:spcPts val="0"/>
              </a:spcBef>
              <a:spcAft>
                <a:spcPts val="0"/>
              </a:spcAft>
              <a:buSzPts val="1800"/>
              <a:buNone/>
            </a:pPr>
            <a:r>
              <a:rPr lang="ro"/>
              <a:t>Exemplu:</a:t>
            </a:r>
            <a:br>
              <a:rPr lang="ro"/>
            </a:br>
            <a:r>
              <a:rPr lang="ro"/>
              <a:t>var forwardMagnitude = Vector3.forward.magnitude; // = 1</a:t>
            </a:r>
            <a:endParaRPr/>
          </a:p>
          <a:p>
            <a:pPr indent="0" lvl="0" marL="0" rtl="0" algn="l">
              <a:lnSpc>
                <a:spcPct val="153840"/>
              </a:lnSpc>
              <a:spcBef>
                <a:spcPts val="0"/>
              </a:spcBef>
              <a:spcAft>
                <a:spcPts val="0"/>
              </a:spcAft>
              <a:buSzPts val="1800"/>
              <a:buNone/>
            </a:pPr>
            <a:r>
              <a:rPr lang="ro"/>
              <a:t>var vectorMagnitude = new Vector3(2f, 5f, 3f).magnitude; // ~= 6.16</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Distanta</a:t>
            </a:r>
            <a:endParaRPr/>
          </a:p>
        </p:txBody>
      </p:sp>
      <p:sp>
        <p:nvSpPr>
          <p:cNvPr id="99" name="Google Shape;9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Daca magnitudinea lui (x,y,z) este distanta de la originea (0,0,0) la (x,y,z), cum aflam distanta dintre doi vectori?</a:t>
            </a:r>
            <a:br>
              <a:rPr lang="ro"/>
            </a:br>
            <a:r>
              <a:rPr lang="ro"/>
              <a:t>Varianta 1:</a:t>
            </a:r>
            <a:br>
              <a:rPr lang="ro"/>
            </a:br>
            <a:r>
              <a:rPr lang="ro"/>
              <a:t>var point1 = new Vector3(5f, 1f, 0f);</a:t>
            </a:r>
            <a:endParaRPr/>
          </a:p>
          <a:p>
            <a:pPr indent="0" lvl="0" marL="0" rtl="0" algn="l">
              <a:lnSpc>
                <a:spcPct val="153840"/>
              </a:lnSpc>
              <a:spcBef>
                <a:spcPts val="0"/>
              </a:spcBef>
              <a:spcAft>
                <a:spcPts val="0"/>
              </a:spcAft>
              <a:buSzPts val="1800"/>
              <a:buNone/>
            </a:pPr>
            <a:r>
              <a:rPr lang="ro"/>
              <a:t>var point2 = new Vector3(7f, 0f, 2f);</a:t>
            </a:r>
            <a:endParaRPr/>
          </a:p>
          <a:p>
            <a:pPr indent="0" lvl="0" marL="0" rtl="0" algn="l">
              <a:lnSpc>
                <a:spcPct val="153840"/>
              </a:lnSpc>
              <a:spcBef>
                <a:spcPts val="0"/>
              </a:spcBef>
              <a:spcAft>
                <a:spcPts val="0"/>
              </a:spcAft>
              <a:buSzPts val="1800"/>
              <a:buNone/>
            </a:pPr>
            <a:r>
              <a:rPr lang="ro"/>
              <a:t>var distance = (point2 - point1).magnitude; // = 3</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rPr lang="ro"/>
              <a:t>Varianta 2:</a:t>
            </a:r>
            <a:endParaRPr/>
          </a:p>
          <a:p>
            <a:pPr indent="0" lvl="0" marL="0" rtl="0" algn="l">
              <a:lnSpc>
                <a:spcPct val="153840"/>
              </a:lnSpc>
              <a:spcBef>
                <a:spcPts val="0"/>
              </a:spcBef>
              <a:spcAft>
                <a:spcPts val="0"/>
              </a:spcAft>
              <a:buSzPts val="1800"/>
              <a:buNone/>
            </a:pPr>
            <a:r>
              <a:rPr lang="ro"/>
              <a:t>var distance=Vector3.</a:t>
            </a:r>
            <a:r>
              <a:rPr lang="ro" u="sng">
                <a:solidFill>
                  <a:schemeClr val="hlink"/>
                </a:solidFill>
                <a:hlinkClick r:id="rId3"/>
              </a:rPr>
              <a:t>Distance</a:t>
            </a:r>
            <a:r>
              <a:rPr lang="ro"/>
              <a:t>(point1, point2);</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Quick Maths - Observatie 1</a:t>
            </a:r>
            <a:endParaRPr/>
          </a:p>
        </p:txBody>
      </p:sp>
      <p:sp>
        <p:nvSpPr>
          <p:cNvPr id="105" name="Google Shape;10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3840"/>
              </a:lnSpc>
              <a:spcBef>
                <a:spcPts val="0"/>
              </a:spcBef>
              <a:spcAft>
                <a:spcPts val="0"/>
              </a:spcAft>
              <a:buSzPts val="1800"/>
              <a:buNone/>
            </a:pPr>
            <a:r>
              <a:rPr lang="ro"/>
              <a:t>Uneori nu avem nevoie de distanta ca si numar, ci doar sa vedem care pereche de obiecte sunt mai apropiate. In acest caz operatia de radical este inutila, si chiar costisitoare pentru a fi apelata la fiecare frame.</a:t>
            </a:r>
            <a:endParaRPr/>
          </a:p>
          <a:p>
            <a:pPr indent="0" lvl="0" marL="0" rtl="0" algn="l">
              <a:lnSpc>
                <a:spcPct val="153840"/>
              </a:lnSpc>
              <a:spcBef>
                <a:spcPts val="0"/>
              </a:spcBef>
              <a:spcAft>
                <a:spcPts val="0"/>
              </a:spcAft>
              <a:buSzPts val="1800"/>
              <a:buNone/>
            </a:pPr>
            <a:r>
              <a:rPr lang="ro"/>
              <a:t>Astfel putem sa scriem:</a:t>
            </a:r>
            <a:br>
              <a:rPr lang="ro"/>
            </a:br>
            <a:r>
              <a:rPr lang="ro"/>
              <a:t>var point1 = new Vector3(5f, 1f, 0f);</a:t>
            </a:r>
            <a:endParaRPr/>
          </a:p>
          <a:p>
            <a:pPr indent="0" lvl="0" marL="0" rtl="0" algn="l">
              <a:lnSpc>
                <a:spcPct val="153840"/>
              </a:lnSpc>
              <a:spcBef>
                <a:spcPts val="0"/>
              </a:spcBef>
              <a:spcAft>
                <a:spcPts val="0"/>
              </a:spcAft>
              <a:buSzPts val="1800"/>
              <a:buNone/>
            </a:pPr>
            <a:r>
              <a:rPr lang="ro"/>
              <a:t>var point2 = new Vector3(7f, 0f, 2f);</a:t>
            </a:r>
            <a:endParaRPr/>
          </a:p>
          <a:p>
            <a:pPr indent="0" lvl="0" marL="0" rtl="0" algn="l">
              <a:lnSpc>
                <a:spcPct val="153840"/>
              </a:lnSpc>
              <a:spcBef>
                <a:spcPts val="0"/>
              </a:spcBef>
              <a:spcAft>
                <a:spcPts val="0"/>
              </a:spcAft>
              <a:buSzPts val="1800"/>
              <a:buNone/>
            </a:pPr>
            <a:r>
              <a:rPr lang="ro"/>
              <a:t>var distanceSquared = (point2 - point1).</a:t>
            </a:r>
            <a:r>
              <a:rPr lang="ro" u="sng">
                <a:solidFill>
                  <a:schemeClr val="hlink"/>
                </a:solidFill>
                <a:hlinkClick r:id="rId3"/>
              </a:rPr>
              <a:t>sqrMagnitude</a:t>
            </a:r>
            <a:r>
              <a:rPr lang="ro"/>
              <a:t>; // = 9</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br>
              <a:rPr lang="ro"/>
            </a:b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5384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