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bold.fntdata"/><Relationship Id="rId21" Type="http://schemas.openxmlformats.org/officeDocument/2006/relationships/slide" Target="slides/slide16.xml"/><Relationship Id="rId47" Type="http://schemas.openxmlformats.org/officeDocument/2006/relationships/font" Target="fonts/Merriweather-italic.fntdata"/><Relationship Id="rId34" Type="http://schemas.openxmlformats.org/officeDocument/2006/relationships/slide" Target="slides/slide29.xml"/><Relationship Id="rId50"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Merriweather-regular.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1.xml"/><Relationship Id="rId44" Type="http://schemas.openxmlformats.org/officeDocument/2006/relationships/font" Target="fonts/Roboto-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Roboto-italic.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erriweather-boldItalic.fntdata"/><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font" Target="fonts/Merriweather-bold.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font" Target="fonts/Roboto-regular.fntdata"/><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38daa913e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38daa913e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38b78213e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38b78213e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8b78213e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8b78213e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38b78213e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38b78213e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8b78213e8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38b78213e8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38b78213e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38b78213e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8b78213e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8b78213e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38b110ca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38b110ca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8b110cae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38b110cae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8b110cae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8b110cae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8b110cae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38b110cae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8b110d1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8b110d1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38b110cae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38b110cae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38b110cae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38b110cae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8b110cae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38b110cae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38b110cae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38b110cae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38b110cae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38b110cae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38b110cae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38b110cae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38b110cae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38b110cae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38b110cae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38b110cae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38b110cae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38b110cae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38b110caee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38b110cae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38b110d1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38b110d1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e197dccad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e197dccad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e197dcca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e197dcca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e197dccad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e197dccad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38b110d13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38b110d1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8b110d13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8b110d13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8daa913e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8daa913e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38b110d13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38b110d13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38b110d13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38b110d13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38b110d13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38b110d13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38b110d13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38b110d13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8b110d13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8b110d13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38b110d13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38b110d13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Applying Model Checking to Generate Model-Based Integration Tests from Choreography Models</a:t>
            </a:r>
            <a:endParaRPr/>
          </a:p>
        </p:txBody>
      </p:sp>
      <p:sp>
        <p:nvSpPr>
          <p:cNvPr id="65" name="Google Shape;65;p13"/>
          <p:cNvSpPr txBox="1"/>
          <p:nvPr>
            <p:ph idx="4294967295" type="title"/>
          </p:nvPr>
        </p:nvSpPr>
        <p:spPr>
          <a:xfrm>
            <a:off x="413525" y="3625075"/>
            <a:ext cx="8520600" cy="1344900"/>
          </a:xfrm>
          <a:prstGeom prst="rect">
            <a:avLst/>
          </a:prstGeom>
        </p:spPr>
        <p:txBody>
          <a:bodyPr anchorCtr="0" anchor="t" bIns="91425" lIns="91425" spcFirstLastPara="1" rIns="91425" wrap="square" tIns="91425">
            <a:normAutofit fontScale="90000"/>
          </a:bodyPr>
          <a:lstStyle/>
          <a:p>
            <a:pPr indent="0" lvl="0" marL="0" rtl="0" algn="r">
              <a:spcBef>
                <a:spcPts val="0"/>
              </a:spcBef>
              <a:spcAft>
                <a:spcPts val="0"/>
              </a:spcAft>
              <a:buNone/>
            </a:pPr>
            <a:r>
              <a:rPr lang="en" sz="2000">
                <a:solidFill>
                  <a:schemeClr val="lt1"/>
                </a:solidFill>
              </a:rPr>
              <a:t>Oprea Laurentiu-Cristian</a:t>
            </a:r>
            <a:endParaRPr sz="2000">
              <a:solidFill>
                <a:schemeClr val="lt1"/>
              </a:solidFill>
            </a:endParaRPr>
          </a:p>
          <a:p>
            <a:pPr indent="0" lvl="0" marL="0" rtl="0" algn="r">
              <a:spcBef>
                <a:spcPts val="0"/>
              </a:spcBef>
              <a:spcAft>
                <a:spcPts val="0"/>
              </a:spcAft>
              <a:buNone/>
            </a:pPr>
            <a:r>
              <a:rPr lang="en" sz="2000">
                <a:solidFill>
                  <a:schemeClr val="lt1"/>
                </a:solidFill>
              </a:rPr>
              <a:t>Raducanu Andrei-Cosmin</a:t>
            </a:r>
            <a:endParaRPr sz="2000">
              <a:solidFill>
                <a:schemeClr val="lt1"/>
              </a:solidFill>
            </a:endParaRPr>
          </a:p>
          <a:p>
            <a:pPr indent="0" lvl="0" marL="0" rtl="0" algn="r">
              <a:spcBef>
                <a:spcPts val="0"/>
              </a:spcBef>
              <a:spcAft>
                <a:spcPts val="0"/>
              </a:spcAft>
              <a:buNone/>
            </a:pPr>
            <a:r>
              <a:rPr lang="en" sz="2000">
                <a:solidFill>
                  <a:schemeClr val="lt1"/>
                </a:solidFill>
              </a:rPr>
              <a:t>Stancu Denisa-Georgiana</a:t>
            </a:r>
            <a:endParaRPr sz="2000">
              <a:solidFill>
                <a:schemeClr val="lt1"/>
              </a:solidFill>
            </a:endParaRPr>
          </a:p>
          <a:p>
            <a:pPr indent="0" lvl="0" marL="0" rtl="0" algn="r">
              <a:spcBef>
                <a:spcPts val="0"/>
              </a:spcBef>
              <a:spcAft>
                <a:spcPts val="0"/>
              </a:spcAft>
              <a:buNone/>
            </a:pPr>
            <a:r>
              <a:rPr lang="en" sz="2000">
                <a:solidFill>
                  <a:schemeClr val="lt1"/>
                </a:solidFill>
              </a:rPr>
              <a:t>Voinea Stefania-Alexandra</a:t>
            </a:r>
            <a:endParaRPr sz="2000">
              <a:solidFill>
                <a:schemeClr val="lt1"/>
              </a:solidFill>
            </a:endParaRPr>
          </a:p>
        </p:txBody>
      </p:sp>
      <p:sp>
        <p:nvSpPr>
          <p:cNvPr id="66" name="Google Shape;66;p13"/>
          <p:cNvSpPr txBox="1"/>
          <p:nvPr>
            <p:ph idx="1" type="subTitle"/>
          </p:nvPr>
        </p:nvSpPr>
        <p:spPr>
          <a:xfrm>
            <a:off x="254675" y="249441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1575850" y="65297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Process overview</a:t>
            </a:r>
            <a:endParaRPr b="1" sz="3800"/>
          </a:p>
          <a:p>
            <a:pPr indent="0" lvl="0" marL="0" rtl="0" algn="ctr">
              <a:spcBef>
                <a:spcPts val="0"/>
              </a:spcBef>
              <a:spcAft>
                <a:spcPts val="0"/>
              </a:spcAft>
              <a:buNone/>
            </a:pPr>
            <a:r>
              <a:rPr b="1" lang="en" sz="3800"/>
              <a:t> &amp;</a:t>
            </a:r>
            <a:br>
              <a:rPr b="1" lang="en" sz="3800"/>
            </a:br>
            <a:r>
              <a:rPr b="1" lang="en" sz="3800"/>
              <a:t>Their example</a:t>
            </a:r>
            <a:endParaRPr b="1" sz="3800"/>
          </a:p>
          <a:p>
            <a:pPr indent="0" lvl="0" marL="0" rtl="0" algn="ctr">
              <a:spcBef>
                <a:spcPts val="0"/>
              </a:spcBef>
              <a:spcAft>
                <a:spcPts val="0"/>
              </a:spcAft>
              <a:buNone/>
            </a:pPr>
            <a:r>
              <a:t/>
            </a:r>
            <a:endParaRPr b="1" sz="3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065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process</a:t>
            </a:r>
            <a:endParaRPr/>
          </a:p>
        </p:txBody>
      </p:sp>
      <p:sp>
        <p:nvSpPr>
          <p:cNvPr id="119" name="Google Shape;119;p23"/>
          <p:cNvSpPr txBox="1"/>
          <p:nvPr/>
        </p:nvSpPr>
        <p:spPr>
          <a:xfrm>
            <a:off x="424700" y="1434525"/>
            <a:ext cx="8719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Its goal is to generate Model based integration tests (MBIT) for a Message choreography model (MCM)</a:t>
            </a:r>
            <a:br>
              <a:rPr lang="en">
                <a:latin typeface="Roboto"/>
                <a:ea typeface="Roboto"/>
                <a:cs typeface="Roboto"/>
                <a:sym typeface="Roboto"/>
              </a:rPr>
            </a:br>
            <a:br>
              <a:rPr lang="en">
                <a:latin typeface="Roboto"/>
                <a:ea typeface="Roboto"/>
                <a:cs typeface="Roboto"/>
                <a:sym typeface="Roboto"/>
              </a:rPr>
            </a:br>
            <a:r>
              <a:rPr lang="en">
                <a:latin typeface="Roboto"/>
                <a:ea typeface="Roboto"/>
                <a:cs typeface="Roboto"/>
                <a:sym typeface="Roboto"/>
              </a:rPr>
              <a:t>Consists of three big steps: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Modeling the communication between services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Translation of the models to Event-B</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Generation of the test suites using ProB</a:t>
            </a:r>
            <a:endParaRPr>
              <a:latin typeface="Roboto"/>
              <a:ea typeface="Roboto"/>
              <a:cs typeface="Roboto"/>
              <a:sym typeface="Roboto"/>
            </a:endParaRPr>
          </a:p>
        </p:txBody>
      </p:sp>
      <p:sp>
        <p:nvSpPr>
          <p:cNvPr id="120" name="Google Shape;120;p23"/>
          <p:cNvSpPr txBox="1"/>
          <p:nvPr/>
        </p:nvSpPr>
        <p:spPr>
          <a:xfrm>
            <a:off x="519075" y="3303175"/>
            <a:ext cx="8625000" cy="15699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b="1" lang="en" sz="1700">
                <a:latin typeface="Roboto"/>
                <a:ea typeface="Roboto"/>
                <a:cs typeface="Roboto"/>
                <a:sym typeface="Roboto"/>
              </a:rPr>
              <a:t>Modeling</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There are three models discussed: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Global choreography model : high-level view of the communication between components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Local partner model : communication of exactly one service component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Channel model : specifies how are the messages transmitted</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6" name="Google Shape;126;p24"/>
          <p:cNvSpPr txBox="1"/>
          <p:nvPr/>
        </p:nvSpPr>
        <p:spPr>
          <a:xfrm>
            <a:off x="244800" y="415250"/>
            <a:ext cx="8654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Translation</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FSM approaches cannot be applied since some constraints (i.e. the Cancel-deprecated event) affect message communication. </a:t>
            </a:r>
            <a:r>
              <a:rPr lang="en">
                <a:latin typeface="Roboto"/>
                <a:ea typeface="Roboto"/>
                <a:cs typeface="Roboto"/>
                <a:sym typeface="Roboto"/>
              </a:rPr>
              <a:t>Writing</a:t>
            </a:r>
            <a:r>
              <a:rPr lang="en">
                <a:latin typeface="Roboto"/>
                <a:ea typeface="Roboto"/>
                <a:cs typeface="Roboto"/>
                <a:sym typeface="Roboto"/>
              </a:rPr>
              <a:t> a tool that generates test suites on MCMs from scratch </a:t>
            </a:r>
            <a:r>
              <a:rPr lang="en">
                <a:latin typeface="Roboto"/>
                <a:ea typeface="Roboto"/>
                <a:cs typeface="Roboto"/>
                <a:sym typeface="Roboto"/>
              </a:rPr>
              <a:t>proved</a:t>
            </a:r>
            <a:r>
              <a:rPr lang="en">
                <a:latin typeface="Roboto"/>
                <a:ea typeface="Roboto"/>
                <a:cs typeface="Roboto"/>
                <a:sym typeface="Roboto"/>
              </a:rPr>
              <a:t> inefficient so the authors decided on translating the models to </a:t>
            </a:r>
            <a:r>
              <a:rPr b="1" lang="en">
                <a:latin typeface="Roboto"/>
                <a:ea typeface="Roboto"/>
                <a:cs typeface="Roboto"/>
                <a:sym typeface="Roboto"/>
              </a:rPr>
              <a:t>Event-B</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Event-B is a language based on B-model, but it’s more suited for MCMs.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Event-B will generate a formal representation of our models.</a:t>
            </a:r>
            <a:endParaRPr>
              <a:latin typeface="Roboto"/>
              <a:ea typeface="Roboto"/>
              <a:cs typeface="Roboto"/>
              <a:sym typeface="Roboto"/>
            </a:endParaRPr>
          </a:p>
        </p:txBody>
      </p:sp>
      <p:sp>
        <p:nvSpPr>
          <p:cNvPr id="127" name="Google Shape;127;p24"/>
          <p:cNvSpPr txBox="1"/>
          <p:nvPr/>
        </p:nvSpPr>
        <p:spPr>
          <a:xfrm>
            <a:off x="244800" y="2812400"/>
            <a:ext cx="83529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Test generation</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a:latin typeface="Roboto"/>
                <a:ea typeface="Roboto"/>
                <a:cs typeface="Roboto"/>
                <a:sym typeface="Roboto"/>
              </a:rPr>
              <a:t>Will use a model checker (ProB) to validate the model and then generate test suites.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Ideally a model containing LPMs and Channel Model would be used, but they picked GCM because it covers the LPMs events but requires less space.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For efficiency , they used transition coverage criteria.</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nvSpPr>
        <p:spPr>
          <a:xfrm>
            <a:off x="632325" y="1425075"/>
            <a:ext cx="69273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800">
                <a:latin typeface="Roboto"/>
                <a:ea typeface="Roboto"/>
                <a:cs typeface="Roboto"/>
                <a:sym typeface="Roboto"/>
              </a:rPr>
              <a:t>Generation objectives and criteria:</a:t>
            </a:r>
            <a:endParaRPr b="1" sz="18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To preserve test concretization efficiency, while generating test suites, the following have been kept in mind (ranked highest to lowest priority)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Each path should start in the START state and end in a target (final) state</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Length of longest generated path should be minimal</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Minimal message racing</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The number of test steps should be minimal</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60725" y="585850"/>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Their example throughout the paper</a:t>
            </a:r>
            <a:endParaRPr/>
          </a:p>
        </p:txBody>
      </p:sp>
      <p:sp>
        <p:nvSpPr>
          <p:cNvPr id="138" name="Google Shape;138;p26"/>
          <p:cNvSpPr txBox="1"/>
          <p:nvPr>
            <p:ph idx="1" type="body"/>
          </p:nvPr>
        </p:nvSpPr>
        <p:spPr>
          <a:xfrm>
            <a:off x="3134675" y="4029850"/>
            <a:ext cx="4434300" cy="1113600"/>
          </a:xfrm>
          <a:prstGeom prst="rect">
            <a:avLst/>
          </a:prstGeom>
          <a:solidFill>
            <a:schemeClr val="lt1"/>
          </a:solidFill>
        </p:spPr>
        <p:txBody>
          <a:bodyPr anchorCtr="0" anchor="t" bIns="91425" lIns="91425" spcFirstLastPara="1" rIns="91425" wrap="square" tIns="91425">
            <a:normAutofit/>
          </a:bodyPr>
          <a:lstStyle/>
          <a:p>
            <a:pPr indent="0" lvl="0" marL="0" rtl="0" algn="r">
              <a:spcBef>
                <a:spcPts val="0"/>
              </a:spcBef>
              <a:spcAft>
                <a:spcPts val="1200"/>
              </a:spcAft>
              <a:buNone/>
            </a:pPr>
            <a:r>
              <a:rPr lang="en"/>
              <a:t>Top: GCM of the choreography</a:t>
            </a:r>
            <a:br>
              <a:rPr lang="en"/>
            </a:br>
            <a:br>
              <a:rPr lang="en"/>
            </a:br>
            <a:r>
              <a:rPr lang="en"/>
              <a:t>Bottom Left: LPM of the buyer</a:t>
            </a:r>
            <a:br>
              <a:rPr lang="en"/>
            </a:br>
            <a:r>
              <a:rPr lang="en"/>
              <a:t>Bottom Right: LPM of the seller</a:t>
            </a:r>
            <a:endParaRPr/>
          </a:p>
        </p:txBody>
      </p:sp>
      <p:pic>
        <p:nvPicPr>
          <p:cNvPr id="139" name="Google Shape;139;p26"/>
          <p:cNvPicPr preferRelativeResize="0"/>
          <p:nvPr/>
        </p:nvPicPr>
        <p:blipFill>
          <a:blip r:embed="rId3">
            <a:alphaModFix/>
          </a:blip>
          <a:stretch>
            <a:fillRect/>
          </a:stretch>
        </p:blipFill>
        <p:spPr>
          <a:xfrm>
            <a:off x="3134675" y="-12"/>
            <a:ext cx="6009327" cy="40760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nvSpPr>
        <p:spPr>
          <a:xfrm>
            <a:off x="1066450" y="443575"/>
            <a:ext cx="7314300" cy="246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2200">
                <a:latin typeface="Roboto"/>
                <a:ea typeface="Roboto"/>
                <a:cs typeface="Roboto"/>
                <a:sym typeface="Roboto"/>
              </a:rPr>
              <a:t>About:</a:t>
            </a:r>
            <a:br>
              <a:rPr lang="en">
                <a:latin typeface="Roboto"/>
                <a:ea typeface="Roboto"/>
                <a:cs typeface="Roboto"/>
                <a:sym typeface="Roboto"/>
              </a:rPr>
            </a:b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Describes the negotiation process between two service components: a </a:t>
            </a:r>
            <a:r>
              <a:rPr b="1" lang="en">
                <a:latin typeface="Roboto"/>
                <a:ea typeface="Roboto"/>
                <a:cs typeface="Roboto"/>
                <a:sym typeface="Roboto"/>
              </a:rPr>
              <a:t>buyer</a:t>
            </a:r>
            <a:r>
              <a:rPr lang="en">
                <a:latin typeface="Roboto"/>
                <a:ea typeface="Roboto"/>
                <a:cs typeface="Roboto"/>
                <a:sym typeface="Roboto"/>
              </a:rPr>
              <a:t> and a </a:t>
            </a:r>
            <a:r>
              <a:rPr b="1" lang="en">
                <a:latin typeface="Roboto"/>
                <a:ea typeface="Roboto"/>
                <a:cs typeface="Roboto"/>
                <a:sym typeface="Roboto"/>
              </a:rPr>
              <a:t>seller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communication involves message exchanges, so the authors assumed the communication channel is reliable but doesn’t preserve messages order; </a:t>
            </a:r>
            <a:br>
              <a:rPr lang="en">
                <a:latin typeface="Roboto"/>
                <a:ea typeface="Roboto"/>
                <a:cs typeface="Roboto"/>
                <a:sym typeface="Roboto"/>
              </a:rPr>
            </a:br>
            <a:r>
              <a:rPr lang="en">
                <a:latin typeface="Roboto"/>
                <a:ea typeface="Roboto"/>
                <a:cs typeface="Roboto"/>
                <a:sym typeface="Roboto"/>
              </a:rPr>
              <a:t>In this regard, they added ID_SET variable that stores unfinished request IDs that ensures there will be no faulty Cancel events called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First, the buyer sends a Request message and awaits for a Confirm message from the seller, then the buyer can Cancel or Order, terminating the process</a:t>
            </a:r>
            <a:endParaRPr>
              <a:latin typeface="Roboto"/>
              <a:ea typeface="Roboto"/>
              <a:cs typeface="Roboto"/>
              <a:sym typeface="Roboto"/>
            </a:endParaRPr>
          </a:p>
        </p:txBody>
      </p:sp>
      <p:sp>
        <p:nvSpPr>
          <p:cNvPr id="145" name="Google Shape;145;p27"/>
          <p:cNvSpPr txBox="1"/>
          <p:nvPr/>
        </p:nvSpPr>
        <p:spPr>
          <a:xfrm>
            <a:off x="1132525" y="3322025"/>
            <a:ext cx="7314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lang="en" sz="2200">
                <a:latin typeface="Roboto"/>
                <a:ea typeface="Roboto"/>
                <a:cs typeface="Roboto"/>
                <a:sym typeface="Roboto"/>
              </a:rPr>
              <a:t>Limitations of this example:</a:t>
            </a:r>
            <a:endParaRPr sz="2200">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assumption of a reliable communication channel (no channel is error-free in reality)</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example matches the pattern of enterprise software, so applying Finite state machine approaches for test generation is not suitable</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1575850" y="65297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MCM Syntax</a:t>
            </a:r>
            <a:endParaRPr b="1" sz="3800"/>
          </a:p>
          <a:p>
            <a:pPr indent="0" lvl="0" marL="0" rtl="0" algn="l">
              <a:spcBef>
                <a:spcPts val="0"/>
              </a:spcBef>
              <a:spcAft>
                <a:spcPts val="0"/>
              </a:spcAft>
              <a:buNone/>
            </a:pPr>
            <a:r>
              <a:t/>
            </a:r>
            <a:endParaRPr b="1" sz="3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6" name="Google Shape;156;p29"/>
          <p:cNvSpPr txBox="1"/>
          <p:nvPr/>
        </p:nvSpPr>
        <p:spPr>
          <a:xfrm>
            <a:off x="244800" y="415250"/>
            <a:ext cx="8654400" cy="178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Message Choreography Model (MCM) structure</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Assumption: all choreographies consist of two participating components.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MCM = (GCM, LPM</a:t>
            </a:r>
            <a:r>
              <a:rPr baseline="-25000" lang="en">
                <a:latin typeface="Roboto"/>
                <a:ea typeface="Roboto"/>
                <a:cs typeface="Roboto"/>
                <a:sym typeface="Roboto"/>
              </a:rPr>
              <a:t>1</a:t>
            </a:r>
            <a:r>
              <a:rPr lang="en">
                <a:latin typeface="Roboto"/>
                <a:ea typeface="Roboto"/>
                <a:cs typeface="Roboto"/>
                <a:sym typeface="Roboto"/>
              </a:rPr>
              <a:t>, LPM</a:t>
            </a:r>
            <a:r>
              <a:rPr baseline="-25000" lang="en">
                <a:latin typeface="Roboto"/>
                <a:ea typeface="Roboto"/>
                <a:cs typeface="Roboto"/>
                <a:sym typeface="Roboto"/>
              </a:rPr>
              <a:t>2</a:t>
            </a:r>
            <a:r>
              <a:rPr lang="en">
                <a:latin typeface="Roboto"/>
                <a:ea typeface="Roboto"/>
                <a:cs typeface="Roboto"/>
                <a:sym typeface="Roboto"/>
              </a:rPr>
              <a:t>, CM).</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GCM = Global Choreography Model</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LPM</a:t>
            </a:r>
            <a:r>
              <a:rPr baseline="-25000" lang="en">
                <a:latin typeface="Roboto"/>
                <a:ea typeface="Roboto"/>
                <a:cs typeface="Roboto"/>
                <a:sym typeface="Roboto"/>
              </a:rPr>
              <a:t>1</a:t>
            </a:r>
            <a:r>
              <a:rPr lang="en">
                <a:latin typeface="Roboto"/>
                <a:ea typeface="Roboto"/>
                <a:cs typeface="Roboto"/>
                <a:sym typeface="Roboto"/>
              </a:rPr>
              <a:t>, LPM</a:t>
            </a:r>
            <a:r>
              <a:rPr baseline="-25000" lang="en">
                <a:latin typeface="Roboto"/>
                <a:ea typeface="Roboto"/>
                <a:cs typeface="Roboto"/>
                <a:sym typeface="Roboto"/>
              </a:rPr>
              <a:t>2</a:t>
            </a:r>
            <a:r>
              <a:rPr lang="en">
                <a:latin typeface="Roboto"/>
                <a:ea typeface="Roboto"/>
                <a:cs typeface="Roboto"/>
                <a:sym typeface="Roboto"/>
              </a:rPr>
              <a:t> = Local Partner Models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CM = Channel Model</a:t>
            </a:r>
            <a:endParaRPr>
              <a:latin typeface="Roboto"/>
              <a:ea typeface="Roboto"/>
              <a:cs typeface="Roboto"/>
              <a:sym typeface="Roboto"/>
            </a:endParaRPr>
          </a:p>
        </p:txBody>
      </p:sp>
      <p:sp>
        <p:nvSpPr>
          <p:cNvPr id="157" name="Google Shape;157;p29"/>
          <p:cNvSpPr txBox="1"/>
          <p:nvPr/>
        </p:nvSpPr>
        <p:spPr>
          <a:xfrm>
            <a:off x="201450" y="2407875"/>
            <a:ext cx="83529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Global Choreography Model (GCM)</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a:latin typeface="Roboto"/>
                <a:ea typeface="Roboto"/>
                <a:cs typeface="Roboto"/>
                <a:sym typeface="Roboto"/>
              </a:rPr>
              <a:t>Based on a finite state machine L = (S, I,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Any element of the relation ⇨ is a tuple (S’, I, S’’).</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The language used for additional guards and actions of the GCM:</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Finite set ET (elementary types)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Finite set of labels F</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Set T of record types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The set CT (complex types)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The set of set types Set(t)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63" name="Google Shape;163;p30"/>
          <p:cNvSpPr txBox="1"/>
          <p:nvPr/>
        </p:nvSpPr>
        <p:spPr>
          <a:xfrm>
            <a:off x="244800" y="415250"/>
            <a:ext cx="86544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lang="en" sz="1700">
                <a:latin typeface="Roboto"/>
                <a:ea typeface="Roboto"/>
                <a:cs typeface="Roboto"/>
                <a:sym typeface="Roboto"/>
              </a:rPr>
              <a:t>The set </a:t>
            </a:r>
            <a:r>
              <a:rPr i="1" lang="en" sz="1700">
                <a:latin typeface="Roboto"/>
                <a:ea typeface="Roboto"/>
                <a:cs typeface="Roboto"/>
                <a:sym typeface="Roboto"/>
              </a:rPr>
              <a:t>Term</a:t>
            </a:r>
            <a:r>
              <a:rPr baseline="-25000" i="1" lang="en" sz="1700">
                <a:latin typeface="Roboto"/>
                <a:ea typeface="Roboto"/>
                <a:cs typeface="Roboto"/>
                <a:sym typeface="Roboto"/>
              </a:rPr>
              <a:t>t</a:t>
            </a:r>
            <a:r>
              <a:rPr i="1" lang="en" sz="1700">
                <a:latin typeface="Roboto"/>
                <a:ea typeface="Roboto"/>
                <a:cs typeface="Roboto"/>
                <a:sym typeface="Roboto"/>
              </a:rPr>
              <a:t> </a:t>
            </a:r>
            <a:r>
              <a:rPr lang="en" sz="1700">
                <a:latin typeface="Roboto"/>
                <a:ea typeface="Roboto"/>
                <a:cs typeface="Roboto"/>
                <a:sym typeface="Roboto"/>
              </a:rPr>
              <a:t>- definition</a:t>
            </a:r>
            <a:endParaRPr>
              <a:latin typeface="Roboto"/>
              <a:ea typeface="Roboto"/>
              <a:cs typeface="Roboto"/>
              <a:sym typeface="Roboto"/>
            </a:endParaRPr>
          </a:p>
        </p:txBody>
      </p:sp>
      <p:sp>
        <p:nvSpPr>
          <p:cNvPr id="164" name="Google Shape;164;p30"/>
          <p:cNvSpPr txBox="1"/>
          <p:nvPr/>
        </p:nvSpPr>
        <p:spPr>
          <a:xfrm>
            <a:off x="201450" y="2407875"/>
            <a:ext cx="83529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Roboto"/>
                <a:ea typeface="Roboto"/>
                <a:cs typeface="Roboto"/>
                <a:sym typeface="Roboto"/>
              </a:rPr>
              <a:t>	</a:t>
            </a:r>
            <a:r>
              <a:rPr lang="en">
                <a:latin typeface="Roboto"/>
                <a:ea typeface="Roboto"/>
                <a:cs typeface="Roboto"/>
                <a:sym typeface="Roboto"/>
              </a:rPr>
              <a:t>GCM is a tuple GCM = (L, V, C, </a:t>
            </a:r>
            <a:r>
              <a:rPr i="1" lang="en">
                <a:latin typeface="Roboto"/>
                <a:ea typeface="Roboto"/>
                <a:cs typeface="Roboto"/>
                <a:sym typeface="Roboto"/>
              </a:rPr>
              <a:t>itype</a:t>
            </a:r>
            <a:r>
              <a:rPr lang="en">
                <a:latin typeface="Roboto"/>
                <a:ea typeface="Roboto"/>
                <a:cs typeface="Roboto"/>
                <a:sym typeface="Roboto"/>
              </a:rPr>
              <a:t>, </a:t>
            </a:r>
            <a:r>
              <a:rPr i="1" lang="en">
                <a:latin typeface="Roboto"/>
                <a:ea typeface="Roboto"/>
                <a:cs typeface="Roboto"/>
                <a:sym typeface="Roboto"/>
              </a:rPr>
              <a:t>pre, act</a:t>
            </a:r>
            <a:r>
              <a:rPr lang="en">
                <a:latin typeface="Roboto"/>
                <a:ea typeface="Roboto"/>
                <a:cs typeface="Roboto"/>
                <a:sym typeface="Roboto"/>
              </a:rPr>
              <a:t>).</a:t>
            </a:r>
            <a:endParaRPr>
              <a:latin typeface="Roboto"/>
              <a:ea typeface="Roboto"/>
              <a:cs typeface="Roboto"/>
              <a:sym typeface="Roboto"/>
            </a:endParaRPr>
          </a:p>
        </p:txBody>
      </p:sp>
      <p:pic>
        <p:nvPicPr>
          <p:cNvPr id="165" name="Google Shape;165;p30"/>
          <p:cNvPicPr preferRelativeResize="0"/>
          <p:nvPr/>
        </p:nvPicPr>
        <p:blipFill>
          <a:blip r:embed="rId3">
            <a:alphaModFix/>
          </a:blip>
          <a:stretch>
            <a:fillRect/>
          </a:stretch>
        </p:blipFill>
        <p:spPr>
          <a:xfrm>
            <a:off x="813600" y="861650"/>
            <a:ext cx="6907923" cy="1546225"/>
          </a:xfrm>
          <a:prstGeom prst="rect">
            <a:avLst/>
          </a:prstGeom>
          <a:noFill/>
          <a:ln>
            <a:noFill/>
          </a:ln>
        </p:spPr>
      </p:pic>
      <p:pic>
        <p:nvPicPr>
          <p:cNvPr id="166" name="Google Shape;166;p30"/>
          <p:cNvPicPr preferRelativeResize="0"/>
          <p:nvPr/>
        </p:nvPicPr>
        <p:blipFill>
          <a:blip r:embed="rId4">
            <a:alphaModFix/>
          </a:blip>
          <a:stretch>
            <a:fillRect/>
          </a:stretch>
        </p:blipFill>
        <p:spPr>
          <a:xfrm>
            <a:off x="817800" y="2854275"/>
            <a:ext cx="6867652" cy="1815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72" name="Google Shape;172;p31"/>
          <p:cNvSpPr txBox="1"/>
          <p:nvPr/>
        </p:nvSpPr>
        <p:spPr>
          <a:xfrm>
            <a:off x="244800" y="415250"/>
            <a:ext cx="86544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Local Partner Models (LPM)</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Obtained from the GCM by duplicating </a:t>
            </a:r>
            <a:r>
              <a:rPr lang="en">
                <a:latin typeface="Roboto"/>
                <a:ea typeface="Roboto"/>
                <a:cs typeface="Roboto"/>
                <a:sym typeface="Roboto"/>
              </a:rPr>
              <a:t>the states and global variables for each of them.</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a:t>
            </a:r>
            <a:r>
              <a:rPr lang="en">
                <a:latin typeface="Roboto"/>
                <a:ea typeface="Roboto"/>
                <a:cs typeface="Roboto"/>
                <a:sym typeface="Roboto"/>
              </a:rPr>
              <a:t>ach i ∈ I is transformed into the corresponding element from PI={send_i, receive_i | for all i ∈ I}.</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Additionally, can be extended with an inhibitor function </a:t>
            </a:r>
            <a:r>
              <a:rPr i="1" lang="en">
                <a:latin typeface="Roboto"/>
                <a:ea typeface="Roboto"/>
                <a:cs typeface="Roboto"/>
                <a:sym typeface="Roboto"/>
              </a:rPr>
              <a:t>inhib</a:t>
            </a:r>
            <a:r>
              <a:rPr lang="en">
                <a:latin typeface="Roboto"/>
                <a:ea typeface="Roboto"/>
                <a:cs typeface="Roboto"/>
                <a:sym typeface="Roboto"/>
              </a:rPr>
              <a:t>.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Example: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Interaction </a:t>
            </a:r>
            <a:r>
              <a:rPr i="1" lang="en">
                <a:latin typeface="Roboto"/>
                <a:ea typeface="Roboto"/>
                <a:cs typeface="Roboto"/>
                <a:sym typeface="Roboto"/>
              </a:rPr>
              <a:t>Request </a:t>
            </a:r>
            <a:r>
              <a:rPr lang="en">
                <a:latin typeface="Roboto"/>
                <a:ea typeface="Roboto"/>
                <a:cs typeface="Roboto"/>
                <a:sym typeface="Roboto"/>
              </a:rPr>
              <a:t>in GCM -&gt; </a:t>
            </a:r>
            <a:r>
              <a:rPr i="1" lang="en">
                <a:latin typeface="Roboto"/>
                <a:ea typeface="Roboto"/>
                <a:cs typeface="Roboto"/>
                <a:sym typeface="Roboto"/>
              </a:rPr>
              <a:t>send_Request</a:t>
            </a:r>
            <a:r>
              <a:rPr lang="en">
                <a:latin typeface="Roboto"/>
                <a:ea typeface="Roboto"/>
                <a:cs typeface="Roboto"/>
                <a:sym typeface="Roboto"/>
              </a:rPr>
              <a:t> in LPM</a:t>
            </a:r>
            <a:r>
              <a:rPr baseline="-25000" lang="en">
                <a:latin typeface="Roboto"/>
                <a:ea typeface="Roboto"/>
                <a:cs typeface="Roboto"/>
                <a:sym typeface="Roboto"/>
              </a:rPr>
              <a:t>1</a:t>
            </a:r>
            <a:r>
              <a:rPr lang="en">
                <a:latin typeface="Roboto"/>
                <a:ea typeface="Roboto"/>
                <a:cs typeface="Roboto"/>
                <a:sym typeface="Roboto"/>
              </a:rPr>
              <a:t> and </a:t>
            </a:r>
            <a:r>
              <a:rPr i="1" lang="en">
                <a:latin typeface="Roboto"/>
                <a:ea typeface="Roboto"/>
                <a:cs typeface="Roboto"/>
                <a:sym typeface="Roboto"/>
              </a:rPr>
              <a:t>receive_Request</a:t>
            </a:r>
            <a:r>
              <a:rPr lang="en">
                <a:latin typeface="Roboto"/>
                <a:ea typeface="Roboto"/>
                <a:cs typeface="Roboto"/>
                <a:sym typeface="Roboto"/>
              </a:rPr>
              <a:t> in LPM</a:t>
            </a:r>
            <a:r>
              <a:rPr baseline="-25000" lang="en">
                <a:latin typeface="Roboto"/>
                <a:ea typeface="Roboto"/>
                <a:cs typeface="Roboto"/>
                <a:sym typeface="Roboto"/>
              </a:rPr>
              <a:t>2</a:t>
            </a:r>
            <a:r>
              <a:rPr lang="en">
                <a:latin typeface="Roboto"/>
                <a:ea typeface="Roboto"/>
                <a:cs typeface="Roboto"/>
                <a:sym typeface="Roboto"/>
              </a:rPr>
              <a:t>.</a:t>
            </a:r>
            <a:endParaRPr>
              <a:latin typeface="Roboto"/>
              <a:ea typeface="Roboto"/>
              <a:cs typeface="Roboto"/>
              <a:sym typeface="Roboto"/>
            </a:endParaRPr>
          </a:p>
          <a:p>
            <a:pPr indent="0" lvl="0" marL="1371600" rtl="0" algn="l">
              <a:spcBef>
                <a:spcPts val="0"/>
              </a:spcBef>
              <a:spcAft>
                <a:spcPts val="0"/>
              </a:spcAft>
              <a:buNone/>
            </a:pPr>
            <a:r>
              <a:rPr lang="en">
                <a:latin typeface="Roboto"/>
                <a:ea typeface="Roboto"/>
                <a:cs typeface="Roboto"/>
                <a:sym typeface="Roboto"/>
              </a:rPr>
              <a:t>pre(send_Request) = msg_1.Header.ID ∉ ID_SET1 </a:t>
            </a:r>
            <a:endParaRPr>
              <a:latin typeface="Roboto"/>
              <a:ea typeface="Roboto"/>
              <a:cs typeface="Roboto"/>
              <a:sym typeface="Roboto"/>
            </a:endParaRPr>
          </a:p>
          <a:p>
            <a:pPr indent="0" lvl="0" marL="1371600" rtl="0" algn="l">
              <a:spcBef>
                <a:spcPts val="0"/>
              </a:spcBef>
              <a:spcAft>
                <a:spcPts val="0"/>
              </a:spcAft>
              <a:buNone/>
            </a:pPr>
            <a:r>
              <a:rPr lang="en">
                <a:latin typeface="Roboto"/>
                <a:ea typeface="Roboto"/>
                <a:cs typeface="Roboto"/>
                <a:sym typeface="Roboto"/>
              </a:rPr>
              <a:t>act(send_Request) (ID_SET1) = ID_SET1 ∪ {msg.Header.ID} </a:t>
            </a:r>
            <a:endParaRPr>
              <a:latin typeface="Roboto"/>
              <a:ea typeface="Roboto"/>
              <a:cs typeface="Roboto"/>
              <a:sym typeface="Roboto"/>
            </a:endParaRPr>
          </a:p>
        </p:txBody>
      </p:sp>
      <p:sp>
        <p:nvSpPr>
          <p:cNvPr id="173" name="Google Shape;173;p31"/>
          <p:cNvSpPr txBox="1"/>
          <p:nvPr/>
        </p:nvSpPr>
        <p:spPr>
          <a:xfrm>
            <a:off x="244800" y="2631650"/>
            <a:ext cx="8352900" cy="16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Channel </a:t>
            </a:r>
            <a:r>
              <a:rPr b="1" lang="en" sz="1700">
                <a:latin typeface="Roboto"/>
                <a:ea typeface="Roboto"/>
                <a:cs typeface="Roboto"/>
                <a:sym typeface="Roboto"/>
              </a:rPr>
              <a:t>Model (CM)</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a:latin typeface="Roboto"/>
                <a:ea typeface="Roboto"/>
                <a:cs typeface="Roboto"/>
                <a:sym typeface="Roboto"/>
              </a:rPr>
              <a:t>Formal representation of the communication behaviour between the two components.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Reliability guarantees can be modeled: </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exactly once in order (EOIO) where </a:t>
            </a:r>
            <a:r>
              <a:rPr i="1" lang="en">
                <a:latin typeface="Roboto"/>
                <a:ea typeface="Roboto"/>
                <a:cs typeface="Roboto"/>
                <a:sym typeface="Roboto"/>
              </a:rPr>
              <a:t>π</a:t>
            </a:r>
            <a:r>
              <a:rPr baseline="-25000" i="1" lang="en">
                <a:latin typeface="Roboto"/>
                <a:ea typeface="Roboto"/>
                <a:cs typeface="Roboto"/>
                <a:sym typeface="Roboto"/>
              </a:rPr>
              <a:t>IT’</a:t>
            </a:r>
            <a:r>
              <a:rPr i="1" lang="en">
                <a:latin typeface="Roboto"/>
                <a:ea typeface="Roboto"/>
                <a:cs typeface="Roboto"/>
                <a:sym typeface="Roboto"/>
              </a:rPr>
              <a:t>(CM) </a:t>
            </a:r>
            <a:r>
              <a:rPr lang="en">
                <a:latin typeface="Roboto"/>
                <a:ea typeface="Roboto"/>
                <a:cs typeface="Roboto"/>
                <a:sym typeface="Roboto"/>
              </a:rPr>
              <a:t>is the identity function on interaction sequences</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exactly once (EO) where </a:t>
            </a:r>
            <a:r>
              <a:rPr i="1" lang="en">
                <a:latin typeface="Roboto"/>
                <a:ea typeface="Roboto"/>
                <a:cs typeface="Roboto"/>
                <a:sym typeface="Roboto"/>
              </a:rPr>
              <a:t>π</a:t>
            </a:r>
            <a:r>
              <a:rPr baseline="-25000" i="1" lang="en">
                <a:latin typeface="Roboto"/>
                <a:ea typeface="Roboto"/>
                <a:cs typeface="Roboto"/>
                <a:sym typeface="Roboto"/>
              </a:rPr>
              <a:t>IT’</a:t>
            </a:r>
            <a:r>
              <a:rPr i="1" lang="en">
                <a:latin typeface="Roboto"/>
                <a:ea typeface="Roboto"/>
                <a:cs typeface="Roboto"/>
                <a:sym typeface="Roboto"/>
              </a:rPr>
              <a:t>(CM)</a:t>
            </a:r>
            <a:r>
              <a:rPr lang="en">
                <a:latin typeface="Roboto"/>
                <a:ea typeface="Roboto"/>
                <a:cs typeface="Roboto"/>
                <a:sym typeface="Roboto"/>
              </a:rPr>
              <a:t> is a permutation on an interaction sequence.</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1575850" y="65297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Translating </a:t>
            </a:r>
            <a:endParaRPr b="1" sz="3800"/>
          </a:p>
          <a:p>
            <a:pPr indent="0" lvl="0" marL="0" rtl="0" algn="ctr">
              <a:spcBef>
                <a:spcPts val="0"/>
              </a:spcBef>
              <a:spcAft>
                <a:spcPts val="0"/>
              </a:spcAft>
              <a:buNone/>
            </a:pPr>
            <a:r>
              <a:rPr b="1" lang="en" sz="3800"/>
              <a:t>MCM to Event-B</a:t>
            </a:r>
            <a:endParaRPr b="1" sz="3800"/>
          </a:p>
          <a:p>
            <a:pPr indent="0" lvl="0" marL="0" rtl="0" algn="l">
              <a:spcBef>
                <a:spcPts val="0"/>
              </a:spcBef>
              <a:spcAft>
                <a:spcPts val="0"/>
              </a:spcAft>
              <a:buNone/>
            </a:pPr>
            <a:r>
              <a:t/>
            </a:r>
            <a:endParaRPr b="1" sz="3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84" name="Google Shape;184;p33"/>
          <p:cNvSpPr txBox="1"/>
          <p:nvPr/>
        </p:nvSpPr>
        <p:spPr>
          <a:xfrm>
            <a:off x="244800" y="415250"/>
            <a:ext cx="86739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Event-B</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Evolution of the B-Method - static (context) and dynamic properties (so-called machine).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Variables form the state of the machine whilst events describe transitions from one state into another.</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EVENT ≙ </a:t>
            </a:r>
            <a:r>
              <a:rPr b="1" lang="en">
                <a:latin typeface="Roboto"/>
                <a:ea typeface="Roboto"/>
                <a:cs typeface="Roboto"/>
                <a:sym typeface="Roboto"/>
              </a:rPr>
              <a:t>ANY </a:t>
            </a:r>
            <a:r>
              <a:rPr lang="en">
                <a:latin typeface="Roboto"/>
                <a:ea typeface="Roboto"/>
                <a:cs typeface="Roboto"/>
                <a:sym typeface="Roboto"/>
              </a:rPr>
              <a:t>t </a:t>
            </a:r>
            <a:r>
              <a:rPr b="1" lang="en">
                <a:latin typeface="Roboto"/>
                <a:ea typeface="Roboto"/>
                <a:cs typeface="Roboto"/>
                <a:sym typeface="Roboto"/>
              </a:rPr>
              <a:t>WHERE </a:t>
            </a:r>
            <a:r>
              <a:rPr lang="en">
                <a:latin typeface="Roboto"/>
                <a:ea typeface="Roboto"/>
                <a:cs typeface="Roboto"/>
                <a:sym typeface="Roboto"/>
              </a:rPr>
              <a:t>G(t,x) </a:t>
            </a:r>
            <a:r>
              <a:rPr b="1" lang="en">
                <a:latin typeface="Roboto"/>
                <a:ea typeface="Roboto"/>
                <a:cs typeface="Roboto"/>
                <a:sym typeface="Roboto"/>
              </a:rPr>
              <a:t>THEN </a:t>
            </a:r>
            <a:r>
              <a:rPr lang="en">
                <a:latin typeface="Roboto"/>
                <a:ea typeface="Roboto"/>
                <a:cs typeface="Roboto"/>
                <a:sym typeface="Roboto"/>
              </a:rPr>
              <a:t>S(x,t) </a:t>
            </a:r>
            <a:r>
              <a:rPr b="1" lang="en">
                <a:latin typeface="Roboto"/>
                <a:ea typeface="Roboto"/>
                <a:cs typeface="Roboto"/>
                <a:sym typeface="Roboto"/>
              </a:rPr>
              <a:t>END</a:t>
            </a:r>
            <a:r>
              <a:rPr lang="en">
                <a:latin typeface="Roboto"/>
                <a:ea typeface="Roboto"/>
                <a:cs typeface="Roboto"/>
                <a:sym typeface="Roboto"/>
              </a:rPr>
              <a: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G = predicate (guard).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S(x, t) = substitution.</a:t>
            </a:r>
            <a:endParaRPr>
              <a:latin typeface="Roboto"/>
              <a:ea typeface="Roboto"/>
              <a:cs typeface="Roboto"/>
              <a:sym typeface="Roboto"/>
            </a:endParaRPr>
          </a:p>
        </p:txBody>
      </p:sp>
      <p:sp>
        <p:nvSpPr>
          <p:cNvPr id="185" name="Google Shape;185;p33"/>
          <p:cNvSpPr txBox="1"/>
          <p:nvPr/>
        </p:nvSpPr>
        <p:spPr>
          <a:xfrm>
            <a:off x="201450" y="2697025"/>
            <a:ext cx="83529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Design Considerations of Translation</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a:latin typeface="Roboto"/>
                <a:ea typeface="Roboto"/>
                <a:cs typeface="Roboto"/>
                <a:sym typeface="Roboto"/>
              </a:rPr>
              <a:t>The two LPMs are necessary to map the generated test cases to local test case.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Unique natural number is needed because of messages with the same type and content may occur more than once.</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The authors aim to use a model checking technique so that the translation result is as deterministic as possible.</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1" name="Google Shape;191;p34"/>
          <p:cNvSpPr txBox="1"/>
          <p:nvPr/>
        </p:nvSpPr>
        <p:spPr>
          <a:xfrm>
            <a:off x="244800" y="415250"/>
            <a:ext cx="84234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Translation Description</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sz="1500" u="sng">
                <a:latin typeface="Roboto"/>
                <a:ea typeface="Roboto"/>
                <a:cs typeface="Roboto"/>
                <a:sym typeface="Roboto"/>
              </a:rPr>
              <a:t>Global Model: </a:t>
            </a:r>
            <a:endParaRPr sz="1300"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For each transition in the GCM, there is exactly one event generated.</a:t>
            </a:r>
            <a:endParaRPr>
              <a:latin typeface="Roboto"/>
              <a:ea typeface="Roboto"/>
              <a:cs typeface="Roboto"/>
              <a:sym typeface="Roboto"/>
            </a:endParaRPr>
          </a:p>
          <a:p>
            <a:pPr indent="457200" lvl="0" marL="457200" rtl="0" algn="l">
              <a:spcBef>
                <a:spcPts val="0"/>
              </a:spcBef>
              <a:spcAft>
                <a:spcPts val="0"/>
              </a:spcAft>
              <a:buNone/>
            </a:pPr>
            <a:r>
              <a:rPr lang="en">
                <a:latin typeface="Roboto"/>
                <a:ea typeface="Roboto"/>
                <a:cs typeface="Roboto"/>
                <a:sym typeface="Roboto"/>
              </a:rPr>
              <a:t>i ≙ </a:t>
            </a:r>
            <a:r>
              <a:rPr b="1" lang="en">
                <a:latin typeface="Roboto"/>
                <a:ea typeface="Roboto"/>
                <a:cs typeface="Roboto"/>
                <a:sym typeface="Roboto"/>
              </a:rPr>
              <a:t>WHEN </a:t>
            </a:r>
            <a:r>
              <a:rPr lang="en">
                <a:latin typeface="Roboto"/>
                <a:ea typeface="Roboto"/>
                <a:cs typeface="Roboto"/>
                <a:sym typeface="Roboto"/>
              </a:rPr>
              <a:t>guard1: status=s1 ∨ … ∨ status=sk </a:t>
            </a:r>
            <a:r>
              <a:rPr b="1" lang="en">
                <a:latin typeface="Roboto"/>
                <a:ea typeface="Roboto"/>
                <a:cs typeface="Roboto"/>
                <a:sym typeface="Roboto"/>
              </a:rPr>
              <a:t>THEN </a:t>
            </a:r>
            <a:r>
              <a:rPr lang="en">
                <a:latin typeface="Roboto"/>
                <a:ea typeface="Roboto"/>
                <a:cs typeface="Roboto"/>
                <a:sym typeface="Roboto"/>
              </a:rPr>
              <a:t>act1: status ≔ sm </a:t>
            </a:r>
            <a:r>
              <a:rPr b="1" lang="en">
                <a:latin typeface="Roboto"/>
                <a:ea typeface="Roboto"/>
                <a:cs typeface="Roboto"/>
                <a:sym typeface="Roboto"/>
              </a:rPr>
              <a:t>END,</a:t>
            </a:r>
            <a:endParaRPr b="1">
              <a:latin typeface="Roboto"/>
              <a:ea typeface="Roboto"/>
              <a:cs typeface="Roboto"/>
              <a:sym typeface="Roboto"/>
            </a:endParaRPr>
          </a:p>
          <a:p>
            <a:pPr indent="457200" lvl="0" marL="457200" rtl="0" algn="l">
              <a:spcBef>
                <a:spcPts val="0"/>
              </a:spcBef>
              <a:spcAft>
                <a:spcPts val="0"/>
              </a:spcAft>
              <a:buNone/>
            </a:pPr>
            <a:r>
              <a:rPr lang="en">
                <a:latin typeface="Roboto"/>
                <a:ea typeface="Roboto"/>
                <a:cs typeface="Roboto"/>
                <a:sym typeface="Roboto"/>
              </a:rPr>
              <a:t>status = global variable with elements from the constants set {s1,…,sk}.</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Data types, constants, variables, terms and formulae are needed in order to have preconditions and actions associated with an interaction.</a:t>
            </a:r>
            <a:endParaRPr>
              <a:latin typeface="Roboto"/>
              <a:ea typeface="Roboto"/>
              <a:cs typeface="Roboto"/>
              <a:sym typeface="Roboto"/>
            </a:endParaRPr>
          </a:p>
        </p:txBody>
      </p:sp>
      <p:sp>
        <p:nvSpPr>
          <p:cNvPr id="192" name="Google Shape;192;p34"/>
          <p:cNvSpPr txBox="1"/>
          <p:nvPr/>
        </p:nvSpPr>
        <p:spPr>
          <a:xfrm>
            <a:off x="315350" y="3327925"/>
            <a:ext cx="83529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a:latin typeface="Roboto"/>
              <a:ea typeface="Roboto"/>
              <a:cs typeface="Roboto"/>
              <a:sym typeface="Roboto"/>
            </a:endParaRPr>
          </a:p>
        </p:txBody>
      </p:sp>
      <p:pic>
        <p:nvPicPr>
          <p:cNvPr id="193" name="Google Shape;193;p34"/>
          <p:cNvPicPr preferRelativeResize="0"/>
          <p:nvPr/>
        </p:nvPicPr>
        <p:blipFill>
          <a:blip r:embed="rId3">
            <a:alphaModFix/>
          </a:blip>
          <a:stretch>
            <a:fillRect/>
          </a:stretch>
        </p:blipFill>
        <p:spPr>
          <a:xfrm>
            <a:off x="529174" y="2527799"/>
            <a:ext cx="7925249" cy="200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99" name="Google Shape;199;p35"/>
          <p:cNvSpPr txBox="1"/>
          <p:nvPr/>
        </p:nvSpPr>
        <p:spPr>
          <a:xfrm>
            <a:off x="244850" y="195875"/>
            <a:ext cx="84234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Translation Description</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sz="1500" u="sng">
                <a:latin typeface="Roboto"/>
                <a:ea typeface="Roboto"/>
                <a:cs typeface="Roboto"/>
                <a:sym typeface="Roboto"/>
              </a:rPr>
              <a:t>Local</a:t>
            </a:r>
            <a:r>
              <a:rPr lang="en" sz="1500" u="sng">
                <a:latin typeface="Roboto"/>
                <a:ea typeface="Roboto"/>
                <a:cs typeface="Roboto"/>
                <a:sym typeface="Roboto"/>
              </a:rPr>
              <a:t> Model: </a:t>
            </a:r>
            <a:endParaRPr sz="1300" u="sng">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Events represent sending or </a:t>
            </a:r>
            <a:r>
              <a:rPr lang="en">
                <a:latin typeface="Roboto"/>
                <a:ea typeface="Roboto"/>
                <a:cs typeface="Roboto"/>
                <a:sym typeface="Roboto"/>
              </a:rPr>
              <a:t>receiving</a:t>
            </a:r>
            <a:r>
              <a:rPr lang="en">
                <a:latin typeface="Roboto"/>
                <a:ea typeface="Roboto"/>
                <a:cs typeface="Roboto"/>
                <a:sym typeface="Roboto"/>
              </a:rPr>
              <a:t> messages depending on the viewpoint.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Duplicated variables and status of the global model for each local model.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Variable </a:t>
            </a:r>
            <a:r>
              <a:rPr i="1" lang="en">
                <a:latin typeface="Roboto"/>
                <a:ea typeface="Roboto"/>
                <a:cs typeface="Roboto"/>
                <a:sym typeface="Roboto"/>
              </a:rPr>
              <a:t>msg </a:t>
            </a:r>
            <a:r>
              <a:rPr lang="en">
                <a:latin typeface="Roboto"/>
                <a:ea typeface="Roboto"/>
                <a:cs typeface="Roboto"/>
                <a:sym typeface="Roboto"/>
              </a:rPr>
              <a:t>keeps the unique message enumeration.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200" name="Google Shape;200;p35"/>
          <p:cNvSpPr txBox="1"/>
          <p:nvPr/>
        </p:nvSpPr>
        <p:spPr>
          <a:xfrm>
            <a:off x="315350" y="3327925"/>
            <a:ext cx="83529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a:latin typeface="Roboto"/>
              <a:ea typeface="Roboto"/>
              <a:cs typeface="Roboto"/>
              <a:sym typeface="Roboto"/>
            </a:endParaRPr>
          </a:p>
        </p:txBody>
      </p:sp>
      <p:pic>
        <p:nvPicPr>
          <p:cNvPr id="201" name="Google Shape;201;p35"/>
          <p:cNvPicPr preferRelativeResize="0"/>
          <p:nvPr/>
        </p:nvPicPr>
        <p:blipFill>
          <a:blip r:embed="rId3">
            <a:alphaModFix/>
          </a:blip>
          <a:stretch>
            <a:fillRect/>
          </a:stretch>
        </p:blipFill>
        <p:spPr>
          <a:xfrm>
            <a:off x="748725" y="1817375"/>
            <a:ext cx="6419749" cy="3231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1575850" y="65297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Test Generation</a:t>
            </a:r>
            <a:endParaRPr b="1" sz="3800"/>
          </a:p>
          <a:p>
            <a:pPr indent="0" lvl="0" marL="0" rtl="0" algn="l">
              <a:spcBef>
                <a:spcPts val="0"/>
              </a:spcBef>
              <a:spcAft>
                <a:spcPts val="0"/>
              </a:spcAft>
              <a:buNone/>
            </a:pPr>
            <a:r>
              <a:t/>
            </a:r>
            <a:endParaRPr b="1" sz="3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2" name="Google Shape;212;p37"/>
          <p:cNvSpPr txBox="1"/>
          <p:nvPr/>
        </p:nvSpPr>
        <p:spPr>
          <a:xfrm>
            <a:off x="235050" y="459050"/>
            <a:ext cx="86739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Pro</a:t>
            </a:r>
            <a:r>
              <a:rPr b="1" lang="en" sz="1700">
                <a:latin typeface="Roboto"/>
                <a:ea typeface="Roboto"/>
                <a:cs typeface="Roboto"/>
                <a:sym typeface="Roboto"/>
              </a:rPr>
              <a:t>B</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ProB is a validation toolset that allows users to animate and model-check the specification that the modeler intended.</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It has been adapted to support formalisms such as Z, CSP and CSP||B.</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The test generation algorithm </a:t>
            </a:r>
            <a:r>
              <a:rPr lang="en">
                <a:latin typeface="Roboto"/>
                <a:ea typeface="Roboto"/>
                <a:cs typeface="Roboto"/>
                <a:sym typeface="Roboto"/>
              </a:rPr>
              <a:t>consists</a:t>
            </a:r>
            <a:r>
              <a:rPr lang="en">
                <a:latin typeface="Roboto"/>
                <a:ea typeface="Roboto"/>
                <a:cs typeface="Roboto"/>
                <a:sym typeface="Roboto"/>
              </a:rPr>
              <a:t> of three steps.</a:t>
            </a:r>
            <a:endParaRPr>
              <a:latin typeface="Roboto"/>
              <a:ea typeface="Roboto"/>
              <a:cs typeface="Roboto"/>
              <a:sym typeface="Roboto"/>
            </a:endParaRPr>
          </a:p>
          <a:p>
            <a:pPr indent="-317500" lvl="0" marL="914400" rtl="0" algn="l">
              <a:spcBef>
                <a:spcPts val="0"/>
              </a:spcBef>
              <a:spcAft>
                <a:spcPts val="0"/>
              </a:spcAft>
              <a:buSzPts val="1400"/>
              <a:buFont typeface="Roboto"/>
              <a:buAutoNum type="arabicPeriod"/>
            </a:pPr>
            <a:r>
              <a:rPr lang="en">
                <a:latin typeface="Roboto"/>
                <a:ea typeface="Roboto"/>
                <a:cs typeface="Roboto"/>
                <a:sym typeface="Roboto"/>
              </a:rPr>
              <a:t>Generation of the Initial Global Test Suite</a:t>
            </a:r>
            <a:endParaRPr>
              <a:latin typeface="Roboto"/>
              <a:ea typeface="Roboto"/>
              <a:cs typeface="Roboto"/>
              <a:sym typeface="Roboto"/>
            </a:endParaRPr>
          </a:p>
          <a:p>
            <a:pPr indent="-317500" lvl="0" marL="914400" rtl="0" algn="l">
              <a:spcBef>
                <a:spcPts val="0"/>
              </a:spcBef>
              <a:spcAft>
                <a:spcPts val="0"/>
              </a:spcAft>
              <a:buSzPts val="1400"/>
              <a:buFont typeface="Roboto"/>
              <a:buAutoNum type="arabicPeriod"/>
            </a:pPr>
            <a:r>
              <a:rPr lang="en">
                <a:latin typeface="Roboto"/>
                <a:ea typeface="Roboto"/>
                <a:cs typeface="Roboto"/>
                <a:sym typeface="Roboto"/>
              </a:rPr>
              <a:t>Mapping of Global to Local Paths.</a:t>
            </a:r>
            <a:endParaRPr>
              <a:latin typeface="Roboto"/>
              <a:ea typeface="Roboto"/>
              <a:cs typeface="Roboto"/>
              <a:sym typeface="Roboto"/>
            </a:endParaRPr>
          </a:p>
          <a:p>
            <a:pPr indent="-317500" lvl="0" marL="914400" rtl="0" algn="l">
              <a:spcBef>
                <a:spcPts val="0"/>
              </a:spcBef>
              <a:spcAft>
                <a:spcPts val="0"/>
              </a:spcAft>
              <a:buSzPts val="1400"/>
              <a:buFont typeface="Roboto"/>
              <a:buAutoNum type="arabicPeriod"/>
            </a:pPr>
            <a:r>
              <a:rPr lang="en">
                <a:latin typeface="Roboto"/>
                <a:ea typeface="Roboto"/>
                <a:cs typeface="Roboto"/>
                <a:sym typeface="Roboto"/>
              </a:rPr>
              <a:t>Test Suite Reduction</a:t>
            </a:r>
            <a:endParaRPr>
              <a:latin typeface="Roboto"/>
              <a:ea typeface="Roboto"/>
              <a:cs typeface="Roboto"/>
              <a:sym typeface="Roboto"/>
            </a:endParaRPr>
          </a:p>
        </p:txBody>
      </p:sp>
      <p:sp>
        <p:nvSpPr>
          <p:cNvPr id="213" name="Google Shape;213;p37"/>
          <p:cNvSpPr txBox="1"/>
          <p:nvPr/>
        </p:nvSpPr>
        <p:spPr>
          <a:xfrm>
            <a:off x="235050" y="2675450"/>
            <a:ext cx="83529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Step 1: Generation of the Initial Global Test Suite</a:t>
            </a:r>
            <a:endParaRPr b="1" sz="20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b="1" lang="en" sz="1700">
                <a:latin typeface="Roboto"/>
                <a:ea typeface="Roboto"/>
                <a:cs typeface="Roboto"/>
                <a:sym typeface="Roboto"/>
              </a:rPr>
              <a:t>	</a:t>
            </a:r>
            <a:r>
              <a:rPr lang="en">
                <a:latin typeface="Roboto"/>
                <a:ea typeface="Roboto"/>
                <a:cs typeface="Roboto"/>
                <a:sym typeface="Roboto"/>
              </a:rPr>
              <a:t>The goal is to cover each transition of the global communication model.</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In the authors’ example, the state space is actually infinite, so in order for it to be reduced, the authors configure ProB to compute only a few possible ways to enable any event.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ProB has to detect when full transition coverage is obtained. </a:t>
            </a:r>
            <a:endParaRPr>
              <a:latin typeface="Roboto"/>
              <a:ea typeface="Roboto"/>
              <a:cs typeface="Roboto"/>
              <a:sym typeface="Roboto"/>
            </a:endParaRPr>
          </a:p>
          <a:p>
            <a:pPr indent="457200" lvl="0" marL="0" rtl="0" algn="l">
              <a:spcBef>
                <a:spcPts val="0"/>
              </a:spcBef>
              <a:spcAft>
                <a:spcPts val="0"/>
              </a:spcAft>
              <a:buNone/>
            </a:pPr>
            <a:r>
              <a:rPr lang="en">
                <a:latin typeface="Roboto"/>
                <a:ea typeface="Roboto"/>
                <a:cs typeface="Roboto"/>
                <a:sym typeface="Roboto"/>
              </a:rPr>
              <a:t>The need for the </a:t>
            </a:r>
            <a:r>
              <a:rPr i="1" lang="en">
                <a:latin typeface="Roboto"/>
                <a:ea typeface="Roboto"/>
                <a:cs typeface="Roboto"/>
                <a:sym typeface="Roboto"/>
              </a:rPr>
              <a:t>history </a:t>
            </a:r>
            <a:r>
              <a:rPr lang="en">
                <a:latin typeface="Roboto"/>
                <a:ea typeface="Roboto"/>
                <a:cs typeface="Roboto"/>
                <a:sym typeface="Roboto"/>
              </a:rPr>
              <a:t>variable.</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nvSpPr>
        <p:spPr>
          <a:xfrm>
            <a:off x="429238" y="1161338"/>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19" name="Google Shape;219;p38"/>
          <p:cNvSpPr txBox="1"/>
          <p:nvPr/>
        </p:nvSpPr>
        <p:spPr>
          <a:xfrm>
            <a:off x="230163" y="1365563"/>
            <a:ext cx="8673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latin typeface="Roboto"/>
                <a:ea typeface="Roboto"/>
                <a:cs typeface="Roboto"/>
                <a:sym typeface="Roboto"/>
              </a:rPr>
              <a:t>	Initial test suites obtained from this paper:</a:t>
            </a:r>
            <a:endParaRPr b="1" sz="1500">
              <a:latin typeface="Roboto"/>
              <a:ea typeface="Roboto"/>
              <a:cs typeface="Roboto"/>
              <a:sym typeface="Roboto"/>
            </a:endParaRPr>
          </a:p>
        </p:txBody>
      </p:sp>
      <p:sp>
        <p:nvSpPr>
          <p:cNvPr id="220" name="Google Shape;220;p38"/>
          <p:cNvSpPr txBox="1"/>
          <p:nvPr/>
        </p:nvSpPr>
        <p:spPr>
          <a:xfrm>
            <a:off x="230163" y="3581963"/>
            <a:ext cx="8352900" cy="4002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t/>
            </a:r>
            <a:endParaRPr>
              <a:latin typeface="Roboto"/>
              <a:ea typeface="Roboto"/>
              <a:cs typeface="Roboto"/>
              <a:sym typeface="Roboto"/>
            </a:endParaRPr>
          </a:p>
        </p:txBody>
      </p:sp>
      <p:pic>
        <p:nvPicPr>
          <p:cNvPr id="221" name="Google Shape;221;p38"/>
          <p:cNvPicPr preferRelativeResize="0"/>
          <p:nvPr/>
        </p:nvPicPr>
        <p:blipFill>
          <a:blip r:embed="rId3">
            <a:alphaModFix/>
          </a:blip>
          <a:stretch>
            <a:fillRect/>
          </a:stretch>
        </p:blipFill>
        <p:spPr>
          <a:xfrm>
            <a:off x="787163" y="1840662"/>
            <a:ext cx="6598800" cy="2141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27" name="Google Shape;227;p39"/>
          <p:cNvSpPr txBox="1"/>
          <p:nvPr/>
        </p:nvSpPr>
        <p:spPr>
          <a:xfrm>
            <a:off x="235050" y="1032600"/>
            <a:ext cx="8673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Step 2: Mapping of Global to Local Paths</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Path used as example:</a:t>
            </a:r>
            <a:endParaRPr>
              <a:latin typeface="Roboto"/>
              <a:ea typeface="Roboto"/>
              <a:cs typeface="Roboto"/>
              <a:sym typeface="Roboto"/>
            </a:endParaRPr>
          </a:p>
          <a:p>
            <a:pPr indent="0" lvl="0" marL="914400" rtl="0" algn="l">
              <a:spcBef>
                <a:spcPts val="0"/>
              </a:spcBef>
              <a:spcAft>
                <a:spcPts val="0"/>
              </a:spcAft>
              <a:buNone/>
            </a:pPr>
            <a:r>
              <a:rPr lang="en">
                <a:latin typeface="Courier New"/>
                <a:ea typeface="Courier New"/>
                <a:cs typeface="Courier New"/>
                <a:sym typeface="Courier New"/>
              </a:rPr>
              <a:t>[Request, Confirm, Request, Confirm, Cancel(depr.), Cancel] </a:t>
            </a:r>
            <a:endParaRPr>
              <a:latin typeface="Courier New"/>
              <a:ea typeface="Courier New"/>
              <a:cs typeface="Courier New"/>
              <a:sym typeface="Courier New"/>
            </a:endParaRPr>
          </a:p>
          <a:p>
            <a:pPr indent="0" lvl="0" marL="914400" rtl="0" algn="l">
              <a:spcBef>
                <a:spcPts val="0"/>
              </a:spcBef>
              <a:spcAft>
                <a:spcPts val="0"/>
              </a:spcAft>
              <a:buNone/>
            </a:pPr>
            <a:r>
              <a:t/>
            </a:r>
            <a:endParaRPr i="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Translation to sequences of receive events (? reads “receives”)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Courier New"/>
                <a:ea typeface="Courier New"/>
                <a:cs typeface="Courier New"/>
                <a:sym typeface="Courier New"/>
              </a:rPr>
              <a:t>[Seller?Request, Buyer?Confirm, Seller?Request, Buyer?Confirm,</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 Seller?Cancel(depr.), Seller?Cancel]  </a:t>
            </a:r>
            <a:endParaRPr>
              <a:latin typeface="Courier New"/>
              <a:ea typeface="Courier New"/>
              <a:cs typeface="Courier New"/>
              <a:sym typeface="Courier New"/>
            </a:endParaRPr>
          </a:p>
          <a:p>
            <a:pPr indent="457200" lvl="0" marL="457200" rtl="0" algn="l">
              <a:spcBef>
                <a:spcPts val="0"/>
              </a:spcBef>
              <a:spcAft>
                <a:spcPts val="0"/>
              </a:spcAft>
              <a:buNone/>
            </a:pPr>
            <a:r>
              <a:t/>
            </a:r>
            <a:endParaRPr i="1">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For each receive event a corresponding send event is generated and added to the path:</a:t>
            </a:r>
            <a:endParaRPr>
              <a:latin typeface="Roboto"/>
              <a:ea typeface="Roboto"/>
              <a:cs typeface="Roboto"/>
              <a:sym typeface="Roboto"/>
            </a:endParaRPr>
          </a:p>
          <a:p>
            <a:pPr indent="0" lvl="0" marL="457200" rtl="0" algn="l">
              <a:spcBef>
                <a:spcPts val="0"/>
              </a:spcBef>
              <a:spcAft>
                <a:spcPts val="0"/>
              </a:spcAft>
              <a:buNone/>
            </a:pPr>
            <a:r>
              <a:rPr lang="en">
                <a:latin typeface="Roboto"/>
                <a:ea typeface="Roboto"/>
                <a:cs typeface="Roboto"/>
                <a:sym typeface="Roboto"/>
              </a:rPr>
              <a:t>	</a:t>
            </a:r>
            <a:r>
              <a:rPr lang="en">
                <a:latin typeface="Courier New"/>
                <a:ea typeface="Courier New"/>
                <a:cs typeface="Courier New"/>
                <a:sym typeface="Courier New"/>
              </a:rPr>
              <a:t>[Buyer!Request, Seller?Request, Seller!Confirm, Buyer?Confirm,</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 </a:t>
            </a:r>
            <a:r>
              <a:rPr lang="en" u="sng">
                <a:latin typeface="Courier New"/>
                <a:ea typeface="Courier New"/>
                <a:cs typeface="Courier New"/>
                <a:sym typeface="Courier New"/>
              </a:rPr>
              <a:t>Buyer!Cancel</a:t>
            </a:r>
            <a:r>
              <a:rPr lang="en">
                <a:latin typeface="Courier New"/>
                <a:ea typeface="Courier New"/>
                <a:cs typeface="Courier New"/>
                <a:sym typeface="Courier New"/>
              </a:rPr>
              <a:t>, </a:t>
            </a:r>
            <a:r>
              <a:rPr lang="en" u="sng">
                <a:latin typeface="Courier New"/>
                <a:ea typeface="Courier New"/>
                <a:cs typeface="Courier New"/>
                <a:sym typeface="Courier New"/>
              </a:rPr>
              <a:t>Buyer!Request</a:t>
            </a:r>
            <a:r>
              <a:rPr lang="en">
                <a:latin typeface="Courier New"/>
                <a:ea typeface="Courier New"/>
                <a:cs typeface="Courier New"/>
                <a:sym typeface="Courier New"/>
              </a:rPr>
              <a:t>, </a:t>
            </a:r>
            <a:r>
              <a:rPr lang="en" u="sng">
                <a:latin typeface="Courier New"/>
                <a:ea typeface="Courier New"/>
                <a:cs typeface="Courier New"/>
                <a:sym typeface="Courier New"/>
              </a:rPr>
              <a:t>Seller?Request</a:t>
            </a:r>
            <a:r>
              <a:rPr lang="en">
                <a:latin typeface="Courier New"/>
                <a:ea typeface="Courier New"/>
                <a:cs typeface="Courier New"/>
                <a:sym typeface="Courier New"/>
              </a:rPr>
              <a:t>, Seller!Confirm,</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 Buyer?Confirm, </a:t>
            </a:r>
            <a:r>
              <a:rPr lang="en" u="sng">
                <a:latin typeface="Courier New"/>
                <a:ea typeface="Courier New"/>
                <a:cs typeface="Courier New"/>
                <a:sym typeface="Courier New"/>
              </a:rPr>
              <a:t>Seller?Cancel(depr.)</a:t>
            </a:r>
            <a:r>
              <a:rPr lang="en">
                <a:latin typeface="Courier New"/>
                <a:ea typeface="Courier New"/>
                <a:cs typeface="Courier New"/>
                <a:sym typeface="Courier New"/>
              </a:rPr>
              <a:t>, Buyer!Cancel, Seller?Cancel]</a:t>
            </a:r>
            <a:r>
              <a:rPr lang="en">
                <a:latin typeface="Roboto"/>
                <a:ea typeface="Roboto"/>
                <a:cs typeface="Roboto"/>
                <a:sym typeface="Roboto"/>
              </a:rPr>
              <a:t>	</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33" name="Google Shape;233;p40"/>
          <p:cNvSpPr txBox="1"/>
          <p:nvPr/>
        </p:nvSpPr>
        <p:spPr>
          <a:xfrm>
            <a:off x="235050" y="1032600"/>
            <a:ext cx="8673900" cy="307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Step 2: Mapping of Global to Local Paths</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Translation to CSP process:</a:t>
            </a:r>
            <a:endParaRPr>
              <a:latin typeface="Roboto"/>
              <a:ea typeface="Roboto"/>
              <a:cs typeface="Roboto"/>
              <a:sym typeface="Roboto"/>
            </a:endParaRPr>
          </a:p>
          <a:p>
            <a:pPr indent="0" lvl="0" marL="457200" rtl="0" algn="l">
              <a:spcBef>
                <a:spcPts val="0"/>
              </a:spcBef>
              <a:spcAft>
                <a:spcPts val="0"/>
              </a:spcAft>
              <a:buNone/>
            </a:pPr>
            <a:r>
              <a:rPr lang="en">
                <a:latin typeface="Courier New"/>
                <a:ea typeface="Courier New"/>
                <a:cs typeface="Courier New"/>
                <a:sym typeface="Courier New"/>
              </a:rPr>
              <a:t>    RECEIVER = Seller?Request -&gt; Buyer?Confirm -&gt; Seller?Request -&gt; </a:t>
            </a:r>
            <a:endParaRPr>
              <a:latin typeface="Courier New"/>
              <a:ea typeface="Courier New"/>
              <a:cs typeface="Courier New"/>
              <a:sym typeface="Courier New"/>
            </a:endParaRPr>
          </a:p>
          <a:p>
            <a:pPr indent="0" lvl="0" marL="1828800" rtl="0" algn="l">
              <a:spcBef>
                <a:spcPts val="0"/>
              </a:spcBef>
              <a:spcAft>
                <a:spcPts val="0"/>
              </a:spcAft>
              <a:buNone/>
            </a:pPr>
            <a:r>
              <a:rPr lang="en">
                <a:latin typeface="Courier New"/>
                <a:ea typeface="Courier New"/>
                <a:cs typeface="Courier New"/>
                <a:sym typeface="Courier New"/>
              </a:rPr>
              <a:t>  Buyer?Confirm -&gt; Seller?Cancel(depr.) -&gt; </a:t>
            </a:r>
            <a:endParaRPr>
              <a:latin typeface="Courier New"/>
              <a:ea typeface="Courier New"/>
              <a:cs typeface="Courier New"/>
              <a:sym typeface="Courier New"/>
            </a:endParaRPr>
          </a:p>
          <a:p>
            <a:pPr indent="0" lvl="0" marL="1828800" rtl="0" algn="l">
              <a:spcBef>
                <a:spcPts val="0"/>
              </a:spcBef>
              <a:spcAft>
                <a:spcPts val="0"/>
              </a:spcAft>
              <a:buNone/>
            </a:pPr>
            <a:r>
              <a:rPr lang="en">
                <a:latin typeface="Courier New"/>
                <a:ea typeface="Courier New"/>
                <a:cs typeface="Courier New"/>
                <a:sym typeface="Courier New"/>
              </a:rPr>
              <a:t>  Seller?Cancel -&gt; goal -&gt; STOP</a:t>
            </a:r>
            <a:endParaRPr>
              <a:latin typeface="Courier New"/>
              <a:ea typeface="Courier New"/>
              <a:cs typeface="Courier New"/>
              <a:sym typeface="Courier New"/>
            </a:endParaRPr>
          </a:p>
          <a:p>
            <a:pPr indent="0" lvl="0" marL="914400" rtl="0" algn="l">
              <a:spcBef>
                <a:spcPts val="0"/>
              </a:spcBef>
              <a:spcAft>
                <a:spcPts val="0"/>
              </a:spcAft>
              <a:buNone/>
            </a:pPr>
            <a:r>
              <a:t/>
            </a:r>
            <a:endParaRPr i="1">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Courier New"/>
                <a:ea typeface="Courier New"/>
                <a:cs typeface="Courier New"/>
                <a:sym typeface="Courier New"/>
              </a:rPr>
              <a:t>SENDER(n1,n2,n3,n4) = n1&gt;0 &amp; Buyer!Request -&gt; SENDER(n1-1,n2,n3,n4) []</a:t>
            </a:r>
            <a:endParaRPr>
              <a:latin typeface="Courier New"/>
              <a:ea typeface="Courier New"/>
              <a:cs typeface="Courier New"/>
              <a:sym typeface="Courier New"/>
            </a:endParaRPr>
          </a:p>
          <a:p>
            <a:pPr indent="457200" lvl="0" marL="2743200" rtl="0" algn="l">
              <a:spcBef>
                <a:spcPts val="0"/>
              </a:spcBef>
              <a:spcAft>
                <a:spcPts val="0"/>
              </a:spcAft>
              <a:buNone/>
            </a:pPr>
            <a:r>
              <a:rPr lang="en">
                <a:latin typeface="Courier New"/>
                <a:ea typeface="Courier New"/>
                <a:cs typeface="Courier New"/>
                <a:sym typeface="Courier New"/>
              </a:rPr>
              <a:t>n2&gt;0 &amp; Seller!Confirm -&gt; SENDER(n1,n2-1,n3,n4) [] </a:t>
            </a:r>
            <a:endParaRPr>
              <a:latin typeface="Courier New"/>
              <a:ea typeface="Courier New"/>
              <a:cs typeface="Courier New"/>
              <a:sym typeface="Courier New"/>
            </a:endParaRPr>
          </a:p>
          <a:p>
            <a:pPr indent="457200" lvl="0" marL="2743200" rtl="0" algn="l">
              <a:spcBef>
                <a:spcPts val="0"/>
              </a:spcBef>
              <a:spcAft>
                <a:spcPts val="0"/>
              </a:spcAft>
              <a:buNone/>
            </a:pPr>
            <a:r>
              <a:rPr lang="en">
                <a:latin typeface="Courier New"/>
                <a:ea typeface="Courier New"/>
                <a:cs typeface="Courier New"/>
                <a:sym typeface="Courier New"/>
              </a:rPr>
              <a:t>n3&gt;0 &amp; Buyer!Cancel -&gt; SENDER(n1,n2,n3-1,n4) [] </a:t>
            </a:r>
            <a:endParaRPr>
              <a:latin typeface="Courier New"/>
              <a:ea typeface="Courier New"/>
              <a:cs typeface="Courier New"/>
              <a:sym typeface="Courier New"/>
            </a:endParaRPr>
          </a:p>
          <a:p>
            <a:pPr indent="457200" lvl="0" marL="2743200" rtl="0" algn="l">
              <a:spcBef>
                <a:spcPts val="0"/>
              </a:spcBef>
              <a:spcAft>
                <a:spcPts val="0"/>
              </a:spcAft>
              <a:buNone/>
            </a:pPr>
            <a:r>
              <a:rPr lang="en">
                <a:latin typeface="Courier New"/>
                <a:ea typeface="Courier New"/>
                <a:cs typeface="Courier New"/>
                <a:sym typeface="Courier New"/>
              </a:rPr>
              <a:t>n4&gt;0 &amp; Buyer!Order -&gt; SENDER(n1,n2,n3,n4-1)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MAIN = SENDER(2,2,2,0) ||| RECEIVER</a:t>
            </a:r>
            <a:endParaRPr>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nvSpPr>
        <p:spPr>
          <a:xfrm>
            <a:off x="235050" y="709350"/>
            <a:ext cx="86739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a:t>
            </a:r>
            <a:r>
              <a:rPr b="1" lang="en" sz="1700">
                <a:latin typeface="Roboto"/>
                <a:ea typeface="Roboto"/>
                <a:cs typeface="Roboto"/>
                <a:sym typeface="Roboto"/>
              </a:rPr>
              <a:t>Step 3: Test Suite Reduction</a:t>
            </a:r>
            <a:endParaRPr b="1" sz="1700">
              <a:latin typeface="Roboto"/>
              <a:ea typeface="Roboto"/>
              <a:cs typeface="Roboto"/>
              <a:sym typeface="Roboto"/>
            </a:endParaRPr>
          </a:p>
          <a:p>
            <a:pPr indent="0" lvl="0" marL="0" rtl="0" algn="l">
              <a:spcBef>
                <a:spcPts val="0"/>
              </a:spcBef>
              <a:spcAft>
                <a:spcPts val="0"/>
              </a:spcAft>
              <a:buNone/>
            </a:pPr>
            <a:r>
              <a:t/>
            </a:r>
            <a:endParaRPr b="1" sz="1700">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In the first prototypical version, brute force algorithm is used and then the optimal combination of test cases is selected according to the objectives.</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a:t>
            </a:r>
            <a:r>
              <a:rPr lang="en">
                <a:latin typeface="Courier New"/>
                <a:ea typeface="Courier New"/>
                <a:cs typeface="Courier New"/>
                <a:sym typeface="Courier New"/>
              </a:rPr>
              <a:t>[Request, Confirm, Request, Cancel(depr.), Confirm, Order], </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[Request, Confirm, Request, Confirm, Cancel(depr.), Cancel], </a:t>
            </a:r>
            <a:endParaRPr>
              <a:latin typeface="Courier New"/>
              <a:ea typeface="Courier New"/>
              <a:cs typeface="Courier New"/>
              <a:sym typeface="Courier New"/>
            </a:endParaRPr>
          </a:p>
          <a:p>
            <a:pPr indent="457200" lvl="0" marL="457200" rtl="0" algn="l">
              <a:spcBef>
                <a:spcPts val="0"/>
              </a:spcBef>
              <a:spcAft>
                <a:spcPts val="0"/>
              </a:spcAft>
              <a:buNone/>
            </a:pPr>
            <a:r>
              <a:rPr lang="en">
                <a:latin typeface="Courier New"/>
                <a:ea typeface="Courier New"/>
                <a:cs typeface="Courier New"/>
                <a:sym typeface="Courier New"/>
              </a:rPr>
              <a:t>[Request, Confirm, Request, Confirm, Order, Cancel(depr.)]</a:t>
            </a:r>
            <a:endParaRPr>
              <a:latin typeface="Courier New"/>
              <a:ea typeface="Courier New"/>
              <a:cs typeface="Courier New"/>
              <a:sym typeface="Courier New"/>
            </a:endParaRPr>
          </a:p>
          <a:p>
            <a:pPr indent="457200" lvl="0" marL="457200" rtl="0" algn="l">
              <a:spcBef>
                <a:spcPts val="0"/>
              </a:spcBef>
              <a:spcAft>
                <a:spcPts val="0"/>
              </a:spcAft>
              <a:buNone/>
            </a:pPr>
            <a:r>
              <a:t/>
            </a:r>
            <a:endParaRPr>
              <a:latin typeface="Courier New"/>
              <a:ea typeface="Courier New"/>
              <a:cs typeface="Courier New"/>
              <a:sym typeface="Courier New"/>
            </a:endParaRPr>
          </a:p>
          <a:p>
            <a:pPr indent="0" lvl="0" marL="457200" rtl="0" algn="l">
              <a:spcBef>
                <a:spcPts val="0"/>
              </a:spcBef>
              <a:spcAft>
                <a:spcPts val="0"/>
              </a:spcAft>
              <a:buNone/>
            </a:pPr>
            <a:r>
              <a:rPr lang="en">
                <a:latin typeface="Roboto"/>
                <a:ea typeface="Roboto"/>
                <a:cs typeface="Roboto"/>
                <a:sym typeface="Roboto"/>
              </a:rPr>
              <a:t>Better approach: </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Identify global interactions that can only be covered by paths incorporating message racing (in our example: the three interactions </a:t>
            </a:r>
            <a:r>
              <a:rPr i="1" lang="en">
                <a:latin typeface="Roboto"/>
                <a:ea typeface="Roboto"/>
                <a:cs typeface="Roboto"/>
                <a:sym typeface="Roboto"/>
              </a:rPr>
              <a:t>Cancel(deprecated)</a:t>
            </a:r>
            <a:r>
              <a:rPr lang="en">
                <a:latin typeface="Roboto"/>
                <a:ea typeface="Roboto"/>
                <a:cs typeface="Roboto"/>
                <a:sym typeface="Roboto"/>
              </a:rPr>
              <a:t>.</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For these, a minimal set of covering paths is determined using a greedy algorithm.</a:t>
            </a:r>
            <a:endParaRPr>
              <a:latin typeface="Roboto"/>
              <a:ea typeface="Roboto"/>
              <a:cs typeface="Roboto"/>
              <a:sym typeface="Roboto"/>
            </a:endParaRPr>
          </a:p>
          <a:p>
            <a:pPr indent="-317500" lvl="1" marL="1828800" rtl="0" algn="l">
              <a:spcBef>
                <a:spcPts val="0"/>
              </a:spcBef>
              <a:spcAft>
                <a:spcPts val="0"/>
              </a:spcAft>
              <a:buSzPts val="1400"/>
              <a:buFont typeface="Roboto"/>
              <a:buChar char="○"/>
            </a:pPr>
            <a:r>
              <a:rPr lang="en">
                <a:latin typeface="Roboto"/>
                <a:ea typeface="Roboto"/>
                <a:cs typeface="Roboto"/>
                <a:sym typeface="Roboto"/>
              </a:rPr>
              <a:t>If there are more possibilities, it is chosen the one that has the highest overall interaction coverage.</a:t>
            </a:r>
            <a:endParaRPr>
              <a:latin typeface="Roboto"/>
              <a:ea typeface="Roboto"/>
              <a:cs typeface="Roboto"/>
              <a:sym typeface="Roboto"/>
            </a:endParaRPr>
          </a:p>
          <a:p>
            <a:pPr indent="-317500" lvl="0" marL="914400" rtl="0" algn="l">
              <a:spcBef>
                <a:spcPts val="0"/>
              </a:spcBef>
              <a:spcAft>
                <a:spcPts val="0"/>
              </a:spcAft>
              <a:buSzPts val="1400"/>
              <a:buFont typeface="Roboto"/>
              <a:buChar char="●"/>
            </a:pPr>
            <a:r>
              <a:rPr lang="en">
                <a:latin typeface="Roboto"/>
                <a:ea typeface="Roboto"/>
                <a:cs typeface="Roboto"/>
                <a:sym typeface="Roboto"/>
              </a:rPr>
              <a:t>The resulting test suite is filled with the minimum set of paths (not incorporating message racing) that covers the remaining interactions.	</a:t>
            </a:r>
            <a:endParaRPr>
              <a:latin typeface="Roboto"/>
              <a:ea typeface="Roboto"/>
              <a:cs typeface="Roboto"/>
              <a:sym typeface="Roboto"/>
            </a:endParaRPr>
          </a:p>
        </p:txBody>
      </p:sp>
      <p:sp>
        <p:nvSpPr>
          <p:cNvPr id="239" name="Google Shape;239;p41"/>
          <p:cNvSpPr txBox="1"/>
          <p:nvPr/>
        </p:nvSpPr>
        <p:spPr>
          <a:xfrm>
            <a:off x="434125" y="254825"/>
            <a:ext cx="848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nvSpPr>
        <p:spPr>
          <a:xfrm>
            <a:off x="810150" y="1273350"/>
            <a:ext cx="7523700" cy="299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Roboto"/>
                <a:ea typeface="Roboto"/>
                <a:cs typeface="Roboto"/>
                <a:sym typeface="Roboto"/>
              </a:rPr>
              <a:t>In this paper, the authors introduce a model-based integration testing (MBIT) approach for testing service choreographies, which are used to describe communication protocols between services in service-based systems.</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1200"/>
              </a:spcBef>
              <a:spcAft>
                <a:spcPts val="0"/>
              </a:spcAft>
              <a:buNone/>
            </a:pPr>
            <a:r>
              <a:rPr lang="en">
                <a:latin typeface="Roboto"/>
                <a:ea typeface="Roboto"/>
                <a:cs typeface="Roboto"/>
                <a:sym typeface="Roboto"/>
              </a:rPr>
              <a:t>To achieve this, the authors propose a service choreography modeling approach called Message Choreography Models (MCM), which are translated into Event-B models for test generation using the ProB model checker. </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893325" y="128925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800"/>
              <a:t>Demo</a:t>
            </a:r>
            <a:endParaRPr b="1" sz="3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00" y="4096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model</a:t>
            </a:r>
            <a:endParaRPr/>
          </a:p>
        </p:txBody>
      </p:sp>
      <p:pic>
        <p:nvPicPr>
          <p:cNvPr id="250" name="Google Shape;250;p43"/>
          <p:cNvPicPr preferRelativeResize="0"/>
          <p:nvPr/>
        </p:nvPicPr>
        <p:blipFill>
          <a:blip r:embed="rId3">
            <a:alphaModFix/>
          </a:blip>
          <a:stretch>
            <a:fillRect/>
          </a:stretch>
        </p:blipFill>
        <p:spPr>
          <a:xfrm>
            <a:off x="4955200" y="409675"/>
            <a:ext cx="4188807" cy="3805325"/>
          </a:xfrm>
          <a:prstGeom prst="rect">
            <a:avLst/>
          </a:prstGeom>
          <a:noFill/>
          <a:ln>
            <a:noFill/>
          </a:ln>
        </p:spPr>
      </p:pic>
      <p:sp>
        <p:nvSpPr>
          <p:cNvPr id="251" name="Google Shape;251;p43"/>
          <p:cNvSpPr txBox="1"/>
          <p:nvPr/>
        </p:nvSpPr>
        <p:spPr>
          <a:xfrm>
            <a:off x="6534875" y="4215000"/>
            <a:ext cx="18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GCM</a:t>
            </a:r>
            <a:endParaRPr>
              <a:latin typeface="Roboto"/>
              <a:ea typeface="Roboto"/>
              <a:cs typeface="Roboto"/>
              <a:sym typeface="Roboto"/>
            </a:endParaRPr>
          </a:p>
        </p:txBody>
      </p:sp>
      <p:sp>
        <p:nvSpPr>
          <p:cNvPr id="252" name="Google Shape;252;p43"/>
          <p:cNvSpPr txBox="1"/>
          <p:nvPr/>
        </p:nvSpPr>
        <p:spPr>
          <a:xfrm>
            <a:off x="5909075" y="4672225"/>
            <a:ext cx="266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C = Client   B = Bank</a:t>
            </a:r>
            <a:endParaRPr>
              <a:latin typeface="Roboto"/>
              <a:ea typeface="Roboto"/>
              <a:cs typeface="Roboto"/>
              <a:sym typeface="Roboto"/>
            </a:endParaRPr>
          </a:p>
        </p:txBody>
      </p:sp>
      <p:sp>
        <p:nvSpPr>
          <p:cNvPr id="253" name="Google Shape;253;p43"/>
          <p:cNvSpPr txBox="1"/>
          <p:nvPr/>
        </p:nvSpPr>
        <p:spPr>
          <a:xfrm>
            <a:off x="311700" y="1840100"/>
            <a:ext cx="4188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	We’ll be designing a mini banking system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logic is: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client can Withdraw or Deposit an amount from or to a bank</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bank can Accept or Decline a client’s transaction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The bank will wait for a client to initiate a transaction before having enabled actions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 client can Cancel a started transaction</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Messages travel through a reliable channel</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11700" y="12457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Client LPM                                                     Bank LPM </a:t>
            </a:r>
            <a:endParaRPr/>
          </a:p>
        </p:txBody>
      </p:sp>
      <p:pic>
        <p:nvPicPr>
          <p:cNvPr id="259" name="Google Shape;259;p44"/>
          <p:cNvPicPr preferRelativeResize="0"/>
          <p:nvPr/>
        </p:nvPicPr>
        <p:blipFill>
          <a:blip r:embed="rId3">
            <a:alphaModFix/>
          </a:blip>
          <a:stretch>
            <a:fillRect/>
          </a:stretch>
        </p:blipFill>
        <p:spPr>
          <a:xfrm>
            <a:off x="0" y="820825"/>
            <a:ext cx="4094473" cy="3714075"/>
          </a:xfrm>
          <a:prstGeom prst="rect">
            <a:avLst/>
          </a:prstGeom>
          <a:noFill/>
          <a:ln>
            <a:noFill/>
          </a:ln>
        </p:spPr>
      </p:pic>
      <p:sp>
        <p:nvSpPr>
          <p:cNvPr id="260" name="Google Shape;260;p44"/>
          <p:cNvSpPr txBox="1"/>
          <p:nvPr/>
        </p:nvSpPr>
        <p:spPr>
          <a:xfrm>
            <a:off x="3231950" y="4607450"/>
            <a:ext cx="363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 = SEND      R = RECEIVE</a:t>
            </a:r>
            <a:endParaRPr>
              <a:latin typeface="Roboto"/>
              <a:ea typeface="Roboto"/>
              <a:cs typeface="Roboto"/>
              <a:sym typeface="Roboto"/>
            </a:endParaRPr>
          </a:p>
        </p:txBody>
      </p:sp>
      <p:pic>
        <p:nvPicPr>
          <p:cNvPr id="261" name="Google Shape;261;p44"/>
          <p:cNvPicPr preferRelativeResize="0"/>
          <p:nvPr/>
        </p:nvPicPr>
        <p:blipFill>
          <a:blip r:embed="rId4">
            <a:alphaModFix/>
          </a:blip>
          <a:stretch>
            <a:fillRect/>
          </a:stretch>
        </p:blipFill>
        <p:spPr>
          <a:xfrm>
            <a:off x="5319848" y="748263"/>
            <a:ext cx="3824157" cy="35543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Conclusion</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nvSpPr>
        <p:spPr>
          <a:xfrm>
            <a:off x="519525" y="1401900"/>
            <a:ext cx="8238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In this paper, the authors presented an approach to generate test suites for service choreographies using model checking.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They used MCM models and translated them to Event-B models for ProB, a model checker used for test generation. They also extended ProB to detect transition coverage and utilized CSP process to guide the Event-B model. The resulting test suite was generated automatically and designed to cause minimal effort during test concretization and execution.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 The approach is a contribution to the research community by incorporating message racing and avoiding state explosion.</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1575850" y="652975"/>
            <a:ext cx="8520600" cy="1282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800"/>
              <a:t>Resources</a:t>
            </a:r>
            <a:endParaRPr b="1" sz="3800"/>
          </a:p>
          <a:p>
            <a:pPr indent="0" lvl="0" marL="0" rtl="0" algn="l">
              <a:spcBef>
                <a:spcPts val="0"/>
              </a:spcBef>
              <a:spcAft>
                <a:spcPts val="0"/>
              </a:spcAft>
              <a:buNone/>
            </a:pPr>
            <a:r>
              <a:t/>
            </a:r>
            <a:endParaRPr b="1" sz="3800"/>
          </a:p>
        </p:txBody>
      </p:sp>
      <p:sp>
        <p:nvSpPr>
          <p:cNvPr id="277" name="Google Shape;277;p47"/>
          <p:cNvSpPr txBox="1"/>
          <p:nvPr>
            <p:ph type="title"/>
          </p:nvPr>
        </p:nvSpPr>
        <p:spPr>
          <a:xfrm>
            <a:off x="425900" y="1871025"/>
            <a:ext cx="8520600" cy="2947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Wieczorek, S., Kozyura, V., Roth, A., Leusche</a:t>
            </a:r>
            <a:r>
              <a:rPr lang="en" sz="1700"/>
              <a:t>l, M.</a:t>
            </a:r>
            <a:r>
              <a:rPr lang="en" sz="1700"/>
              <a:t>, Bendisposto, J., Plagge, D., Schieferdecker, I.: Applying Model Checking to Generate Model-Based Integration Tests from Choreography Models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nvSpPr>
        <p:spPr>
          <a:xfrm>
            <a:off x="949800" y="1722150"/>
            <a:ext cx="7244400" cy="169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latin typeface="Roboto"/>
                <a:ea typeface="Roboto"/>
                <a:cs typeface="Roboto"/>
                <a:sym typeface="Roboto"/>
              </a:rPr>
              <a:t>The paper explores the practical application of MBT and formal methods in an industrial context and outlines the MCM syntax and related test generation approaches. </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1200"/>
              </a:spcBef>
              <a:spcAft>
                <a:spcPts val="1200"/>
              </a:spcAft>
              <a:buNone/>
            </a:pPr>
            <a:r>
              <a:rPr lang="en">
                <a:latin typeface="Roboto"/>
                <a:ea typeface="Roboto"/>
                <a:cs typeface="Roboto"/>
                <a:sym typeface="Roboto"/>
              </a:rPr>
              <a:t>The contributions of this work include a new approach to testing service choreographies and practical considerations for its implementation.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800"/>
              <a:t>Background and</a:t>
            </a:r>
            <a:endParaRPr b="1" sz="3800"/>
          </a:p>
          <a:p>
            <a:pPr indent="0" lvl="0" marL="0" rtl="0" algn="l">
              <a:spcBef>
                <a:spcPts val="0"/>
              </a:spcBef>
              <a:spcAft>
                <a:spcPts val="0"/>
              </a:spcAft>
              <a:buNone/>
            </a:pPr>
            <a:r>
              <a:rPr b="1" lang="en" sz="3800"/>
              <a:t>Related Work</a:t>
            </a:r>
            <a:endParaRPr b="1" sz="3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92" name="Google Shape;92;p18"/>
          <p:cNvSpPr txBox="1"/>
          <p:nvPr/>
        </p:nvSpPr>
        <p:spPr>
          <a:xfrm>
            <a:off x="871400" y="1773825"/>
            <a:ext cx="75651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Service choreography models are essential for ensuring quality in service-based systems, particularly in the context of service-oriented architectures (SOA). They provide a means of describing communication protocols between services and can support several software quality-related development methods, including design, verification, and testing. However, existing choreography languages like WS-CDL and BPMN often fall short in fulfilling all these requirements simultaneously.</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 response, SAP Research developed Message Choreography Modeling (MCM) to address these limitations.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nvSpPr>
        <p:spPr>
          <a:xfrm>
            <a:off x="250450" y="1509750"/>
            <a:ext cx="884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paper presents a model-based testing (MBT) approach for service integration testing using MCMs. As MCMs are based on communicating extended finite state machine (EFSM) semantics, the paper explains that constraint solving techniques must be applied for automatic test generation.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models are translated to Event-B, which can be processed by the model checker ProB to generate test suites for service integration that cover all communication protocol transitions while minimizing the effort required for test concretization and execution. CSP process algebra expressions, synchronized with the Event-B models, are used to encode concurrent aspects of the test case generation algorithm.</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a:t>
            </a:r>
            <a:endParaRPr/>
          </a:p>
        </p:txBody>
      </p:sp>
      <p:sp>
        <p:nvSpPr>
          <p:cNvPr id="103" name="Google Shape;103;p20"/>
          <p:cNvSpPr txBox="1"/>
          <p:nvPr/>
        </p:nvSpPr>
        <p:spPr>
          <a:xfrm>
            <a:off x="416025" y="2371650"/>
            <a:ext cx="81966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The paper discusses different approaches for generating test cases from labeled transition systems like EFSMs. The academic test generators TorX and TGV use model checkers for this purpose, but scalability issues have been identified as their major weakness.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paper proposes a different approach using a higher-level formalism, Event-B, which allows for easy detection and exploitation of symmetry and reduces the blowup of the state space. This approach overcomes the need for disjunctive normal form (DNF) and finding boundary cases.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757550" y="1833000"/>
            <a:ext cx="77100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Other MBT approaches like LEIROS and ProB, which use classical B models, are also discussed. However, these approaches have limitations, such as the need for DNF and not optimizing the test suite or test generation for decomposed systems.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The paper's approach using Event-B addresses these limitations and considers optimizing test generation for decomposed systems.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555A5DEA8113458260A4C70B3CA354" ma:contentTypeVersion="2" ma:contentTypeDescription="Create a new document." ma:contentTypeScope="" ma:versionID="ff7744488af9eee4834615cd2592b2bd">
  <xsd:schema xmlns:xsd="http://www.w3.org/2001/XMLSchema" xmlns:xs="http://www.w3.org/2001/XMLSchema" xmlns:p="http://schemas.microsoft.com/office/2006/metadata/properties" xmlns:ns2="624cd4ac-fc27-4fa3-a04c-7fe6e7b05780" targetNamespace="http://schemas.microsoft.com/office/2006/metadata/properties" ma:root="true" ma:fieldsID="a81c14fd8f512857998745ba346f1236" ns2:_="">
    <xsd:import namespace="624cd4ac-fc27-4fa3-a04c-7fe6e7b0578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4cd4ac-fc27-4fa3-a04c-7fe6e7b057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959E22-43CA-458C-B112-84FBB3EE3796}"/>
</file>

<file path=customXml/itemProps2.xml><?xml version="1.0" encoding="utf-8"?>
<ds:datastoreItem xmlns:ds="http://schemas.openxmlformats.org/officeDocument/2006/customXml" ds:itemID="{EFB6D174-BBAD-4812-9090-9D8871D67074}"/>
</file>

<file path=customXml/itemProps3.xml><?xml version="1.0" encoding="utf-8"?>
<ds:datastoreItem xmlns:ds="http://schemas.openxmlformats.org/officeDocument/2006/customXml" ds:itemID="{9D9291F7-5B18-489B-BBC8-96F6082EA1C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0x01010075555A5DEA8113458260A4C70B3CA354</vt:lpwstr>
  </property>
</Properties>
</file>