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8"/>
  </p:notesMasterIdLst>
  <p:sldIdLst>
    <p:sldId id="256" r:id="rId5"/>
    <p:sldId id="257" r:id="rId6"/>
    <p:sldId id="327" r:id="rId7"/>
    <p:sldId id="328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29" r:id="rId33"/>
    <p:sldId id="332" r:id="rId34"/>
    <p:sldId id="287" r:id="rId35"/>
    <p:sldId id="302" r:id="rId36"/>
    <p:sldId id="303" r:id="rId37"/>
    <p:sldId id="304" r:id="rId38"/>
    <p:sldId id="305" r:id="rId39"/>
    <p:sldId id="288" r:id="rId40"/>
    <p:sldId id="306" r:id="rId41"/>
    <p:sldId id="307" r:id="rId42"/>
    <p:sldId id="309" r:id="rId43"/>
    <p:sldId id="289" r:id="rId44"/>
    <p:sldId id="311" r:id="rId45"/>
    <p:sldId id="290" r:id="rId46"/>
    <p:sldId id="314" r:id="rId47"/>
    <p:sldId id="291" r:id="rId48"/>
    <p:sldId id="292" r:id="rId49"/>
    <p:sldId id="315" r:id="rId50"/>
    <p:sldId id="316" r:id="rId51"/>
    <p:sldId id="317" r:id="rId52"/>
    <p:sldId id="294" r:id="rId53"/>
    <p:sldId id="320" r:id="rId54"/>
    <p:sldId id="322" r:id="rId55"/>
    <p:sldId id="323" r:id="rId56"/>
    <p:sldId id="325" r:id="rId57"/>
    <p:sldId id="333" r:id="rId58"/>
    <p:sldId id="334" r:id="rId59"/>
    <p:sldId id="295" r:id="rId60"/>
    <p:sldId id="296" r:id="rId61"/>
    <p:sldId id="297" r:id="rId62"/>
    <p:sldId id="298" r:id="rId63"/>
    <p:sldId id="299" r:id="rId64"/>
    <p:sldId id="300" r:id="rId65"/>
    <p:sldId id="324" r:id="rId66"/>
    <p:sldId id="301" r:id="rId67"/>
  </p:sldIdLst>
  <p:sldSz cx="10080625" cy="7559675"/>
  <p:notesSz cx="7099300" cy="10234613"/>
  <p:embeddedFontLst>
    <p:embeddedFont>
      <p:font typeface="Calibri" pitchFamily="34" charset="0"/>
      <p:regular r:id="rId69"/>
      <p:bold r:id="rId70"/>
      <p:italic r:id="rId71"/>
      <p:boldItalic r:id="rId72"/>
    </p:embeddedFont>
    <p:embeddedFont>
      <p:font typeface="Consolas" pitchFamily="49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6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 smtClean="0"/>
              <a:t>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ş</a:t>
            </a:r>
            <a:r>
              <a:rPr lang="en-US" sz="18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 smtClean="0"/>
              <a:t>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5799137" y="3968750"/>
            <a:ext cx="4054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 Anca – Mădălina</a:t>
            </a:r>
          </a:p>
          <a:p>
            <a:pPr lvl="0">
              <a:lnSpc>
                <a:spcPct val="104000"/>
              </a:lnSpc>
              <a:buSzPts val="2600"/>
            </a:pPr>
            <a:r>
              <a:rPr lang="ro-RO" sz="2000" b="1" dirty="0" smtClean="0"/>
              <a:t>Andrei Păun</a:t>
            </a: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/>
          </a:p>
        </p:txBody>
      </p:sp>
      <p:sp>
        <p:nvSpPr>
          <p:cNvPr id="51" name="Google Shape;51;p3"/>
          <p:cNvSpPr txBox="1"/>
          <p:nvPr/>
        </p:nvSpPr>
        <p:spPr>
          <a:xfrm>
            <a:off x="7096842" y="69183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17 </a:t>
            </a:r>
            <a:r>
              <a:rPr lang="en-US" sz="1800" b="1" dirty="0" err="1" smtClean="0"/>
              <a:t>si</a:t>
            </a:r>
            <a:r>
              <a:rPr lang="en-US" sz="1800" b="1" dirty="0" smtClean="0"/>
              <a:t> 19 / 02 / 2021</a:t>
            </a:r>
            <a:endParaRPr dirty="0"/>
          </a:p>
        </p:txBody>
      </p:sp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/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 smtClean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 smtClean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  Oferă o </a:t>
            </a:r>
            <a:r>
              <a:rPr lang="ro-RO" sz="1800" b="1" dirty="0" smtClean="0">
                <a:solidFill>
                  <a:schemeClr val="dk1"/>
                </a:solidFill>
              </a:rPr>
              <a:t>baza</a:t>
            </a:r>
            <a:r>
              <a:rPr lang="ro-RO" sz="1800" dirty="0" smtClean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 smtClean="0"/>
              <a:t>  Obiectivul general al disciplinei: </a:t>
            </a:r>
            <a:r>
              <a:rPr lang="ro-RO" sz="1800" b="1" dirty="0" smtClean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 smtClean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 smtClean="0"/>
              <a:t>  Obiective specifice:</a:t>
            </a:r>
            <a:r>
              <a:rPr lang="ro-RO" sz="1800" b="1" dirty="0" smtClean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 smtClean="0">
                <a:solidFill>
                  <a:schemeClr val="dk1"/>
                </a:solidFill>
              </a:rPr>
              <a:t>programarii</a:t>
            </a:r>
            <a:r>
              <a:rPr lang="ro-RO" sz="1800" dirty="0" smtClean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 smtClean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 smtClean="0">
                <a:solidFill>
                  <a:srgbClr val="0C1C1D"/>
                </a:solidFill>
              </a:rPr>
              <a:t>Generalit</a:t>
            </a:r>
            <a:r>
              <a:rPr lang="vi-VN" sz="2800" b="1" dirty="0" smtClean="0">
                <a:solidFill>
                  <a:srgbClr val="0C1C1D"/>
                </a:solidFill>
              </a:rPr>
              <a:t>ăţ</a:t>
            </a:r>
            <a:r>
              <a:rPr lang="en-US" sz="2800" b="1" dirty="0" err="1" smtClean="0">
                <a:solidFill>
                  <a:srgbClr val="0C1C1D"/>
                </a:solidFill>
              </a:rPr>
              <a:t>i</a:t>
            </a:r>
            <a:r>
              <a:rPr lang="en-US" sz="2800" b="1" dirty="0" smtClean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 smtClean="0"/>
              <a:t>Curs </a:t>
            </a:r>
            <a:r>
              <a:rPr lang="en-US" sz="2400" dirty="0"/>
              <a:t>- </a:t>
            </a:r>
            <a:r>
              <a:rPr lang="en-US" sz="2400" dirty="0" err="1" smtClean="0"/>
              <a:t>miercuri</a:t>
            </a:r>
            <a:r>
              <a:rPr lang="en-US" sz="2400" dirty="0" smtClean="0"/>
              <a:t>, </a:t>
            </a:r>
            <a:r>
              <a:rPr lang="en-US" sz="2400" dirty="0" err="1"/>
              <a:t>orele</a:t>
            </a:r>
            <a:r>
              <a:rPr lang="en-US" sz="2400" dirty="0"/>
              <a:t> </a:t>
            </a:r>
            <a:r>
              <a:rPr lang="en-US" sz="2400" dirty="0" smtClean="0"/>
              <a:t>8-10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vineri</a:t>
            </a:r>
            <a:r>
              <a:rPr lang="en-US" sz="2400" dirty="0" smtClean="0"/>
              <a:t> 12-14 14-16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/>
              <a:t>Seminar - o data la 2 </a:t>
            </a:r>
            <a:r>
              <a:rPr lang="en-US" sz="2400" dirty="0" err="1"/>
              <a:t>saptamani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 smtClean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dirty="0" err="1"/>
              <a:t>Prezenta</a:t>
            </a:r>
            <a:r>
              <a:rPr lang="en-US" sz="2400" dirty="0"/>
              <a:t> la curs/seminar: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/>
              <a:t>Laborator</a:t>
            </a:r>
            <a:r>
              <a:rPr lang="en-US" sz="2400" dirty="0"/>
              <a:t> </a:t>
            </a:r>
            <a:r>
              <a:rPr lang="en-US" sz="2400" dirty="0" smtClean="0"/>
              <a:t>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o-RO" altLang="ro-RO" sz="2400" b="1" dirty="0" smtClean="0">
                <a:solidFill>
                  <a:srgbClr val="FF0000"/>
                </a:solidFill>
              </a:rPr>
              <a:t>Examen: 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14</a:t>
            </a:r>
            <a:r>
              <a:rPr lang="ro-RO" altLang="ro-RO" sz="2400" b="1" dirty="0" smtClean="0">
                <a:solidFill>
                  <a:srgbClr val="FF0000"/>
                </a:solidFill>
              </a:rPr>
              <a:t> iunie 202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1</a:t>
            </a:r>
            <a:r>
              <a:rPr lang="ro-RO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toate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seriile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 smtClean="0">
                <a:solidFill>
                  <a:srgbClr val="FF0000"/>
                </a:solidFill>
              </a:rPr>
              <a:t>impreuna</a:t>
            </a:r>
            <a:r>
              <a:rPr lang="en-US" altLang="ro-RO" sz="2400" b="1" dirty="0" smtClean="0">
                <a:solidFill>
                  <a:srgbClr val="FF0000"/>
                </a:solidFill>
              </a:rPr>
              <a:t> (13, 14, 15)</a:t>
            </a:r>
            <a:endParaRPr lang="ro-RO" altLang="ro-RO" sz="2400" b="1" dirty="0" smtClean="0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 smtClean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si laborator</a:t>
            </a:r>
            <a:r>
              <a:rPr lang="ro-RO" sz="2000" dirty="0" smtClean="0"/>
              <a:t>: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 </a:t>
            </a:r>
            <a:r>
              <a:rPr lang="ro-RO" sz="2000" dirty="0" smtClean="0"/>
              <a:t>cu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ore pe săptămân</a:t>
            </a:r>
            <a:r>
              <a:rPr lang="ro-RO" sz="2000" dirty="0" smtClean="0"/>
              <a:t>ă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 smtClean="0"/>
              <a:t>pe săptămână.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I, durata de desfășurare de 14 săptămâni.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 mediu şi se bazează pe cunoștințele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anterior C++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 smtClean="0"/>
              <a:t>curs şi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0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5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 smtClean="0"/>
              <a:t>este împărțită î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endParaRPr lang="ro-RO" dirty="0" smtClean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 smtClean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 smtClean="0"/>
              <a:t>parte de evaluare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 smtClean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2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 smtClean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 smtClean="0"/>
              <a:t>Săptămâna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 smtClean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 smtClean="0"/>
              <a:t>Săptămâna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5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6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7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8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9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10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11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12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13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 smtClean="0"/>
              <a:t>Săptămâna 13/14</a:t>
            </a:r>
            <a:r>
              <a:rPr lang="ro-RO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 smtClean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 smtClean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 smtClean="0"/>
              <a:t>se desfășoară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 smtClean="0"/>
              <a:t>in săptămânile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 smtClean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10.</a:t>
            </a:r>
            <a:endParaRPr lang="ro-RO" sz="18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 smtClean="0"/>
              <a:t>in săptămâna precizată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 smtClean="0"/>
              <a:t>2 săptămâni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 smtClean="0">
                <a:solidFill>
                  <a:srgbClr val="FF0000"/>
                </a:solidFill>
              </a:rPr>
              <a:t>ă</a:t>
            </a:r>
            <a:r>
              <a:rPr lang="ro-RO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 smtClean="0"/>
              <a:t>In consecință,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 smtClean="0"/>
              <a:t>lucrare practică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 smtClean="0"/>
              <a:t>fi preluată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62158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LP. 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(48 de ore).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cu 1.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minute –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fata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fata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2h in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conform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unui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barem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anuntat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odata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cu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cerintele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800" b="1" dirty="0"/>
              <a:t>Seminar</a:t>
            </a:r>
            <a:r>
              <a:rPr lang="en-US" sz="1800" dirty="0">
                <a:solidFill>
                  <a:schemeClr val="tx1"/>
                </a:solidFill>
              </a:rPr>
              <a:t> - maxim </a:t>
            </a:r>
            <a:r>
              <a:rPr lang="en-US" sz="1800" dirty="0" smtClean="0">
                <a:solidFill>
                  <a:schemeClr val="tx1"/>
                </a:solidFill>
              </a:rPr>
              <a:t>0.5p </a:t>
            </a:r>
            <a:r>
              <a:rPr lang="en-US" sz="1800" dirty="0">
                <a:solidFill>
                  <a:schemeClr val="tx1"/>
                </a:solidFill>
              </a:rPr>
              <a:t>care se </a:t>
            </a:r>
            <a:r>
              <a:rPr lang="en-US" sz="1800" dirty="0" err="1">
                <a:solidFill>
                  <a:schemeClr val="tx1"/>
                </a:solidFill>
              </a:rPr>
              <a:t>adauga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u="sng" dirty="0">
                <a:solidFill>
                  <a:schemeClr val="tx1"/>
                </a:solidFill>
              </a:rPr>
              <a:t>nota de la </a:t>
            </a:r>
            <a:r>
              <a:rPr lang="en-US" sz="1800" u="sng" dirty="0" err="1">
                <a:solidFill>
                  <a:schemeClr val="tx1"/>
                </a:solidFill>
              </a:rPr>
              <a:t>testul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  <a:r>
              <a:rPr lang="en-US" sz="1800" u="sng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numai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, nota de la </a:t>
            </a:r>
            <a:r>
              <a:rPr lang="en-US" sz="1800" dirty="0" err="1">
                <a:solidFill>
                  <a:schemeClr val="tx1"/>
                </a:solidFill>
              </a:rPr>
              <a:t>testul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 &gt;=5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odificari</a:t>
            </a:r>
            <a:endParaRPr lang="en-US" altLang="ro-RO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lnSpcReduction="10000"/>
          </a:bodyPr>
          <a:lstStyle/>
          <a:p>
            <a:r>
              <a:rPr lang="en-US" altLang="ro-RO" sz="3100" dirty="0" err="1" smtClean="0"/>
              <a:t>Laborator</a:t>
            </a:r>
            <a:r>
              <a:rPr lang="en-US" altLang="ro-RO" sz="3100" dirty="0" smtClean="0"/>
              <a:t>: </a:t>
            </a:r>
            <a:r>
              <a:rPr lang="en-US" altLang="ro-RO" sz="3100" dirty="0" err="1" smtClean="0"/>
              <a:t>notare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mai</a:t>
            </a:r>
            <a:r>
              <a:rPr lang="en-US" altLang="ro-RO" sz="3100" dirty="0" smtClean="0"/>
              <a:t> “</a:t>
            </a:r>
            <a:r>
              <a:rPr lang="en-US" altLang="ro-RO" sz="3100" dirty="0" err="1" smtClean="0"/>
              <a:t>clara</a:t>
            </a:r>
            <a:r>
              <a:rPr lang="en-US" altLang="ro-RO" sz="3100" dirty="0" smtClean="0"/>
              <a:t>”</a:t>
            </a:r>
          </a:p>
          <a:p>
            <a:endParaRPr lang="en-US" altLang="ro-RO" sz="3100" dirty="0" smtClean="0"/>
          </a:p>
          <a:p>
            <a:r>
              <a:rPr lang="en-US" altLang="ro-RO" sz="3100" dirty="0" smtClean="0"/>
              <a:t>Seminar: 0.5 bonus la nota de la </a:t>
            </a:r>
            <a:r>
              <a:rPr lang="en-US" altLang="ro-RO" sz="3100" dirty="0" err="1" smtClean="0"/>
              <a:t>examenul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scris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pentru</a:t>
            </a:r>
            <a:r>
              <a:rPr lang="en-US" altLang="ro-RO" sz="3100" dirty="0" smtClean="0"/>
              <a:t> max. 20% din </a:t>
            </a:r>
            <a:r>
              <a:rPr lang="en-US" altLang="ro-RO" sz="3100" dirty="0" err="1" smtClean="0"/>
              <a:t>studenti</a:t>
            </a:r>
            <a:endParaRPr lang="en-US" altLang="ro-RO" sz="3100" dirty="0" smtClean="0"/>
          </a:p>
          <a:p>
            <a:endParaRPr lang="en-US" altLang="ro-RO" sz="3100" dirty="0" smtClean="0"/>
          </a:p>
          <a:p>
            <a:r>
              <a:rPr lang="en-US" altLang="ro-RO" sz="3100" dirty="0" err="1" smtClean="0"/>
              <a:t>Prezenta</a:t>
            </a:r>
            <a:r>
              <a:rPr lang="en-US" altLang="ro-RO" sz="3100" dirty="0" smtClean="0"/>
              <a:t> la curs: 0.5 bonus la nota de la </a:t>
            </a:r>
            <a:r>
              <a:rPr lang="en-US" altLang="ro-RO" sz="3100" dirty="0" err="1" smtClean="0"/>
              <a:t>examenul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scris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pentru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primii</a:t>
            </a:r>
            <a:r>
              <a:rPr lang="en-US" altLang="ro-RO" sz="3100" dirty="0" smtClean="0"/>
              <a:t> 20% </a:t>
            </a:r>
            <a:r>
              <a:rPr lang="en-US" altLang="ro-RO" sz="3100" dirty="0" err="1" smtClean="0"/>
              <a:t>dintre</a:t>
            </a:r>
            <a:r>
              <a:rPr lang="en-US" altLang="ro-RO" sz="3100" dirty="0" smtClean="0"/>
              <a:t> </a:t>
            </a:r>
            <a:r>
              <a:rPr lang="en-US" altLang="ro-RO" sz="3100" dirty="0" err="1" smtClean="0"/>
              <a:t>studenti</a:t>
            </a:r>
            <a:r>
              <a:rPr lang="en-US" altLang="ro-RO" sz="3100" dirty="0" smtClean="0"/>
              <a:t> KAHOOT</a:t>
            </a:r>
          </a:p>
          <a:p>
            <a:endParaRPr lang="en-US" altLang="ro-RO" sz="3100" dirty="0" smtClean="0">
              <a:solidFill>
                <a:srgbClr val="FF0000"/>
              </a:solidFill>
            </a:endParaRPr>
          </a:p>
          <a:p>
            <a:r>
              <a:rPr lang="en-US" altLang="ro-RO" sz="3100" dirty="0" err="1" smtClean="0">
                <a:solidFill>
                  <a:srgbClr val="FF0000"/>
                </a:solidFill>
              </a:rPr>
              <a:t>bonusuri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dupa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ce</a:t>
            </a:r>
            <a:r>
              <a:rPr lang="en-US" altLang="ro-RO" sz="3100" dirty="0" smtClean="0">
                <a:solidFill>
                  <a:srgbClr val="FF0000"/>
                </a:solidFill>
              </a:rPr>
              <a:t> se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promoveaza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examenul</a:t>
            </a:r>
            <a:r>
              <a:rPr lang="en-US" altLang="ro-RO" sz="3100" dirty="0" smtClean="0">
                <a:solidFill>
                  <a:srgbClr val="FF0000"/>
                </a:solidFill>
              </a:rPr>
              <a:t> </a:t>
            </a:r>
            <a:r>
              <a:rPr lang="en-US" altLang="ro-RO" sz="3100" dirty="0" err="1" smtClean="0">
                <a:solidFill>
                  <a:srgbClr val="FF0000"/>
                </a:solidFill>
              </a:rPr>
              <a:t>scris</a:t>
            </a:r>
            <a:endParaRPr lang="en-US" altLang="ro-RO" sz="3100" dirty="0" smtClean="0">
              <a:solidFill>
                <a:srgbClr val="FF0000"/>
              </a:solidFill>
            </a:endParaRP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59229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 smtClean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20026" y="1909586"/>
            <a:ext cx="8568531" cy="453580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Andrei Păun seria 14</a:t>
            </a:r>
          </a:p>
          <a:p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apaun@fmi.unibuc.ro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ro-RO" altLang="ro-RO" sz="2800" dirty="0" err="1" smtClean="0">
                <a:latin typeface="Arial" pitchFamily="34" charset="0"/>
                <a:cs typeface="Arial" pitchFamily="34" charset="0"/>
              </a:rPr>
              <a:t>ndreipaun</a:t>
            </a:r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ro-RO" altLang="ro-RO" sz="2800" dirty="0" err="1" smtClean="0">
                <a:latin typeface="Arial" pitchFamily="34" charset="0"/>
                <a:cs typeface="Arial" pitchFamily="34" charset="0"/>
              </a:rPr>
              <a:t>gmail.com</a:t>
            </a:r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ro-RO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Anca Dobrovăț seriile 13 si 15</a:t>
            </a: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endParaRPr lang="en-US" altLang="ro-RO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anca.dobrovat@gmail.com </a:t>
            </a:r>
            <a:endParaRPr lang="ro-RO" altLang="ro-RO" sz="2800" dirty="0" smtClean="0">
              <a:latin typeface="Arial" pitchFamily="34" charset="0"/>
              <a:cs typeface="Arial" pitchFamily="34" charset="0"/>
            </a:endParaRPr>
          </a:p>
          <a:p>
            <a:endParaRPr lang="ro-RO" altLang="ro-RO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forma ionescu133 (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ionescu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133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131: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p131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smtClean="0">
                <a:latin typeface="Arial" pitchFamily="34" charset="0"/>
                <a:cs typeface="Arial" pitchFamily="34" charset="0"/>
              </a:rPr>
              <a:t>pr131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133: nedelcua133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nedelcug133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134: popescuf134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popescum134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141: romana141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romani141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142: iona142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ionl142 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142: sandud142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sandur142</a:t>
            </a:r>
          </a:p>
          <a:p>
            <a:endParaRPr lang="en-US" dirty="0" smtClean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 smtClean="0">
                <a:latin typeface="+mj-lt"/>
              </a:rPr>
              <a:t>Bjarne Stroustrup în 1979 la Bell Laboratories in Murray Hill, New Jersey</a:t>
            </a:r>
            <a:endParaRPr lang="en-US" altLang="ro-RO" sz="2000" dirty="0" smtClean="0">
              <a:latin typeface="+mj-lt"/>
            </a:endParaRPr>
          </a:p>
          <a:p>
            <a:pPr eaLnBrk="1" hangingPunct="1"/>
            <a:endParaRPr lang="ro-RO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5 revizii: 1998 ANSI+ISO, 2003 (corrigendum), 2011 (</a:t>
            </a:r>
            <a:r>
              <a:rPr lang="ro-RO" altLang="ro-RO" sz="2000" dirty="0" smtClean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 smtClean="0">
                <a:latin typeface="+mj-lt"/>
              </a:rPr>
              <a:t>), 2014, 2017 (</a:t>
            </a:r>
            <a:r>
              <a:rPr lang="ro-RO" altLang="ro-RO" sz="2000" dirty="0" smtClean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 smtClean="0">
                <a:latin typeface="+mj-lt"/>
              </a:rPr>
              <a:t>)</a:t>
            </a:r>
          </a:p>
          <a:p>
            <a:pPr eaLnBrk="1" hangingPunct="1"/>
            <a:endParaRPr lang="en-US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  <a:p>
            <a:pPr eaLnBrk="1" hangingPunct="1"/>
            <a:r>
              <a:rPr lang="ro-RO" altLang="ro-RO" sz="2000" dirty="0" smtClean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7"/>
            <a:ext cx="8652536" cy="2763414"/>
          </a:xfrm>
        </p:spPr>
        <p:txBody>
          <a:bodyPr/>
          <a:lstStyle/>
          <a:p>
            <a:r>
              <a:rPr lang="ro-RO" sz="1800" dirty="0" smtClean="0">
                <a:latin typeface="+mj-lt"/>
              </a:rPr>
              <a:t>C++98: a definit standardul inițial, toate chestiunile de limbaj, STL</a:t>
            </a:r>
            <a:endParaRPr lang="en-US" sz="1800" dirty="0" smtClean="0">
              <a:latin typeface="+mj-lt"/>
            </a:endParaRPr>
          </a:p>
          <a:p>
            <a:endParaRPr lang="ro-RO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C++03: bugfix o unic</a:t>
            </a:r>
            <a:r>
              <a:rPr lang="vi-VN" sz="1800" dirty="0" smtClean="0">
                <a:latin typeface="+mj-lt"/>
              </a:rPr>
              <a:t>ă</a:t>
            </a:r>
            <a:r>
              <a:rPr lang="ro-RO" sz="1800" dirty="0" smtClean="0">
                <a:latin typeface="+mj-lt"/>
              </a:rPr>
              <a:t> chestie nou</a:t>
            </a:r>
            <a:r>
              <a:rPr lang="vi-VN" sz="1800" dirty="0" smtClean="0">
                <a:latin typeface="+mj-lt"/>
              </a:rPr>
              <a:t>ă</a:t>
            </a:r>
            <a:r>
              <a:rPr lang="ro-RO" sz="1800" dirty="0" smtClean="0">
                <a:latin typeface="+mj-lt"/>
              </a:rPr>
              <a:t>: value initialization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ro-RO" sz="1800" dirty="0" smtClean="0">
                <a:latin typeface="+mj-lt"/>
              </a:rPr>
              <a:t>C++14: generic lambdas, binary literals, auto, variable template</a:t>
            </a:r>
            <a:r>
              <a:rPr lang="en-US" sz="1800" dirty="0" smtClean="0">
                <a:latin typeface="+mj-lt"/>
              </a:rPr>
              <a:t>, etc.</a:t>
            </a:r>
            <a:r>
              <a:rPr lang="ro-RO" sz="1800" dirty="0" smtClean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+mj-lt"/>
              </a:rPr>
              <a:t>C++17:</a:t>
            </a:r>
          </a:p>
          <a:p>
            <a:endParaRPr lang="en-US" sz="1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If </a:t>
            </a:r>
            <a:r>
              <a:rPr lang="en-US" sz="1800" dirty="0" err="1" smtClean="0">
                <a:latin typeface="+mj-lt"/>
              </a:rPr>
              <a:t>constexpr</a:t>
            </a:r>
            <a:r>
              <a:rPr lang="en-US" sz="1800" dirty="0" smtClean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Hexadecimal literals</a:t>
            </a:r>
          </a:p>
          <a:p>
            <a:r>
              <a:rPr lang="en-US" sz="1800" dirty="0" smtClean="0">
                <a:latin typeface="+mj-lt"/>
              </a:rPr>
              <a:t>etc</a:t>
            </a:r>
            <a:endParaRPr lang="ro-RO" sz="1800" dirty="0" smtClean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-apple-system"/>
              </a:rPr>
              <a:t>parameter declarations 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</a:rPr>
              <a:t>…)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 smtClean="0">
                <a:latin typeface="+mj-lt"/>
              </a:rPr>
              <a:t>declarare variabile</a:t>
            </a:r>
            <a:endParaRPr lang="en-US" altLang="ro-RO" sz="2000" dirty="0" smtClean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 smtClean="0">
                <a:solidFill>
                  <a:schemeClr val="tx1"/>
                </a:solidFill>
              </a:rPr>
              <a:t>Tipul</a:t>
            </a:r>
            <a:r>
              <a:rPr lang="en-US" altLang="ro-RO" sz="2000" dirty="0" smtClean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 smtClean="0">
                <a:solidFill>
                  <a:schemeClr val="tx1"/>
                </a:solidFill>
              </a:rPr>
              <a:t>bool</a:t>
            </a:r>
            <a:r>
              <a:rPr lang="en-US" altLang="ro-RO" sz="20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 smtClean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 smtClean="0">
                <a:latin typeface="+mn-lt"/>
              </a:rPr>
              <a:t>se definesc true şi false (1 si 0)</a:t>
            </a:r>
            <a:r>
              <a:rPr lang="en-US" altLang="ro-RO" sz="1800" dirty="0" smtClean="0">
                <a:latin typeface="+mn-lt"/>
              </a:rPr>
              <a:t>;</a:t>
            </a:r>
            <a:endParaRPr lang="ro-RO" altLang="ro-RO" sz="1800" dirty="0" smtClean="0">
              <a:latin typeface="+mn-lt"/>
            </a:endParaRPr>
          </a:p>
          <a:p>
            <a:pPr eaLnBrk="1" hangingPunct="1"/>
            <a:r>
              <a:rPr lang="en-US" altLang="ro-RO" sz="1800" dirty="0" smtClean="0">
                <a:latin typeface="+mn-lt"/>
              </a:rPr>
              <a:t>                     </a:t>
            </a:r>
            <a:r>
              <a:rPr lang="ro-RO" altLang="ro-RO" sz="1800" dirty="0" smtClean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 smtClean="0">
                <a:latin typeface="+mn-lt"/>
              </a:rPr>
              <a:t>                     </a:t>
            </a:r>
            <a:r>
              <a:rPr lang="ro-RO" altLang="ro-RO" sz="1800" dirty="0" smtClean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 smtClean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/>
              <a:t>O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&gt;&gt;x;  //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 smtClean="0"/>
              <a:t>: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 smtClean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operator&lt;&lt;(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 smtClean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 smtClean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 smtClean="0"/>
              <a:t>se poate face afișare folosind toate caracterele speciale \n, \t,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851377"/>
            <a:ext cx="9072563" cy="718343"/>
          </a:xfrm>
        </p:spPr>
        <p:txBody>
          <a:bodyPr>
            <a:normAutofit/>
          </a:bodyPr>
          <a:lstStyle/>
          <a:p>
            <a:r>
              <a:rPr lang="en-US" altLang="ro-RO" sz="2800" b="1" dirty="0" err="1" smtClean="0">
                <a:latin typeface="Arial" pitchFamily="34" charset="0"/>
                <a:cs typeface="Arial" pitchFamily="34" charset="0"/>
              </a:rPr>
              <a:t>Reguli</a:t>
            </a:r>
            <a:r>
              <a:rPr lang="en-US" altLang="ro-RO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altLang="ro-RO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 smtClean="0">
                <a:latin typeface="Arial" pitchFamily="34" charset="0"/>
                <a:cs typeface="Arial" pitchFamily="34" charset="0"/>
              </a:rPr>
              <a:t>sugestii</a:t>
            </a:r>
            <a:r>
              <a:rPr lang="en-US" altLang="ro-RO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b="1" dirty="0" smtClean="0">
                <a:latin typeface="Arial" pitchFamily="34" charset="0"/>
                <a:cs typeface="Arial" pitchFamily="34" charset="0"/>
              </a:rPr>
              <a:t> curs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800" dirty="0" smtClean="0">
                <a:latin typeface="Arial" pitchFamily="34" charset="0"/>
                <a:cs typeface="Arial" pitchFamily="34" charset="0"/>
              </a:rPr>
              <a:t>Web-cam pornit, întrebările le răspund cei care nu au camera pornită</a:t>
            </a:r>
          </a:p>
          <a:p>
            <a:r>
              <a:rPr lang="ro-RO" sz="2800" dirty="0" smtClean="0">
                <a:latin typeface="Arial" pitchFamily="34" charset="0"/>
                <a:cs typeface="Arial" pitchFamily="34" charset="0"/>
              </a:rPr>
              <a:t>Ești întrebat si nu răspunzi: nu ești prezent</a:t>
            </a:r>
          </a:p>
          <a:p>
            <a:r>
              <a:rPr lang="ro-RO" sz="2800" dirty="0" smtClean="0">
                <a:latin typeface="Arial" pitchFamily="34" charset="0"/>
                <a:cs typeface="Arial" pitchFamily="34" charset="0"/>
              </a:rPr>
              <a:t>Cu cât mai multe întrebări</a:t>
            </a:r>
          </a:p>
          <a:p>
            <a:r>
              <a:rPr lang="ro-RO" sz="2800" dirty="0" err="1" smtClean="0">
                <a:latin typeface="Arial" pitchFamily="34" charset="0"/>
                <a:cs typeface="Arial" pitchFamily="34" charset="0"/>
              </a:rPr>
              <a:t>Moodle</a:t>
            </a:r>
            <a:endParaRPr lang="ro-RO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800" dirty="0" smtClean="0">
                <a:latin typeface="Arial" pitchFamily="34" charset="0"/>
                <a:cs typeface="Arial" pitchFamily="34" charset="0"/>
              </a:rPr>
              <a:t>E-mail</a:t>
            </a:r>
          </a:p>
          <a:p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calculator</a:t>
            </a: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 smtClean="0"/>
                <a:t>U</a:t>
              </a:r>
              <a:r>
                <a:rPr lang="en-US" sz="1800" b="0" i="0" u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 smtClean="0"/>
                <a:t>ipul de întoarcere nu e suficient pentru </a:t>
              </a:r>
              <a:r>
                <a:rPr lang="en-US" altLang="ro-RO" sz="1800" b="1" dirty="0" smtClean="0"/>
                <a:t>a face </a:t>
              </a:r>
              <a:r>
                <a:rPr lang="ro-RO" altLang="ro-RO" sz="1800" b="1" dirty="0" smtClean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 smtClean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</a:t>
              </a:r>
              <a:r>
                <a:rPr lang="en-US" sz="2000" dirty="0" smtClean="0">
                  <a:solidFill>
                    <a:schemeClr val="dk1"/>
                  </a:solidFill>
                </a:rPr>
                <a:t>(</a:t>
              </a:r>
              <a:r>
                <a:rPr lang="en-US" sz="2000" b="1" dirty="0" err="1" smtClean="0">
                  <a:solidFill>
                    <a:schemeClr val="dk1"/>
                  </a:solidFill>
                </a:rPr>
                <a:t>int</a:t>
              </a:r>
              <a:r>
                <a:rPr lang="en-US" sz="2000" dirty="0" smtClean="0">
                  <a:solidFill>
                    <a:schemeClr val="dk1"/>
                  </a:solidFill>
                </a:rPr>
                <a:t> a, </a:t>
              </a:r>
              <a:r>
                <a:rPr lang="en-US" sz="2000" dirty="0" err="1" smtClean="0">
                  <a:solidFill>
                    <a:schemeClr val="dk1"/>
                  </a:solidFill>
                </a:rPr>
                <a:t>int</a:t>
              </a:r>
              <a:r>
                <a:rPr lang="en-US" sz="2000" dirty="0" smtClean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Apel</a:t>
              </a:r>
              <a:r>
                <a:rPr lang="en-US" sz="2000" b="1" dirty="0" smtClean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 smtClean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afis</a:t>
              </a:r>
              <a:r>
                <a:rPr lang="en-US" sz="2000" b="1" dirty="0" smtClean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 smtClean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 smtClean="0"/>
                <a:t>afis</a:t>
              </a:r>
              <a:r>
                <a:rPr lang="en-US" sz="2000" b="1" dirty="0" smtClean="0"/>
                <a:t> (1,2);</a:t>
              </a:r>
              <a:endParaRPr lang="en-US" sz="200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sz="18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 smtClean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 smtClean="0"/>
              <a:t>La </a:t>
            </a:r>
            <a:r>
              <a:rPr lang="en-US" sz="1800" dirty="0" err="1" smtClean="0"/>
              <a:t>apel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void f (</a:t>
            </a:r>
            <a:r>
              <a:rPr lang="en-US" sz="1800" dirty="0" err="1" smtClean="0"/>
              <a:t>int</a:t>
            </a:r>
            <a:r>
              <a:rPr lang="en-US" sz="1800" dirty="0" smtClean="0"/>
              <a:t> a,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 = 12</a:t>
            </a:r>
            <a:r>
              <a:rPr lang="en-US" sz="1800" dirty="0" smtClean="0"/>
              <a:t>){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&lt;&lt;a&lt;&lt;” - “&lt;&lt;b&lt;&lt;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 smtClean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 smtClean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); 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 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elibereaza  zona adresata de pi -o considera 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int(2);// aloca zona si initializeaza zona cu valoarea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int[2]; // aloca un vector de 2 elemente  de tip 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//elibereaza intreg 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//-pentru new se foloseste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pentru new [ ] se foloseste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 smtClean="0"/>
              <a:t>O </a:t>
            </a:r>
            <a:r>
              <a:rPr lang="en-US" sz="1800" dirty="0" err="1" smtClean="0"/>
              <a:t>referinţă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, in </a:t>
            </a:r>
            <a:r>
              <a:rPr lang="en-US" sz="1800" dirty="0" err="1" smtClean="0"/>
              <a:t>esenta</a:t>
            </a:r>
            <a:r>
              <a:rPr lang="en-US" sz="1800" dirty="0" smtClean="0"/>
              <a:t>, un pointer implicit, care </a:t>
            </a:r>
            <a:r>
              <a:rPr lang="en-US" sz="1800" dirty="0" err="1" smtClean="0"/>
              <a:t>actioneaza</a:t>
            </a:r>
            <a:r>
              <a:rPr lang="en-US" sz="1800" dirty="0" smtClean="0"/>
              <a:t> ca un alt </a:t>
            </a:r>
            <a:r>
              <a:rPr lang="en-US" sz="1800" dirty="0" err="1" smtClean="0"/>
              <a:t>nume</a:t>
            </a:r>
            <a:r>
              <a:rPr lang="en-US" sz="1800" dirty="0" smtClean="0"/>
              <a:t> al </a:t>
            </a:r>
            <a:r>
              <a:rPr lang="en-US" sz="1800" dirty="0" err="1" smtClean="0"/>
              <a:t>unui</a:t>
            </a:r>
            <a:r>
              <a:rPr lang="en-US" sz="1800" dirty="0" smtClean="0"/>
              <a:t> </a:t>
            </a:r>
            <a:r>
              <a:rPr lang="en-US" sz="1800" dirty="0" err="1" smtClean="0"/>
              <a:t>obiect</a:t>
            </a:r>
            <a:r>
              <a:rPr lang="en-US" sz="1800" dirty="0" smtClean="0"/>
              <a:t> (</a:t>
            </a:r>
            <a:r>
              <a:rPr lang="en-US" sz="1800" dirty="0" err="1" smtClean="0"/>
              <a:t>variabila</a:t>
            </a:r>
            <a:r>
              <a:rPr lang="en-US" sz="1800" dirty="0" smtClean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            </a:t>
            </a:r>
            <a:r>
              <a:rPr lang="en-US" sz="1800" b="1" dirty="0" err="1" smtClean="0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/>
                <a:gridCol w="4897375"/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d\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d\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 smtClean="0">
                <a:solidFill>
                  <a:schemeClr val="accent2"/>
                </a:solidFill>
              </a:rPr>
              <a:t>Cand</a:t>
            </a:r>
            <a:r>
              <a:rPr 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 smtClean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void </a:t>
            </a:r>
            <a:r>
              <a:rPr lang="en-US" sz="1800" dirty="0"/>
              <a:t>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void </a:t>
            </a:r>
            <a:r>
              <a:rPr lang="en-US" sz="1800" dirty="0"/>
              <a:t>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smtClean="0"/>
              <a:t>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 smtClean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/>
                <a:gridCol w="4087825"/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/>
              <a:t>Q: </a:t>
            </a:r>
            <a:r>
              <a:rPr lang="en-US" sz="2000" dirty="0" err="1" smtClean="0"/>
              <a:t>Codul</a:t>
            </a:r>
            <a:r>
              <a:rPr lang="en-US" sz="2000" dirty="0" smtClean="0"/>
              <a:t> </a:t>
            </a:r>
            <a:r>
              <a:rPr lang="en-US" sz="2000" dirty="0" err="1" smtClean="0"/>
              <a:t>alaturat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valid </a:t>
            </a:r>
            <a:r>
              <a:rPr lang="en-US" sz="2000" dirty="0" err="1" smtClean="0"/>
              <a:t>si</a:t>
            </a:r>
            <a:r>
              <a:rPr lang="en-US" sz="2000" dirty="0" smtClean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smtClean="0"/>
              <a:t>A: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ca e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 de </a:t>
            </a:r>
            <a:r>
              <a:rPr lang="en-US" sz="2000" dirty="0" err="1" smtClean="0"/>
              <a:t>emulat</a:t>
            </a:r>
            <a:r>
              <a:rPr lang="en-US" sz="2000" dirty="0" smtClean="0"/>
              <a:t> </a:t>
            </a:r>
            <a:r>
              <a:rPr lang="en-US" sz="2000" dirty="0" err="1" smtClean="0"/>
              <a:t>ascunderea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informatiei</a:t>
            </a:r>
            <a:r>
              <a:rPr lang="en-US" sz="2000" dirty="0" smtClean="0"/>
              <a:t>, </a:t>
            </a:r>
            <a:r>
              <a:rPr lang="en-US" sz="2000" dirty="0" err="1" smtClean="0"/>
              <a:t>principiu</a:t>
            </a:r>
            <a:r>
              <a:rPr lang="en-US" sz="2000" dirty="0" smtClean="0"/>
              <a:t> de </a:t>
            </a:r>
            <a:r>
              <a:rPr lang="en-US" sz="2000" dirty="0" err="1" smtClean="0"/>
              <a:t>baza</a:t>
            </a:r>
            <a:r>
              <a:rPr lang="en-US" sz="2000" dirty="0" smtClean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 smtClean="0"/>
                <a:t>#include &lt;</a:t>
              </a:r>
              <a:r>
                <a:rPr lang="en-US" sz="1800" dirty="0" err="1" smtClean="0"/>
                <a:t>stdio.h</a:t>
              </a:r>
              <a:r>
                <a:rPr lang="en-US" sz="1800" dirty="0" smtClean="0"/>
                <a:t>&gt;</a:t>
              </a:r>
            </a:p>
            <a:p>
              <a:r>
                <a:rPr lang="en-US" sz="1800" dirty="0" smtClean="0"/>
                <a:t>#include &lt;</a:t>
              </a:r>
              <a:r>
                <a:rPr lang="en-US" sz="1800" dirty="0" err="1" smtClean="0"/>
                <a:t>stdlib.h</a:t>
              </a:r>
              <a:r>
                <a:rPr lang="en-US" sz="1800" dirty="0" smtClean="0"/>
                <a:t>&gt;</a:t>
              </a:r>
            </a:p>
            <a:p>
              <a:endParaRPr lang="en-US" sz="1800" dirty="0" smtClean="0"/>
            </a:p>
            <a:p>
              <a:r>
                <a:rPr lang="en-US" sz="1800" dirty="0" err="1" smtClean="0"/>
                <a:t>struct</a:t>
              </a:r>
              <a:r>
                <a:rPr lang="en-US" sz="1800" dirty="0" smtClean="0"/>
                <a:t> test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int</a:t>
              </a:r>
              <a:r>
                <a:rPr lang="en-US" sz="1800" dirty="0" smtClean="0"/>
                <a:t> x;</a:t>
              </a:r>
            </a:p>
            <a:p>
              <a:r>
                <a:rPr lang="en-US" sz="1800" dirty="0" smtClean="0"/>
                <a:t>  void (*</a:t>
              </a:r>
              <a:r>
                <a:rPr lang="en-US" sz="1800" dirty="0" err="1" smtClean="0"/>
                <a:t>afis</a:t>
              </a:r>
              <a:r>
                <a:rPr lang="en-US" sz="1800" dirty="0" smtClean="0"/>
                <a:t>)(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*this);</a:t>
              </a:r>
            </a:p>
            <a:p>
              <a:r>
                <a:rPr lang="en-US" sz="1800" dirty="0" smtClean="0"/>
                <a:t>};</a:t>
              </a:r>
            </a:p>
            <a:p>
              <a:endParaRPr lang="en-US" sz="1800" dirty="0" smtClean="0"/>
            </a:p>
            <a:p>
              <a:r>
                <a:rPr lang="en-US" sz="1800" dirty="0" smtClean="0"/>
                <a:t>void </a:t>
              </a:r>
              <a:r>
                <a:rPr lang="en-US" sz="1800" dirty="0" err="1" smtClean="0"/>
                <a:t>afis_implicit</a:t>
              </a:r>
              <a:r>
                <a:rPr lang="en-US" sz="1800" dirty="0" smtClean="0"/>
                <a:t>(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*this)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printf</a:t>
              </a:r>
              <a:r>
                <a:rPr lang="en-US" sz="1800" dirty="0" smtClean="0"/>
                <a:t>("x= %</a:t>
              </a:r>
              <a:r>
                <a:rPr lang="en-US" sz="1800" dirty="0" err="1" smtClean="0"/>
                <a:t>d",this</a:t>
              </a:r>
              <a:r>
                <a:rPr lang="en-US" sz="1800" dirty="0" smtClean="0"/>
                <a:t>-&gt;x);</a:t>
              </a:r>
            </a:p>
            <a:p>
              <a:r>
                <a:rPr lang="en-US" sz="1800" dirty="0" smtClean="0"/>
                <a:t>}</a:t>
              </a:r>
            </a:p>
            <a:p>
              <a:endParaRPr lang="en-US" sz="1800" dirty="0" smtClean="0"/>
            </a:p>
            <a:p>
              <a:r>
                <a:rPr lang="en-US" sz="1800" dirty="0" err="1" smtClean="0"/>
                <a:t>int</a:t>
              </a:r>
              <a:r>
                <a:rPr lang="en-US" sz="1800" dirty="0" smtClean="0"/>
                <a:t> main() {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struct</a:t>
              </a:r>
              <a:r>
                <a:rPr lang="en-US" sz="1800" dirty="0" smtClean="0"/>
                <a:t> test A = {3, </a:t>
              </a:r>
              <a:r>
                <a:rPr lang="en-US" sz="1800" dirty="0" err="1" smtClean="0"/>
                <a:t>afis_implicit</a:t>
              </a:r>
              <a:r>
                <a:rPr lang="en-US" sz="1800" dirty="0" smtClean="0"/>
                <a:t>};</a:t>
              </a:r>
            </a:p>
            <a:p>
              <a:r>
                <a:rPr lang="en-US" sz="1800" dirty="0" smtClean="0"/>
                <a:t>  </a:t>
              </a:r>
              <a:r>
                <a:rPr lang="en-US" sz="1800" dirty="0" err="1" smtClean="0"/>
                <a:t>A.afis</a:t>
              </a:r>
              <a:r>
                <a:rPr lang="en-US" sz="1800" dirty="0" smtClean="0"/>
                <a:t>(&amp;A);</a:t>
              </a:r>
            </a:p>
            <a:p>
              <a:r>
                <a:rPr lang="en-US" sz="1800" dirty="0" smtClean="0"/>
                <a:t>  return 0;</a:t>
              </a:r>
            </a:p>
            <a:p>
              <a:r>
                <a:rPr lang="en-US" sz="1800" dirty="0" smtClean="0"/>
                <a:t>}</a:t>
              </a:r>
              <a:endParaRPr lang="en-US" sz="1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 smtClean="0"/>
              <a:t>ce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este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programarea</a:t>
            </a:r>
            <a:endParaRPr lang="en-US" altLang="ro-RO" dirty="0" smtClean="0"/>
          </a:p>
          <a:p>
            <a:r>
              <a:rPr lang="en-US" altLang="ro-RO" dirty="0" err="1" smtClean="0"/>
              <a:t>definirea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programatorului</a:t>
            </a:r>
            <a:r>
              <a:rPr lang="en-US" altLang="ro-RO" dirty="0" smtClean="0"/>
              <a:t>: </a:t>
            </a:r>
          </a:p>
          <a:p>
            <a:pPr lvl="1"/>
            <a:r>
              <a:rPr lang="en-US" altLang="ro-RO" dirty="0" err="1" smtClean="0"/>
              <a:t>rezolva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problema</a:t>
            </a:r>
            <a:endParaRPr lang="en-US" altLang="ro-RO" dirty="0" smtClean="0"/>
          </a:p>
          <a:p>
            <a:r>
              <a:rPr lang="en-US" altLang="ro-RO" dirty="0" err="1" smtClean="0"/>
              <a:t>definirea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informaticianului</a:t>
            </a:r>
            <a:r>
              <a:rPr lang="en-US" altLang="ro-RO" dirty="0" smtClean="0"/>
              <a:t>: </a:t>
            </a:r>
          </a:p>
          <a:p>
            <a:pPr lvl="1"/>
            <a:r>
              <a:rPr lang="en-US" altLang="ro-RO" dirty="0" err="1" smtClean="0"/>
              <a:t>rezolva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problema</a:t>
            </a:r>
            <a:r>
              <a:rPr lang="en-US" altLang="ro-RO" dirty="0" smtClean="0"/>
              <a:t> </a:t>
            </a:r>
            <a:r>
              <a:rPr lang="en-US" altLang="ro-RO" b="1" dirty="0" err="1" smtClean="0">
                <a:solidFill>
                  <a:schemeClr val="tx2"/>
                </a:solidFill>
              </a:rPr>
              <a:t>bine</a:t>
            </a:r>
            <a:endParaRPr lang="en-US" altLang="ro-RO" b="1" dirty="0" smtClean="0">
              <a:solidFill>
                <a:schemeClr val="tx2"/>
              </a:solidFill>
            </a:endParaRPr>
          </a:p>
          <a:p>
            <a:endParaRPr lang="en-US" altLang="ro-RO" dirty="0" smtClean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ezolvarea</a:t>
            </a:r>
            <a:r>
              <a:rPr lang="en-US" altLang="ro-RO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 smtClean="0"/>
              <a:t>“</a:t>
            </a:r>
            <a:r>
              <a:rPr lang="en-US" altLang="ro-RO" dirty="0" err="1" smtClean="0"/>
              <a:t>bine</a:t>
            </a:r>
            <a:r>
              <a:rPr lang="en-US" altLang="ro-RO" dirty="0" smtClean="0"/>
              <a:t>” </a:t>
            </a:r>
            <a:r>
              <a:rPr lang="en-US" altLang="ro-RO" dirty="0" err="1" smtClean="0"/>
              <a:t>depinde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caz</a:t>
            </a:r>
            <a:endParaRPr lang="en-US" altLang="ro-RO" dirty="0" smtClean="0"/>
          </a:p>
          <a:p>
            <a:pPr lvl="1">
              <a:lnSpc>
                <a:spcPct val="90000"/>
              </a:lnSpc>
            </a:pPr>
            <a:r>
              <a:rPr lang="en-US" altLang="ro-RO" dirty="0" err="1" smtClean="0"/>
              <a:t>drivere</a:t>
            </a:r>
            <a:r>
              <a:rPr lang="en-US" altLang="ro-RO" dirty="0" smtClean="0"/>
              <a:t>: cat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repede</a:t>
            </a:r>
            <a:r>
              <a:rPr lang="en-US" altLang="ro-RO" dirty="0" smtClean="0"/>
              <a:t> (</a:t>
            </a:r>
            <a:r>
              <a:rPr lang="en-US" altLang="ro-RO" dirty="0" err="1" smtClean="0"/>
              <a:t>asamblare</a:t>
            </a:r>
            <a:r>
              <a:rPr lang="en-US" altLang="ro-RO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 smtClean="0"/>
              <a:t>jocuri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celulare</a:t>
            </a:r>
            <a:r>
              <a:rPr lang="en-US" altLang="ro-RO" dirty="0" smtClean="0"/>
              <a:t>: </a:t>
            </a:r>
            <a:r>
              <a:rPr lang="en-US" altLang="ro-RO" dirty="0" err="1" smtClean="0"/>
              <a:t>memorie</a:t>
            </a:r>
            <a:r>
              <a:rPr lang="en-US" altLang="ro-RO" dirty="0" smtClean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 smtClean="0"/>
              <a:t>rachete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medicale</a:t>
            </a:r>
            <a:r>
              <a:rPr lang="en-US" altLang="ro-RO" dirty="0" smtClean="0"/>
              <a:t>: </a:t>
            </a:r>
            <a:r>
              <a:rPr lang="en-US" altLang="ro-RO" dirty="0" err="1" smtClean="0"/>
              <a:t>erori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duc</a:t>
            </a:r>
            <a:r>
              <a:rPr lang="en-US" altLang="ro-RO" dirty="0" smtClean="0"/>
              <a:t> la </a:t>
            </a:r>
            <a:r>
              <a:rPr lang="en-US" altLang="ro-RO" dirty="0" err="1" smtClean="0"/>
              <a:t>pierderi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vieti</a:t>
            </a:r>
            <a:endParaRPr lang="en-US" altLang="ro-RO" dirty="0" smtClean="0"/>
          </a:p>
          <a:p>
            <a:pPr lvl="1">
              <a:lnSpc>
                <a:spcPct val="90000"/>
              </a:lnSpc>
            </a:pPr>
            <a:endParaRPr lang="en-US" altLang="ro-RO" dirty="0" smtClean="0"/>
          </a:p>
          <a:p>
            <a:pPr>
              <a:lnSpc>
                <a:spcPct val="90000"/>
              </a:lnSpc>
            </a:pPr>
            <a:r>
              <a:rPr lang="en-US" altLang="ro-RO" dirty="0" err="1" smtClean="0"/>
              <a:t>programarea</a:t>
            </a:r>
            <a:r>
              <a:rPr lang="en-US" altLang="ro-RO" dirty="0" smtClean="0"/>
              <a:t> OO: cod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corect</a:t>
            </a:r>
            <a:endParaRPr lang="en-US" altLang="ro-RO" dirty="0" smtClean="0"/>
          </a:p>
          <a:p>
            <a:pPr lvl="1">
              <a:lnSpc>
                <a:spcPct val="90000"/>
              </a:lnSpc>
            </a:pPr>
            <a:r>
              <a:rPr lang="en-US" altLang="ro-RO" dirty="0" smtClean="0"/>
              <a:t>Microsoft: nu </a:t>
            </a:r>
            <a:r>
              <a:rPr lang="en-US" altLang="ro-RO" dirty="0" err="1" smtClean="0"/>
              <a:t>conteaza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erorile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minore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conteaza</a:t>
            </a:r>
            <a:r>
              <a:rPr lang="en-US" altLang="ro-RO" dirty="0" smtClean="0"/>
              <a:t> data </a:t>
            </a:r>
            <a:r>
              <a:rPr lang="en-US" altLang="ro-RO" dirty="0" err="1" smtClean="0"/>
              <a:t>lansarii</a:t>
            </a:r>
            <a:r>
              <a:rPr lang="en-US" altLang="ro-RO" dirty="0" smtClean="0"/>
              <a:t>  </a:t>
            </a: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/>
              <a:t>utilizate</a:t>
            </a:r>
            <a:r>
              <a:rPr lang="en-US" sz="2000" b="1" dirty="0" smtClean="0"/>
              <a:t> in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 smtClean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 smtClean="0"/>
              <a:t>Sabloane</a:t>
            </a:r>
            <a:r>
              <a:rPr lang="en-US" sz="2000" b="1" dirty="0" smtClean="0"/>
              <a:t> – nu </a:t>
            </a:r>
            <a:r>
              <a:rPr lang="en-US" sz="2000" b="1" dirty="0" err="1" smtClean="0"/>
              <a:t>sunt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utilizate</a:t>
            </a:r>
            <a:r>
              <a:rPr lang="en-US" sz="2000" b="1" dirty="0" smtClean="0"/>
              <a:t> strict POO (</a:t>
            </a:r>
            <a:r>
              <a:rPr lang="en-US" sz="2000" b="1" dirty="0" err="1" smtClean="0"/>
              <a:t>mai</a:t>
            </a:r>
            <a:r>
              <a:rPr lang="en-US" sz="2000" b="1" dirty="0" smtClean="0"/>
              <a:t> general, se </a:t>
            </a:r>
            <a:r>
              <a:rPr lang="en-US" sz="2000" b="1" dirty="0" err="1" smtClean="0"/>
              <a:t>refera</a:t>
            </a:r>
            <a:r>
              <a:rPr lang="en-US" sz="2000" b="1" dirty="0" smtClean="0"/>
              <a:t> la  </a:t>
            </a:r>
            <a:r>
              <a:rPr lang="en-US" sz="2000" b="1" dirty="0" err="1" smtClean="0"/>
              <a:t>Programarea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generica</a:t>
            </a:r>
            <a:r>
              <a:rPr lang="en-US" sz="2000" b="1" dirty="0" smtClean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X{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000" dirty="0" err="1" smtClean="0"/>
              <a:t>metode</a:t>
            </a:r>
            <a:r>
              <a:rPr lang="en-US" sz="2000" dirty="0" smtClean="0"/>
              <a:t> (</a:t>
            </a:r>
            <a:r>
              <a:rPr lang="en-US" sz="2000" dirty="0" err="1" smtClean="0"/>
              <a:t>functii</a:t>
            </a:r>
            <a:r>
              <a:rPr lang="en-US" sz="2000" dirty="0" smtClean="0"/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 smtClean="0"/>
              <a:t>l</a:t>
            </a:r>
            <a:r>
              <a:rPr lang="en-US" sz="2000" dirty="0" smtClean="0"/>
              <a:t> </a:t>
            </a:r>
            <a:r>
              <a:rPr lang="en-US" sz="2000" dirty="0" err="1" smtClean="0"/>
              <a:t>curent</a:t>
            </a:r>
            <a:r>
              <a:rPr lang="en-US" sz="2000" dirty="0" smtClean="0"/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clasele</a:t>
            </a:r>
            <a:r>
              <a:rPr lang="en-US" sz="2000" dirty="0">
                <a:solidFill>
                  <a:schemeClr val="dk1"/>
                </a:solidFill>
              </a:rPr>
              <a:t> nu se pot “</a:t>
            </a:r>
            <a:r>
              <a:rPr lang="en-US" sz="2000" dirty="0" err="1">
                <a:solidFill>
                  <a:schemeClr val="dk1"/>
                </a:solidFill>
              </a:rPr>
              <a:t>rula</a:t>
            </a:r>
            <a:r>
              <a:rPr lang="en-US" sz="2000" dirty="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 smtClean="0">
                <a:solidFill>
                  <a:schemeClr val="dk1"/>
                </a:solidFill>
              </a:rPr>
              <a:t>folositoare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/>
                <a:gridCol w="996950"/>
                <a:gridCol w="1419225"/>
                <a:gridCol w="11144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/>
              <a:t>Universitatea</a:t>
            </a:r>
            <a:r>
              <a:rPr lang="en-US" sz="1800" b="1" dirty="0" smtClean="0"/>
              <a:t> din </a:t>
            </a:r>
            <a:r>
              <a:rPr lang="en-US" sz="1800" b="1" dirty="0" err="1" smtClean="0"/>
              <a:t>Bucureşti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207147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hlinkClick r:id="rId4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65999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PYPL </a:t>
            </a:r>
            <a:r>
              <a:rPr lang="en-US" sz="2400" dirty="0" err="1" smtClean="0"/>
              <a:t>PopularitY</a:t>
            </a:r>
            <a:r>
              <a:rPr lang="en-US" sz="2400" dirty="0" smtClean="0"/>
              <a:t> of Programming Language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Majoritatea</a:t>
            </a:r>
            <a:r>
              <a:rPr lang="en-US" dirty="0" smtClean="0"/>
              <a:t>  pot </a:t>
            </a:r>
            <a:r>
              <a:rPr lang="vi-VN" dirty="0" smtClean="0"/>
              <a:t>fi considerate limbaje OO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vi-VN" dirty="0" smtClean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91937" y="20257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Captura</a:t>
            </a:r>
            <a:r>
              <a:rPr lang="en-US" sz="2400" dirty="0" smtClean="0"/>
              <a:t> din: 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0013" y="2560638"/>
            <a:ext cx="480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te a new document." ma:contentTypeScope="" ma:versionID="3820ec701bef5328dc6c09a9603042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48D5A1-D22F-4AB6-839A-96A8B3A81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4832</Words>
  <Application>Microsoft Office PowerPoint</Application>
  <PresentationFormat>Custom</PresentationFormat>
  <Paragraphs>1011</Paragraphs>
  <Slides>63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Times New Roman</vt:lpstr>
      <vt:lpstr>Calibri</vt:lpstr>
      <vt:lpstr>Noto Sans Symbols</vt:lpstr>
      <vt:lpstr>Consolas</vt:lpstr>
      <vt:lpstr>-apple-system</vt:lpstr>
      <vt:lpstr>Office Theme</vt:lpstr>
      <vt:lpstr>Slide 1</vt:lpstr>
      <vt:lpstr>Slide 2</vt:lpstr>
      <vt:lpstr>Să ne cunoaștem</vt:lpstr>
      <vt:lpstr>Reguli şi sugestii pentru curs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Modificari</vt:lpstr>
      <vt:lpstr>Kahoot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Rezolvarea “mai bine” a unei probleme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Ank</cp:lastModifiedBy>
  <cp:revision>89</cp:revision>
  <dcterms:modified xsi:type="dcterms:W3CDTF">2021-02-18T21:34:22Z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