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96C8DE-500C-4294-BB62-A7E5630F2C1F}">
  <a:tblStyle styleId="{6996C8DE-500C-4294-BB62-A7E5630F2C1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2e6cffe0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2e6cffe0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72e6cffe03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2e6cffe03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2e6cffe0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2e6cffe0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2e6cffe03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2e6cffe03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2e6cffe03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2e6cffe03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2e6cffe0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2e6cffe0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2e6cffe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2e6cffe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2e6cffe0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2e6cffe0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72e6cffe03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2e6cffe03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2e6cffe0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2e6cffe0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2e6cffe03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2e6cffe03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2e6cffe0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2e6cffe0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2e6cffe03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2e6cffe03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2e6cffe03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2e6cffe03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2e6cffe03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2e6cffe03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2e6cffe03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2e6cffe03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2e6cffe03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2e6cffe03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2e6cffe03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2e6cffe03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2e6cffe03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2e6cffe03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2e6cffe03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2e6cffe03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2e6cffe03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2e6cffe03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72e6cffe03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2e6cffe03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2e6cffe0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2e6cffe0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2e6cffe03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2e6cffe03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2e6cffe03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2e6cffe03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2e6cffe03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2e6cffe03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72e6cffe03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2e6cffe03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2e6cffe03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2e6cffe03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2e6cffe03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2e6cffe03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2e6cffe0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2e6cffe03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72e6cffe03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2e6cffe03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72e6cffe03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2e6cffe03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2e6cffe03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2e6cffe03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2e6cffe03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2e6cffe03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72e6cffe03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2e6cffe0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72e6cffe03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2e6cffe03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72e6cffe0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72e6cffe03_0_7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2e6cffe03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72e6cffe03_0_7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2e6cffe03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72e6cffe03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72e6cffe03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72e6cffe03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72e6cffe0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72e6cffe03_0_7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2e6cffe03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2e6cffe03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2e6cffe03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72e6cffe03_0_7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2e6cffe03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72e6cffe03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2e6cffe03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2e6cffe03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2e6cffe03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2e6cffe03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2e6cffe03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2e6cffe03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e6cffe03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2e6cffe03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2e6cffe03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2e6cffe03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2e6cffe03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2e6cffe03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2e6cffe03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e6cffe03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highlight>
                  <a:srgbClr val="FFFFFF"/>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100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hyperlink" Target="https://en.wikipedia.org/wiki/Heap_(data_structure)#Comparison_of_theoretic_bounds_for_varia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taff.ustc.edu.cn/~csli/graduate/algorithms/book6/chap21.ht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rive.google.com/open?id=1OciNoOqCKXSRabK62t-DdoDHlPtJcJEu"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s://drive.google.com/open?id=1OciNoOqCKXSRabK62t-DdoDHlPtJcJE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6.png"/><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8.png"/><Relationship Id="rId4"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www.infoarena.ro/problema/huffma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3.xml"/><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hyperlink" Target="https://proiectarbori.weebly.com/exemplu-parcurgeri.html" TargetMode="External"/><Relationship Id="rId4" Type="http://schemas.openxmlformats.org/officeDocument/2006/relationships/hyperlink" Target="https://www.infoarena.ro/problema/curateni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Heapuri Binomiale și Heapuri Fibonacci </a:t>
            </a:r>
            <a:endParaRPr/>
          </a:p>
        </p:txBody>
      </p:sp>
      <p:sp>
        <p:nvSpPr>
          <p:cNvPr id="100" name="Google Shape;10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Motivație:</a:t>
            </a:r>
            <a:endParaRPr/>
          </a:p>
          <a:p>
            <a:pPr indent="-317500" lvl="1" marL="914400" rtl="0" algn="l">
              <a:spcBef>
                <a:spcPts val="0"/>
              </a:spcBef>
              <a:spcAft>
                <a:spcPts val="0"/>
              </a:spcAft>
              <a:buSzPts val="1400"/>
              <a:buChar char="➢"/>
            </a:pPr>
            <a:r>
              <a:rPr lang="en" u="sng">
                <a:solidFill>
                  <a:schemeClr val="hlink"/>
                </a:solidFill>
                <a:hlinkClick r:id="rId3"/>
              </a:rPr>
              <a:t>Reuniunea este înceată și alte operații pot fi îmbunătățite.</a:t>
            </a:r>
            <a:endParaRPr/>
          </a:p>
        </p:txBody>
      </p:sp>
      <p:graphicFrame>
        <p:nvGraphicFramePr>
          <p:cNvPr id="101" name="Google Shape;101;p25"/>
          <p:cNvGraphicFramePr/>
          <p:nvPr/>
        </p:nvGraphicFramePr>
        <p:xfrm>
          <a:off x="660050" y="2098675"/>
          <a:ext cx="3000000" cy="3000000"/>
        </p:xfrm>
        <a:graphic>
          <a:graphicData uri="http://schemas.openxmlformats.org/drawingml/2006/table">
            <a:tbl>
              <a:tblPr>
                <a:noFill/>
                <a:tableStyleId>{6996C8DE-500C-4294-BB62-A7E5630F2C1F}</a:tableStyleId>
              </a:tblPr>
              <a:tblGrid>
                <a:gridCol w="1455950"/>
                <a:gridCol w="1292525"/>
                <a:gridCol w="1258125"/>
                <a:gridCol w="1154875"/>
                <a:gridCol w="1129075"/>
                <a:gridCol w="12839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Căutare Min</a:t>
                      </a:r>
                      <a:endParaRPr/>
                    </a:p>
                  </a:txBody>
                  <a:tcPr marT="91425" marB="91425" marR="91425" marL="91425">
                    <a:lnB cap="flat" cmpd="sng" w="9475">
                      <a:solidFill>
                        <a:srgbClr val="A2A9B1"/>
                      </a:solidFill>
                      <a:prstDash val="solid"/>
                      <a:round/>
                      <a:headEnd len="sm" w="sm" type="none"/>
                      <a:tailEnd len="sm" w="sm" type="none"/>
                    </a:lnB>
                  </a:tcPr>
                </a:tc>
                <a:tc>
                  <a:txBody>
                    <a:bodyPr/>
                    <a:lstStyle/>
                    <a:p>
                      <a:pPr indent="0" lvl="0" marL="0" rtl="0" algn="l">
                        <a:spcBef>
                          <a:spcPts val="0"/>
                        </a:spcBef>
                        <a:spcAft>
                          <a:spcPts val="0"/>
                        </a:spcAft>
                        <a:buNone/>
                      </a:pPr>
                      <a:r>
                        <a:rPr lang="en"/>
                        <a:t>Ștergere Min</a:t>
                      </a:r>
                      <a:endParaRPr/>
                    </a:p>
                  </a:txBody>
                  <a:tcPr marT="91425" marB="91425" marR="91425" marL="91425">
                    <a:lnB cap="flat" cmpd="sng" w="9475">
                      <a:solidFill>
                        <a:srgbClr val="A2A9B1"/>
                      </a:solidFill>
                      <a:prstDash val="solid"/>
                      <a:round/>
                      <a:headEnd len="sm" w="sm" type="none"/>
                      <a:tailEnd len="sm" w="sm" type="none"/>
                    </a:lnB>
                  </a:tcPr>
                </a:tc>
                <a:tc>
                  <a:txBody>
                    <a:bodyPr/>
                    <a:lstStyle/>
                    <a:p>
                      <a:pPr indent="0" lvl="0" marL="0" rtl="0" algn="l">
                        <a:spcBef>
                          <a:spcPts val="0"/>
                        </a:spcBef>
                        <a:spcAft>
                          <a:spcPts val="0"/>
                        </a:spcAft>
                        <a:buNone/>
                      </a:pPr>
                      <a:r>
                        <a:rPr lang="en"/>
                        <a:t>Inserare</a:t>
                      </a:r>
                      <a:endParaRPr/>
                    </a:p>
                  </a:txBody>
                  <a:tcPr marT="91425" marB="91425" marR="91425" marL="91425">
                    <a:lnB cap="flat" cmpd="sng" w="9475">
                      <a:solidFill>
                        <a:srgbClr val="A2A9B1"/>
                      </a:solidFill>
                      <a:prstDash val="solid"/>
                      <a:round/>
                      <a:headEnd len="sm" w="sm" type="none"/>
                      <a:tailEnd len="sm" w="sm" type="none"/>
                    </a:lnB>
                  </a:tcPr>
                </a:tc>
                <a:tc>
                  <a:txBody>
                    <a:bodyPr/>
                    <a:lstStyle/>
                    <a:p>
                      <a:pPr indent="0" lvl="0" marL="0" rtl="0" algn="l">
                        <a:spcBef>
                          <a:spcPts val="0"/>
                        </a:spcBef>
                        <a:spcAft>
                          <a:spcPts val="0"/>
                        </a:spcAft>
                        <a:buNone/>
                      </a:pPr>
                      <a:r>
                        <a:rPr lang="en"/>
                        <a:t>Update</a:t>
                      </a:r>
                      <a:endParaRPr/>
                    </a:p>
                  </a:txBody>
                  <a:tcPr marT="91425" marB="91425" marR="91425" marL="91425">
                    <a:lnB cap="flat" cmpd="sng" w="9475">
                      <a:solidFill>
                        <a:srgbClr val="A2A9B1"/>
                      </a:solidFill>
                      <a:prstDash val="solid"/>
                      <a:round/>
                      <a:headEnd len="sm" w="sm" type="none"/>
                      <a:tailEnd len="sm" w="sm" type="none"/>
                    </a:lnB>
                  </a:tcPr>
                </a:tc>
                <a:tc>
                  <a:txBody>
                    <a:bodyPr/>
                    <a:lstStyle/>
                    <a:p>
                      <a:pPr indent="0" lvl="0" marL="0" rtl="0" algn="l">
                        <a:spcBef>
                          <a:spcPts val="0"/>
                        </a:spcBef>
                        <a:spcAft>
                          <a:spcPts val="0"/>
                        </a:spcAft>
                        <a:buNone/>
                      </a:pPr>
                      <a:r>
                        <a:rPr lang="en"/>
                        <a:t>Reuniune</a:t>
                      </a:r>
                      <a:endParaRPr/>
                    </a:p>
                  </a:txBody>
                  <a:tcPr marT="91425" marB="91425" marR="91425" marL="91425">
                    <a:lnB cap="flat" cmpd="sng" w="9475">
                      <a:solidFill>
                        <a:srgbClr val="A2A9B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Heap Binar</a:t>
                      </a:r>
                      <a:endParaRPr/>
                    </a:p>
                  </a:txBody>
                  <a:tcPr marT="91425" marB="91425" marR="91425" marL="91425">
                    <a:lnR cap="flat" cmpd="sng" w="9475">
                      <a:solidFill>
                        <a:srgbClr val="A2A9B1"/>
                      </a:solidFill>
                      <a:prstDash val="solid"/>
                      <a:round/>
                      <a:headEnd len="sm" w="sm" type="none"/>
                      <a:tailEnd len="sm" w="sm" type="none"/>
                    </a:lnR>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O</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O</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DDDD"/>
                    </a:solidFill>
                  </a:tcPr>
                </a:tc>
              </a:tr>
              <a:tr h="381000">
                <a:tc>
                  <a:txBody>
                    <a:bodyPr/>
                    <a:lstStyle/>
                    <a:p>
                      <a:pPr indent="0" lvl="0" marL="0" rtl="0" algn="l">
                        <a:spcBef>
                          <a:spcPts val="0"/>
                        </a:spcBef>
                        <a:spcAft>
                          <a:spcPts val="0"/>
                        </a:spcAft>
                        <a:buNone/>
                      </a:pPr>
                      <a:r>
                        <a:rPr lang="en"/>
                        <a:t>Heap Binomial</a:t>
                      </a:r>
                      <a:endParaRPr/>
                    </a:p>
                  </a:txBody>
                  <a:tcPr marT="91425" marB="91425" marR="91425" marL="91425">
                    <a:lnR cap="flat" cmpd="sng" w="9475">
                      <a:solidFill>
                        <a:srgbClr val="A2A9B1"/>
                      </a:solidFill>
                      <a:prstDash val="solid"/>
                      <a:round/>
                      <a:headEnd len="sm" w="sm" type="none"/>
                      <a:tailEnd len="sm" w="sm" type="none"/>
                    </a:lnR>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 (amortizat)</a:t>
                      </a:r>
                      <a:endParaRPr baseline="30000">
                        <a:solidFill>
                          <a:srgbClr val="0B0080"/>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O</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t>
                      </a:r>
                      <a:endParaRPr baseline="30000">
                        <a:solidFill>
                          <a:srgbClr val="0B0080"/>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r>
              <a:tr h="381000">
                <a:tc>
                  <a:txBody>
                    <a:bodyPr/>
                    <a:lstStyle/>
                    <a:p>
                      <a:pPr indent="0" lvl="0" marL="0" rtl="0" algn="l">
                        <a:spcBef>
                          <a:spcPts val="0"/>
                        </a:spcBef>
                        <a:spcAft>
                          <a:spcPts val="0"/>
                        </a:spcAft>
                        <a:buNone/>
                      </a:pPr>
                      <a:r>
                        <a:rPr lang="en"/>
                        <a:t>Heap Fibonacci</a:t>
                      </a:r>
                      <a:endParaRPr/>
                    </a:p>
                  </a:txBody>
                  <a:tcPr marT="91425" marB="91425" marR="91425" marL="91425">
                    <a:lnR cap="flat" cmpd="sng" w="9475">
                      <a:solidFill>
                        <a:srgbClr val="A2A9B1"/>
                      </a:solidFill>
                      <a:prstDash val="solid"/>
                      <a:round/>
                      <a:headEnd len="sm" w="sm" type="none"/>
                      <a:tailEnd len="sm" w="sm" type="none"/>
                    </a:lnR>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O</a:t>
                      </a:r>
                      <a:r>
                        <a:rPr lang="en" sz="1050">
                          <a:solidFill>
                            <a:srgbClr val="222222"/>
                          </a:solidFill>
                          <a:highlight>
                            <a:srgbClr val="F8F9FA"/>
                          </a:highlight>
                        </a:rPr>
                        <a:t>(log </a:t>
                      </a:r>
                      <a:r>
                        <a:rPr i="1" lang="en" sz="1050">
                          <a:solidFill>
                            <a:srgbClr val="222222"/>
                          </a:solidFill>
                          <a:highlight>
                            <a:srgbClr val="F8F9FA"/>
                          </a:highlight>
                        </a:rPr>
                        <a:t>n</a:t>
                      </a:r>
                      <a:r>
                        <a:rPr lang="en" sz="1050">
                          <a:solidFill>
                            <a:srgbClr val="222222"/>
                          </a:solidFill>
                          <a:highlight>
                            <a:srgbClr val="F8F9FA"/>
                          </a:highlight>
                        </a:rPr>
                        <a:t>)(amortizat)</a:t>
                      </a:r>
                      <a:endParaRPr baseline="30000">
                        <a:solidFill>
                          <a:srgbClr val="0B0080"/>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FF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 (amortizat)</a:t>
                      </a:r>
                      <a:endParaRPr i="1"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c>
                  <a:txBody>
                    <a:bodyPr/>
                    <a:lstStyle/>
                    <a:p>
                      <a:pPr indent="0" lvl="0" marL="0" rtl="0" algn="l">
                        <a:lnSpc>
                          <a:spcPct val="115000"/>
                        </a:lnSpc>
                        <a:spcBef>
                          <a:spcPts val="1100"/>
                        </a:spcBef>
                        <a:spcAft>
                          <a:spcPts val="1100"/>
                        </a:spcAft>
                        <a:buNone/>
                      </a:pPr>
                      <a:r>
                        <a:rPr i="1" lang="en" sz="1050">
                          <a:solidFill>
                            <a:srgbClr val="222222"/>
                          </a:solidFill>
                          <a:highlight>
                            <a:srgbClr val="F8F9FA"/>
                          </a:highlight>
                        </a:rPr>
                        <a:t>Θ</a:t>
                      </a:r>
                      <a:r>
                        <a:rPr lang="en" sz="1050">
                          <a:solidFill>
                            <a:srgbClr val="222222"/>
                          </a:solidFill>
                          <a:highlight>
                            <a:srgbClr val="F8F9FA"/>
                          </a:highlight>
                        </a:rPr>
                        <a:t>(1)</a:t>
                      </a:r>
                      <a:endParaRPr sz="1050">
                        <a:solidFill>
                          <a:srgbClr val="222222"/>
                        </a:solidFill>
                        <a:highlight>
                          <a:srgbClr val="F8F9FA"/>
                        </a:highlight>
                      </a:endParaRPr>
                    </a:p>
                  </a:txBody>
                  <a:tcPr marT="26675" marB="26675" marR="53350" marL="53350">
                    <a:lnL cap="flat" cmpd="sng" w="9475">
                      <a:solidFill>
                        <a:srgbClr val="A2A9B1"/>
                      </a:solidFill>
                      <a:prstDash val="solid"/>
                      <a:round/>
                      <a:headEnd len="sm" w="sm" type="none"/>
                      <a:tailEnd len="sm" w="sm" type="none"/>
                    </a:lnL>
                    <a:lnR cap="flat" cmpd="sng" w="9475">
                      <a:solidFill>
                        <a:srgbClr val="A2A9B1"/>
                      </a:solidFill>
                      <a:prstDash val="solid"/>
                      <a:round/>
                      <a:headEnd len="sm" w="sm" type="none"/>
                      <a:tailEnd len="sm" w="sm" type="none"/>
                    </a:lnR>
                    <a:lnT cap="flat" cmpd="sng" w="9475">
                      <a:solidFill>
                        <a:srgbClr val="A2A9B1"/>
                      </a:solidFill>
                      <a:prstDash val="solid"/>
                      <a:round/>
                      <a:headEnd len="sm" w="sm" type="none"/>
                      <a:tailEnd len="sm" w="sm" type="none"/>
                    </a:lnT>
                    <a:lnB cap="flat" cmpd="sng" w="9475">
                      <a:solidFill>
                        <a:srgbClr val="A2A9B1"/>
                      </a:solidFill>
                      <a:prstDash val="solid"/>
                      <a:round/>
                      <a:headEnd len="sm" w="sm" type="none"/>
                      <a:tailEnd len="sm" w="sm" type="none"/>
                    </a:lnB>
                    <a:solidFill>
                      <a:srgbClr val="DDFFDD"/>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Reuniune</a:t>
            </a:r>
            <a:endParaRPr/>
          </a:p>
          <a:p>
            <a:pPr indent="0" lvl="0" marL="0" rtl="0" algn="ctr">
              <a:spcBef>
                <a:spcPts val="0"/>
              </a:spcBef>
              <a:spcAft>
                <a:spcPts val="0"/>
              </a:spcAft>
              <a:buNone/>
            </a:pPr>
            <a:r>
              <a:t/>
            </a:r>
            <a:endParaRPr/>
          </a:p>
        </p:txBody>
      </p:sp>
      <p:sp>
        <p:nvSpPr>
          <p:cNvPr id="178" name="Google Shape;178;p34"/>
          <p:cNvSpPr txBox="1"/>
          <p:nvPr>
            <p:ph idx="1" type="body"/>
          </p:nvPr>
        </p:nvSpPr>
        <p:spPr>
          <a:xfrm>
            <a:off x="311700" y="1152475"/>
            <a:ext cx="8520600" cy="3416400"/>
          </a:xfrm>
          <a:prstGeom prst="rect">
            <a:avLst/>
          </a:prstGeom>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9" name="Google Shape;179;p34"/>
          <p:cNvPicPr preferRelativeResize="0"/>
          <p:nvPr/>
        </p:nvPicPr>
        <p:blipFill>
          <a:blip r:embed="rId3">
            <a:alphaModFix/>
          </a:blip>
          <a:stretch>
            <a:fillRect/>
          </a:stretch>
        </p:blipFill>
        <p:spPr>
          <a:xfrm>
            <a:off x="311700" y="1083713"/>
            <a:ext cx="4104150" cy="2087275"/>
          </a:xfrm>
          <a:prstGeom prst="rect">
            <a:avLst/>
          </a:prstGeom>
          <a:noFill/>
          <a:ln>
            <a:noFill/>
          </a:ln>
        </p:spPr>
      </p:pic>
      <p:pic>
        <p:nvPicPr>
          <p:cNvPr id="180" name="Google Shape;180;p34"/>
          <p:cNvPicPr preferRelativeResize="0"/>
          <p:nvPr/>
        </p:nvPicPr>
        <p:blipFill>
          <a:blip r:embed="rId4">
            <a:alphaModFix/>
          </a:blip>
          <a:stretch>
            <a:fillRect/>
          </a:stretch>
        </p:blipFill>
        <p:spPr>
          <a:xfrm>
            <a:off x="4184498" y="2234175"/>
            <a:ext cx="4553050" cy="2337832"/>
          </a:xfrm>
          <a:prstGeom prst="rect">
            <a:avLst/>
          </a:prstGeom>
          <a:noFill/>
          <a:ln>
            <a:noFill/>
          </a:ln>
        </p:spPr>
      </p:pic>
      <p:sp>
        <p:nvSpPr>
          <p:cNvPr id="181" name="Google Shape;181;p34"/>
          <p:cNvSpPr/>
          <p:nvPr/>
        </p:nvSpPr>
        <p:spPr>
          <a:xfrm>
            <a:off x="3141375" y="1178475"/>
            <a:ext cx="1610684" cy="1414425"/>
          </a:xfrm>
          <a:custGeom>
            <a:rect b="b" l="l" r="r" t="t"/>
            <a:pathLst>
              <a:path extrusionOk="0" h="56577" w="59666">
                <a:moveTo>
                  <a:pt x="0" y="22295"/>
                </a:moveTo>
                <a:cubicBezTo>
                  <a:pt x="2394" y="34265"/>
                  <a:pt x="5753" y="50150"/>
                  <a:pt x="17086" y="54686"/>
                </a:cubicBezTo>
                <a:cubicBezTo>
                  <a:pt x="30639" y="60110"/>
                  <a:pt x="51846" y="53148"/>
                  <a:pt x="58376" y="40092"/>
                </a:cubicBezTo>
                <a:cubicBezTo>
                  <a:pt x="60714" y="35418"/>
                  <a:pt x="59088" y="29657"/>
                  <a:pt x="59088" y="24431"/>
                </a:cubicBezTo>
                <a:cubicBezTo>
                  <a:pt x="59088" y="16763"/>
                  <a:pt x="57918" y="5179"/>
                  <a:pt x="50545" y="3073"/>
                </a:cubicBezTo>
                <a:cubicBezTo>
                  <a:pt x="41059" y="363"/>
                  <a:pt x="30826" y="2187"/>
                  <a:pt x="21001" y="1294"/>
                </a:cubicBezTo>
                <a:cubicBezTo>
                  <a:pt x="15446" y="789"/>
                  <a:pt x="8912" y="-1444"/>
                  <a:pt x="4271" y="1650"/>
                </a:cubicBezTo>
                <a:cubicBezTo>
                  <a:pt x="-1248" y="5329"/>
                  <a:pt x="712" y="14594"/>
                  <a:pt x="712" y="21227"/>
                </a:cubicBezTo>
              </a:path>
            </a:pathLst>
          </a:custGeom>
          <a:noFill/>
          <a:ln cap="flat" cmpd="sng" w="9525">
            <a:solidFill>
              <a:schemeClr val="dk2"/>
            </a:solidFill>
            <a:prstDash val="solid"/>
            <a:round/>
            <a:headEnd len="med" w="med" type="none"/>
            <a:tailEnd len="med" w="med" type="none"/>
          </a:ln>
        </p:spPr>
      </p:sp>
      <p:sp>
        <p:nvSpPr>
          <p:cNvPr id="182" name="Google Shape;182;p34"/>
          <p:cNvSpPr txBox="1"/>
          <p:nvPr/>
        </p:nvSpPr>
        <p:spPr>
          <a:xfrm>
            <a:off x="4324925" y="1290900"/>
            <a:ext cx="649500" cy="444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H2</a:t>
            </a:r>
            <a:endParaRPr/>
          </a:p>
          <a:p>
            <a:pPr indent="0" lvl="0" marL="0" rtl="0" algn="l">
              <a:spcBef>
                <a:spcPts val="0"/>
              </a:spcBef>
              <a:spcAft>
                <a:spcPts val="0"/>
              </a:spcAft>
              <a:buNone/>
            </a:pPr>
            <a:r>
              <a:t/>
            </a:r>
            <a:endParaRPr/>
          </a:p>
        </p:txBody>
      </p:sp>
      <p:sp>
        <p:nvSpPr>
          <p:cNvPr id="183" name="Google Shape;183;p34"/>
          <p:cNvSpPr txBox="1"/>
          <p:nvPr/>
        </p:nvSpPr>
        <p:spPr>
          <a:xfrm>
            <a:off x="1067950" y="2234175"/>
            <a:ext cx="596100" cy="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H1</a:t>
            </a:r>
            <a:endParaRPr/>
          </a:p>
          <a:p>
            <a:pPr indent="0" lvl="0" marL="0" rtl="0" algn="l">
              <a:spcBef>
                <a:spcPts val="0"/>
              </a:spcBef>
              <a:spcAft>
                <a:spcPts val="0"/>
              </a:spcAft>
              <a:buNone/>
            </a:pPr>
            <a:r>
              <a:t/>
            </a:r>
            <a:endParaRPr/>
          </a:p>
        </p:txBody>
      </p:sp>
      <p:sp>
        <p:nvSpPr>
          <p:cNvPr id="184" name="Google Shape;184;p34"/>
          <p:cNvSpPr/>
          <p:nvPr/>
        </p:nvSpPr>
        <p:spPr>
          <a:xfrm>
            <a:off x="478241" y="1133694"/>
            <a:ext cx="2582300" cy="2212975"/>
          </a:xfrm>
          <a:custGeom>
            <a:rect b="b" l="l" r="r" t="t"/>
            <a:pathLst>
              <a:path extrusionOk="0" h="88519" w="103292">
                <a:moveTo>
                  <a:pt x="90151" y="4508"/>
                </a:moveTo>
                <a:cubicBezTo>
                  <a:pt x="76540" y="-2295"/>
                  <a:pt x="59743" y="283"/>
                  <a:pt x="44589" y="1661"/>
                </a:cubicBezTo>
                <a:cubicBezTo>
                  <a:pt x="35688" y="2470"/>
                  <a:pt x="26454" y="1587"/>
                  <a:pt x="17893" y="4153"/>
                </a:cubicBezTo>
                <a:cubicBezTo>
                  <a:pt x="12071" y="5898"/>
                  <a:pt x="7657" y="10969"/>
                  <a:pt x="3655" y="15543"/>
                </a:cubicBezTo>
                <a:cubicBezTo>
                  <a:pt x="-4090" y="24394"/>
                  <a:pt x="2582" y="39372"/>
                  <a:pt x="5435" y="50782"/>
                </a:cubicBezTo>
                <a:cubicBezTo>
                  <a:pt x="7978" y="60953"/>
                  <a:pt x="1378" y="74216"/>
                  <a:pt x="8282" y="82106"/>
                </a:cubicBezTo>
                <a:cubicBezTo>
                  <a:pt x="18676" y="93985"/>
                  <a:pt x="40123" y="86156"/>
                  <a:pt x="55624" y="83174"/>
                </a:cubicBezTo>
                <a:cubicBezTo>
                  <a:pt x="68736" y="80652"/>
                  <a:pt x="87833" y="90197"/>
                  <a:pt x="95490" y="79258"/>
                </a:cubicBezTo>
                <a:cubicBezTo>
                  <a:pt x="102342" y="69468"/>
                  <a:pt x="97624" y="55420"/>
                  <a:pt x="99762" y="43663"/>
                </a:cubicBezTo>
                <a:cubicBezTo>
                  <a:pt x="100180" y="41364"/>
                  <a:pt x="102103" y="39538"/>
                  <a:pt x="102609" y="37256"/>
                </a:cubicBezTo>
                <a:cubicBezTo>
                  <a:pt x="105125" y="25920"/>
                  <a:pt x="100181" y="10057"/>
                  <a:pt x="89795" y="4864"/>
                </a:cubicBezTo>
              </a:path>
            </a:pathLst>
          </a:custGeom>
          <a:noFill/>
          <a:ln cap="flat" cmpd="sng" w="9525">
            <a:solidFill>
              <a:schemeClr val="dk2"/>
            </a:solidFill>
            <a:prstDash val="solid"/>
            <a:round/>
            <a:headEnd len="med" w="med" type="none"/>
            <a:tailEnd len="med" w="med" type="none"/>
          </a:ln>
        </p:spPr>
      </p:sp>
      <p:sp>
        <p:nvSpPr>
          <p:cNvPr id="185" name="Google Shape;185;p34"/>
          <p:cNvSpPr/>
          <p:nvPr/>
        </p:nvSpPr>
        <p:spPr>
          <a:xfrm>
            <a:off x="3756315" y="1928098"/>
            <a:ext cx="5057800" cy="2531825"/>
          </a:xfrm>
          <a:custGeom>
            <a:rect b="b" l="l" r="r" t="t"/>
            <a:pathLst>
              <a:path extrusionOk="0" h="101273" w="202312">
                <a:moveTo>
                  <a:pt x="2454" y="38584"/>
                </a:moveTo>
                <a:cubicBezTo>
                  <a:pt x="14771" y="34105"/>
                  <a:pt x="26456" y="27888"/>
                  <a:pt x="37693" y="21142"/>
                </a:cubicBezTo>
                <a:cubicBezTo>
                  <a:pt x="42519" y="18245"/>
                  <a:pt x="46403" y="13749"/>
                  <a:pt x="51576" y="11531"/>
                </a:cubicBezTo>
                <a:cubicBezTo>
                  <a:pt x="59503" y="8132"/>
                  <a:pt x="68678" y="9270"/>
                  <a:pt x="77204" y="7972"/>
                </a:cubicBezTo>
                <a:cubicBezTo>
                  <a:pt x="98490" y="4732"/>
                  <a:pt x="120174" y="5132"/>
                  <a:pt x="141631" y="3344"/>
                </a:cubicBezTo>
                <a:cubicBezTo>
                  <a:pt x="154055" y="2309"/>
                  <a:pt x="167331" y="-2453"/>
                  <a:pt x="179006" y="1921"/>
                </a:cubicBezTo>
                <a:cubicBezTo>
                  <a:pt x="185852" y="4486"/>
                  <a:pt x="193177" y="8388"/>
                  <a:pt x="196804" y="14735"/>
                </a:cubicBezTo>
                <a:cubicBezTo>
                  <a:pt x="203605" y="26636"/>
                  <a:pt x="202857" y="42130"/>
                  <a:pt x="200719" y="55669"/>
                </a:cubicBezTo>
                <a:cubicBezTo>
                  <a:pt x="199625" y="62595"/>
                  <a:pt x="198074" y="71100"/>
                  <a:pt x="192176" y="74891"/>
                </a:cubicBezTo>
                <a:cubicBezTo>
                  <a:pt x="184542" y="79798"/>
                  <a:pt x="174543" y="79769"/>
                  <a:pt x="165480" y="80230"/>
                </a:cubicBezTo>
                <a:cubicBezTo>
                  <a:pt x="149420" y="81047"/>
                  <a:pt x="133470" y="83394"/>
                  <a:pt x="117427" y="84501"/>
                </a:cubicBezTo>
                <a:cubicBezTo>
                  <a:pt x="105720" y="85308"/>
                  <a:pt x="96523" y="95384"/>
                  <a:pt x="85391" y="99095"/>
                </a:cubicBezTo>
                <a:cubicBezTo>
                  <a:pt x="72600" y="103359"/>
                  <a:pt x="57386" y="100527"/>
                  <a:pt x="45168" y="94824"/>
                </a:cubicBezTo>
                <a:cubicBezTo>
                  <a:pt x="32164" y="88754"/>
                  <a:pt x="18047" y="82713"/>
                  <a:pt x="8861" y="71687"/>
                </a:cubicBezTo>
                <a:cubicBezTo>
                  <a:pt x="4573" y="66540"/>
                  <a:pt x="3318" y="59474"/>
                  <a:pt x="1030" y="53178"/>
                </a:cubicBezTo>
                <a:cubicBezTo>
                  <a:pt x="-671" y="48497"/>
                  <a:pt x="-492" y="40155"/>
                  <a:pt x="4234" y="38584"/>
                </a:cubicBezTo>
              </a:path>
            </a:pathLst>
          </a:custGeom>
          <a:noFill/>
          <a:ln cap="flat" cmpd="sng" w="9525">
            <a:solidFill>
              <a:schemeClr val="dk2"/>
            </a:solidFill>
            <a:prstDash val="solid"/>
            <a:round/>
            <a:headEnd len="med" w="med" type="none"/>
            <a:tailEnd len="med" w="med" type="none"/>
          </a:ln>
        </p:spPr>
      </p:sp>
      <p:cxnSp>
        <p:nvCxnSpPr>
          <p:cNvPr id="186" name="Google Shape;186;p34"/>
          <p:cNvCxnSpPr/>
          <p:nvPr/>
        </p:nvCxnSpPr>
        <p:spPr>
          <a:xfrm rot="10800000">
            <a:off x="7653075" y="2429950"/>
            <a:ext cx="658500" cy="26700"/>
          </a:xfrm>
          <a:prstGeom prst="straightConnector1">
            <a:avLst/>
          </a:prstGeom>
          <a:noFill/>
          <a:ln cap="flat" cmpd="sng" w="9525">
            <a:solidFill>
              <a:schemeClr val="dk2"/>
            </a:solidFill>
            <a:prstDash val="dot"/>
            <a:round/>
            <a:headEnd len="med" w="med" type="none"/>
            <a:tailEnd len="med" w="med" type="none"/>
          </a:ln>
        </p:spPr>
      </p:cxnSp>
      <p:cxnSp>
        <p:nvCxnSpPr>
          <p:cNvPr id="187" name="Google Shape;187;p34"/>
          <p:cNvCxnSpPr/>
          <p:nvPr/>
        </p:nvCxnSpPr>
        <p:spPr>
          <a:xfrm rot="10800000">
            <a:off x="6567400" y="2385350"/>
            <a:ext cx="845400" cy="9000"/>
          </a:xfrm>
          <a:prstGeom prst="straightConnector1">
            <a:avLst/>
          </a:prstGeom>
          <a:noFill/>
          <a:ln cap="flat" cmpd="sng" w="9525">
            <a:solidFill>
              <a:srgbClr val="FF0000"/>
            </a:solidFill>
            <a:prstDash val="dot"/>
            <a:round/>
            <a:headEnd len="med" w="med" type="none"/>
            <a:tailEnd len="med" w="med" type="none"/>
          </a:ln>
        </p:spPr>
      </p:cxnSp>
      <p:cxnSp>
        <p:nvCxnSpPr>
          <p:cNvPr id="188" name="Google Shape;188;p34"/>
          <p:cNvCxnSpPr/>
          <p:nvPr/>
        </p:nvCxnSpPr>
        <p:spPr>
          <a:xfrm flipH="1" rot="10800000">
            <a:off x="5561850" y="2385450"/>
            <a:ext cx="774300" cy="80100"/>
          </a:xfrm>
          <a:prstGeom prst="straightConnector1">
            <a:avLst/>
          </a:prstGeom>
          <a:noFill/>
          <a:ln cap="flat" cmpd="sng" w="9525">
            <a:solidFill>
              <a:srgbClr val="000000"/>
            </a:solidFill>
            <a:prstDash val="dot"/>
            <a:round/>
            <a:headEnd len="med" w="med" type="none"/>
            <a:tailEnd len="med" w="med" type="none"/>
          </a:ln>
        </p:spPr>
      </p:cxnSp>
      <p:cxnSp>
        <p:nvCxnSpPr>
          <p:cNvPr id="189" name="Google Shape;189;p34"/>
          <p:cNvCxnSpPr/>
          <p:nvPr/>
        </p:nvCxnSpPr>
        <p:spPr>
          <a:xfrm>
            <a:off x="4956725" y="2447750"/>
            <a:ext cx="391500" cy="9000"/>
          </a:xfrm>
          <a:prstGeom prst="straightConnector1">
            <a:avLst/>
          </a:prstGeom>
          <a:noFill/>
          <a:ln cap="flat" cmpd="sng" w="9525">
            <a:solidFill>
              <a:schemeClr val="dk2"/>
            </a:solidFill>
            <a:prstDash val="dot"/>
            <a:round/>
            <a:headEnd len="med" w="med" type="none"/>
            <a:tailEnd len="med" w="med" type="none"/>
          </a:ln>
        </p:spPr>
      </p:cxnSp>
      <p:cxnSp>
        <p:nvCxnSpPr>
          <p:cNvPr id="190" name="Google Shape;190;p34"/>
          <p:cNvCxnSpPr/>
          <p:nvPr/>
        </p:nvCxnSpPr>
        <p:spPr>
          <a:xfrm>
            <a:off x="6413550" y="1869350"/>
            <a:ext cx="507300" cy="5160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34"/>
          <p:cNvCxnSpPr/>
          <p:nvPr/>
        </p:nvCxnSpPr>
        <p:spPr>
          <a:xfrm flipH="1" rot="10800000">
            <a:off x="1288375" y="1342275"/>
            <a:ext cx="277500" cy="19800"/>
          </a:xfrm>
          <a:prstGeom prst="straightConnector1">
            <a:avLst/>
          </a:prstGeom>
          <a:noFill/>
          <a:ln cap="flat" cmpd="sng" w="9525">
            <a:solidFill>
              <a:schemeClr val="dk2"/>
            </a:solidFill>
            <a:prstDash val="dot"/>
            <a:round/>
            <a:headEnd len="med" w="med" type="none"/>
            <a:tailEnd len="med" w="med" type="none"/>
          </a:ln>
        </p:spPr>
      </p:cxnSp>
      <p:sp>
        <p:nvSpPr>
          <p:cNvPr id="192" name="Google Shape;192;p34"/>
          <p:cNvSpPr txBox="1"/>
          <p:nvPr/>
        </p:nvSpPr>
        <p:spPr>
          <a:xfrm>
            <a:off x="1025275" y="3571400"/>
            <a:ext cx="1042500" cy="5727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O(1)</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198" name="Google Shape;19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p>
        </p:txBody>
      </p:sp>
      <p:pic>
        <p:nvPicPr>
          <p:cNvPr id="199" name="Google Shape;199;p35"/>
          <p:cNvPicPr preferRelativeResize="0"/>
          <p:nvPr/>
        </p:nvPicPr>
        <p:blipFill>
          <a:blip r:embed="rId3">
            <a:alphaModFix/>
          </a:blip>
          <a:stretch>
            <a:fillRect/>
          </a:stretch>
        </p:blipFill>
        <p:spPr>
          <a:xfrm>
            <a:off x="311698" y="1152475"/>
            <a:ext cx="4553050" cy="2337832"/>
          </a:xfrm>
          <a:prstGeom prst="rect">
            <a:avLst/>
          </a:prstGeom>
          <a:noFill/>
          <a:ln>
            <a:noFill/>
          </a:ln>
        </p:spPr>
      </p:pic>
      <p:sp>
        <p:nvSpPr>
          <p:cNvPr id="200" name="Google Shape;200;p35"/>
          <p:cNvSpPr txBox="1"/>
          <p:nvPr/>
        </p:nvSpPr>
        <p:spPr>
          <a:xfrm>
            <a:off x="5027925" y="1344300"/>
            <a:ext cx="35940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Extragem minim. Fii săi devin arbori liberi.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06" name="Google Shape;20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p>
        </p:txBody>
      </p:sp>
      <p:pic>
        <p:nvPicPr>
          <p:cNvPr id="207" name="Google Shape;207;p36"/>
          <p:cNvPicPr preferRelativeResize="0"/>
          <p:nvPr/>
        </p:nvPicPr>
        <p:blipFill>
          <a:blip r:embed="rId3">
            <a:alphaModFix/>
          </a:blip>
          <a:stretch>
            <a:fillRect/>
          </a:stretch>
        </p:blipFill>
        <p:spPr>
          <a:xfrm>
            <a:off x="311698" y="1152475"/>
            <a:ext cx="4553050" cy="2337832"/>
          </a:xfrm>
          <a:prstGeom prst="rect">
            <a:avLst/>
          </a:prstGeom>
          <a:noFill/>
          <a:ln>
            <a:noFill/>
          </a:ln>
        </p:spPr>
      </p:pic>
      <p:pic>
        <p:nvPicPr>
          <p:cNvPr id="208" name="Google Shape;208;p36"/>
          <p:cNvPicPr preferRelativeResize="0"/>
          <p:nvPr/>
        </p:nvPicPr>
        <p:blipFill>
          <a:blip r:embed="rId4">
            <a:alphaModFix/>
          </a:blip>
          <a:stretch>
            <a:fillRect/>
          </a:stretch>
        </p:blipFill>
        <p:spPr>
          <a:xfrm>
            <a:off x="3126813" y="2502763"/>
            <a:ext cx="5705475" cy="2505075"/>
          </a:xfrm>
          <a:prstGeom prst="rect">
            <a:avLst/>
          </a:prstGeom>
          <a:noFill/>
          <a:ln>
            <a:noFill/>
          </a:ln>
        </p:spPr>
      </p:pic>
      <p:sp>
        <p:nvSpPr>
          <p:cNvPr id="209" name="Google Shape;209;p36"/>
          <p:cNvSpPr txBox="1"/>
          <p:nvPr/>
        </p:nvSpPr>
        <p:spPr>
          <a:xfrm>
            <a:off x="5027925" y="1344300"/>
            <a:ext cx="36873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Extragem minim. Fii săi devin arbori liberi.</a:t>
            </a:r>
            <a:endParaRPr/>
          </a:p>
        </p:txBody>
      </p:sp>
      <p:sp>
        <p:nvSpPr>
          <p:cNvPr id="210" name="Google Shape;210;p36"/>
          <p:cNvSpPr txBox="1"/>
          <p:nvPr/>
        </p:nvSpPr>
        <p:spPr>
          <a:xfrm>
            <a:off x="560725" y="3328725"/>
            <a:ext cx="2224800" cy="12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Unde e problema?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t/>
            </a:r>
            <a:endParaRPr/>
          </a:p>
        </p:txBody>
      </p:sp>
      <p:pic>
        <p:nvPicPr>
          <p:cNvPr id="217" name="Google Shape;217;p37"/>
          <p:cNvPicPr preferRelativeResize="0"/>
          <p:nvPr/>
        </p:nvPicPr>
        <p:blipFill>
          <a:blip r:embed="rId3">
            <a:alphaModFix/>
          </a:blip>
          <a:stretch>
            <a:fillRect/>
          </a:stretch>
        </p:blipFill>
        <p:spPr>
          <a:xfrm>
            <a:off x="311698" y="1152475"/>
            <a:ext cx="4553050" cy="2337832"/>
          </a:xfrm>
          <a:prstGeom prst="rect">
            <a:avLst/>
          </a:prstGeom>
          <a:noFill/>
          <a:ln>
            <a:noFill/>
          </a:ln>
        </p:spPr>
      </p:pic>
      <p:pic>
        <p:nvPicPr>
          <p:cNvPr id="218" name="Google Shape;218;p37"/>
          <p:cNvPicPr preferRelativeResize="0"/>
          <p:nvPr/>
        </p:nvPicPr>
        <p:blipFill>
          <a:blip r:embed="rId4">
            <a:alphaModFix/>
          </a:blip>
          <a:stretch>
            <a:fillRect/>
          </a:stretch>
        </p:blipFill>
        <p:spPr>
          <a:xfrm>
            <a:off x="3126813" y="2502763"/>
            <a:ext cx="5705475" cy="2505075"/>
          </a:xfrm>
          <a:prstGeom prst="rect">
            <a:avLst/>
          </a:prstGeom>
          <a:noFill/>
          <a:ln>
            <a:noFill/>
          </a:ln>
        </p:spPr>
      </p:pic>
      <p:sp>
        <p:nvSpPr>
          <p:cNvPr id="219" name="Google Shape;219;p37"/>
          <p:cNvSpPr txBox="1"/>
          <p:nvPr/>
        </p:nvSpPr>
        <p:spPr>
          <a:xfrm>
            <a:off x="5027925" y="1344300"/>
            <a:ext cx="3920700" cy="9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Extragem minim. Fii săi devin arbori liberi.</a:t>
            </a:r>
            <a:endParaRPr/>
          </a:p>
        </p:txBody>
      </p:sp>
      <p:sp>
        <p:nvSpPr>
          <p:cNvPr id="220" name="Google Shape;220;p37"/>
          <p:cNvSpPr txBox="1"/>
          <p:nvPr/>
        </p:nvSpPr>
        <p:spPr>
          <a:xfrm>
            <a:off x="311700" y="3328725"/>
            <a:ext cx="2940900" cy="15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Unde e problema ?</a:t>
            </a:r>
            <a:endParaRPr/>
          </a:p>
          <a:p>
            <a:pPr indent="0" lvl="0" marL="0" rtl="0" algn="l">
              <a:spcBef>
                <a:spcPts val="0"/>
              </a:spcBef>
              <a:spcAft>
                <a:spcPts val="0"/>
              </a:spcAft>
              <a:buNone/>
            </a:pPr>
            <a:r>
              <a:rPr lang="en"/>
              <a:t>Nu știm care e minimul… am putea avea n arbori cu 1 element…</a:t>
            </a:r>
            <a:endParaRPr/>
          </a:p>
          <a:p>
            <a:pPr indent="0" lvl="0" marL="0" rtl="0" algn="l">
              <a:spcBef>
                <a:spcPts val="0"/>
              </a:spcBef>
              <a:spcAft>
                <a:spcPts val="0"/>
              </a:spcAft>
              <a:buNone/>
            </a:pPr>
            <a:r>
              <a:rPr lang="en"/>
              <a:t>Dacă ștergem n elemente consecutiv ne poate costa n^2??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Extragere minim</a:t>
            </a:r>
            <a:endParaRPr/>
          </a:p>
          <a:p>
            <a:pPr indent="0" lvl="0" marL="0" rtl="0" algn="ctr">
              <a:spcBef>
                <a:spcPts val="0"/>
              </a:spcBef>
              <a:spcAft>
                <a:spcPts val="0"/>
              </a:spcAft>
              <a:buNone/>
            </a:pPr>
            <a:r>
              <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Ca să evităm să avem de mai multe ori cost mare pentru extragerea minimului, vom consolida heapul (“reuniunea” de la heapul binomial).</a:t>
            </a:r>
            <a:endParaRPr/>
          </a:p>
          <a:p>
            <a:pPr indent="0" lvl="0" marL="457200" rtl="0" algn="l">
              <a:spcBef>
                <a:spcPts val="1600"/>
              </a:spcBef>
              <a:spcAft>
                <a:spcPts val="1600"/>
              </a:spcAft>
              <a:buNone/>
            </a:pPr>
            <a:r>
              <a:t/>
            </a:r>
            <a:endParaRPr/>
          </a:p>
        </p:txBody>
      </p:sp>
      <p:pic>
        <p:nvPicPr>
          <p:cNvPr id="227" name="Google Shape;227;p38"/>
          <p:cNvPicPr preferRelativeResize="0"/>
          <p:nvPr/>
        </p:nvPicPr>
        <p:blipFill>
          <a:blip r:embed="rId3">
            <a:alphaModFix/>
          </a:blip>
          <a:stretch>
            <a:fillRect/>
          </a:stretch>
        </p:blipFill>
        <p:spPr>
          <a:xfrm>
            <a:off x="1776400" y="1993225"/>
            <a:ext cx="5591175" cy="1085850"/>
          </a:xfrm>
          <a:prstGeom prst="rect">
            <a:avLst/>
          </a:prstGeom>
          <a:noFill/>
          <a:ln>
            <a:noFill/>
          </a:ln>
        </p:spPr>
      </p:pic>
      <p:sp>
        <p:nvSpPr>
          <p:cNvPr id="228" name="Google Shape;228;p38"/>
          <p:cNvSpPr txBox="1"/>
          <p:nvPr/>
        </p:nvSpPr>
        <p:spPr>
          <a:xfrm>
            <a:off x="2313775" y="3319825"/>
            <a:ext cx="438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Eliminăm minimul, se creeaza multe “rădăcini”</a:t>
            </a:r>
            <a:endParaRPr/>
          </a:p>
        </p:txBody>
      </p:sp>
      <p:pic>
        <p:nvPicPr>
          <p:cNvPr id="229" name="Google Shape;229;p38"/>
          <p:cNvPicPr preferRelativeResize="0"/>
          <p:nvPr/>
        </p:nvPicPr>
        <p:blipFill>
          <a:blip r:embed="rId4">
            <a:alphaModFix/>
          </a:blip>
          <a:stretch>
            <a:fillRect/>
          </a:stretch>
        </p:blipFill>
        <p:spPr>
          <a:xfrm>
            <a:off x="4844575" y="1993225"/>
            <a:ext cx="477976" cy="269825"/>
          </a:xfrm>
          <a:prstGeom prst="rect">
            <a:avLst/>
          </a:prstGeom>
          <a:noFill/>
          <a:ln>
            <a:noFill/>
          </a:ln>
        </p:spPr>
      </p:pic>
      <p:sp>
        <p:nvSpPr>
          <p:cNvPr id="230" name="Google Shape;230;p38"/>
          <p:cNvSpPr/>
          <p:nvPr/>
        </p:nvSpPr>
        <p:spPr>
          <a:xfrm>
            <a:off x="6007225" y="1993288"/>
            <a:ext cx="599100" cy="269700"/>
          </a:xfrm>
          <a:prstGeom prst="snip1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36" name="Google Shape;23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Ca să evităm să avem de mai multe ori cost mare pentru extragerea minimului, vom consolida heapul (“reuniunea” de la heapul binomial).</a:t>
            </a:r>
            <a:endParaRPr/>
          </a:p>
          <a:p>
            <a:pPr indent="0" lvl="0" marL="457200" rtl="0" algn="l">
              <a:spcBef>
                <a:spcPts val="1600"/>
              </a:spcBef>
              <a:spcAft>
                <a:spcPts val="1600"/>
              </a:spcAft>
              <a:buNone/>
            </a:pPr>
            <a:r>
              <a:t/>
            </a:r>
            <a:endParaRPr/>
          </a:p>
        </p:txBody>
      </p:sp>
      <p:pic>
        <p:nvPicPr>
          <p:cNvPr id="237" name="Google Shape;237;p39"/>
          <p:cNvPicPr preferRelativeResize="0"/>
          <p:nvPr/>
        </p:nvPicPr>
        <p:blipFill>
          <a:blip r:embed="rId3">
            <a:alphaModFix/>
          </a:blip>
          <a:stretch>
            <a:fillRect/>
          </a:stretch>
        </p:blipFill>
        <p:spPr>
          <a:xfrm>
            <a:off x="1776413" y="2162300"/>
            <a:ext cx="5591175" cy="1085850"/>
          </a:xfrm>
          <a:prstGeom prst="rect">
            <a:avLst/>
          </a:prstGeom>
          <a:noFill/>
          <a:ln>
            <a:noFill/>
          </a:ln>
        </p:spPr>
      </p:pic>
      <p:pic>
        <p:nvPicPr>
          <p:cNvPr id="238" name="Google Shape;238;p39"/>
          <p:cNvPicPr preferRelativeResize="0"/>
          <p:nvPr/>
        </p:nvPicPr>
        <p:blipFill>
          <a:blip r:embed="rId4">
            <a:alphaModFix/>
          </a:blip>
          <a:stretch>
            <a:fillRect/>
          </a:stretch>
        </p:blipFill>
        <p:spPr>
          <a:xfrm>
            <a:off x="1771288" y="3490463"/>
            <a:ext cx="5476875" cy="1152525"/>
          </a:xfrm>
          <a:prstGeom prst="rect">
            <a:avLst/>
          </a:prstGeom>
          <a:noFill/>
          <a:ln>
            <a:noFill/>
          </a:ln>
        </p:spPr>
      </p:pic>
      <p:pic>
        <p:nvPicPr>
          <p:cNvPr id="239" name="Google Shape;239;p39"/>
          <p:cNvPicPr preferRelativeResize="0"/>
          <p:nvPr/>
        </p:nvPicPr>
        <p:blipFill>
          <a:blip r:embed="rId5">
            <a:alphaModFix/>
          </a:blip>
          <a:stretch>
            <a:fillRect/>
          </a:stretch>
        </p:blipFill>
        <p:spPr>
          <a:xfrm>
            <a:off x="4875700" y="2162288"/>
            <a:ext cx="432489" cy="244125"/>
          </a:xfrm>
          <a:prstGeom prst="rect">
            <a:avLst/>
          </a:prstGeom>
          <a:noFill/>
          <a:ln>
            <a:noFill/>
          </a:ln>
        </p:spPr>
      </p:pic>
      <p:sp>
        <p:nvSpPr>
          <p:cNvPr id="240" name="Google Shape;240;p39"/>
          <p:cNvSpPr/>
          <p:nvPr/>
        </p:nvSpPr>
        <p:spPr>
          <a:xfrm>
            <a:off x="6077275" y="2194350"/>
            <a:ext cx="432600" cy="212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46" name="Google Shape;24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1000"/>
              </a:spcBef>
              <a:spcAft>
                <a:spcPts val="0"/>
              </a:spcAft>
              <a:buNone/>
            </a:pPr>
            <a:r>
              <a:t/>
            </a:r>
            <a:endParaRPr/>
          </a:p>
          <a:p>
            <a:pPr indent="0" lvl="0" marL="457200" rtl="0" algn="l">
              <a:spcBef>
                <a:spcPts val="1600"/>
              </a:spcBef>
              <a:spcAft>
                <a:spcPts val="1600"/>
              </a:spcAft>
              <a:buNone/>
            </a:pPr>
            <a:r>
              <a:t/>
            </a:r>
            <a:endParaRPr/>
          </a:p>
        </p:txBody>
      </p:sp>
      <p:pic>
        <p:nvPicPr>
          <p:cNvPr id="247" name="Google Shape;247;p40"/>
          <p:cNvPicPr preferRelativeResize="0"/>
          <p:nvPr/>
        </p:nvPicPr>
        <p:blipFill>
          <a:blip r:embed="rId3">
            <a:alphaModFix/>
          </a:blip>
          <a:stretch>
            <a:fillRect/>
          </a:stretch>
        </p:blipFill>
        <p:spPr>
          <a:xfrm>
            <a:off x="1602588" y="1017713"/>
            <a:ext cx="5476875" cy="1152525"/>
          </a:xfrm>
          <a:prstGeom prst="rect">
            <a:avLst/>
          </a:prstGeom>
          <a:noFill/>
          <a:ln>
            <a:noFill/>
          </a:ln>
        </p:spPr>
      </p:pic>
      <p:pic>
        <p:nvPicPr>
          <p:cNvPr id="248" name="Google Shape;248;p40"/>
          <p:cNvPicPr preferRelativeResize="0"/>
          <p:nvPr/>
        </p:nvPicPr>
        <p:blipFill>
          <a:blip r:embed="rId4">
            <a:alphaModFix/>
          </a:blip>
          <a:stretch>
            <a:fillRect/>
          </a:stretch>
        </p:blipFill>
        <p:spPr>
          <a:xfrm>
            <a:off x="1728000" y="3469963"/>
            <a:ext cx="5153025" cy="1362075"/>
          </a:xfrm>
          <a:prstGeom prst="rect">
            <a:avLst/>
          </a:prstGeom>
          <a:noFill/>
          <a:ln>
            <a:noFill/>
          </a:ln>
        </p:spPr>
      </p:pic>
      <p:pic>
        <p:nvPicPr>
          <p:cNvPr id="249" name="Google Shape;249;p40"/>
          <p:cNvPicPr preferRelativeResize="0"/>
          <p:nvPr/>
        </p:nvPicPr>
        <p:blipFill>
          <a:blip r:embed="rId5">
            <a:alphaModFix/>
          </a:blip>
          <a:stretch>
            <a:fillRect/>
          </a:stretch>
        </p:blipFill>
        <p:spPr>
          <a:xfrm>
            <a:off x="1852613" y="2170250"/>
            <a:ext cx="5438775" cy="1190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pic>
        <p:nvPicPr>
          <p:cNvPr id="255" name="Google Shape;255;p41"/>
          <p:cNvPicPr preferRelativeResize="0"/>
          <p:nvPr/>
        </p:nvPicPr>
        <p:blipFill>
          <a:blip r:embed="rId3">
            <a:alphaModFix/>
          </a:blip>
          <a:stretch>
            <a:fillRect/>
          </a:stretch>
        </p:blipFill>
        <p:spPr>
          <a:xfrm>
            <a:off x="1995488" y="1487075"/>
            <a:ext cx="5153025" cy="1362075"/>
          </a:xfrm>
          <a:prstGeom prst="rect">
            <a:avLst/>
          </a:prstGeom>
          <a:noFill/>
          <a:ln>
            <a:noFill/>
          </a:ln>
        </p:spPr>
      </p:pic>
      <p:pic>
        <p:nvPicPr>
          <p:cNvPr id="256" name="Google Shape;256;p41"/>
          <p:cNvPicPr preferRelativeResize="0"/>
          <p:nvPr/>
        </p:nvPicPr>
        <p:blipFill>
          <a:blip r:embed="rId4">
            <a:alphaModFix/>
          </a:blip>
          <a:stretch>
            <a:fillRect/>
          </a:stretch>
        </p:blipFill>
        <p:spPr>
          <a:xfrm>
            <a:off x="2024063" y="2849138"/>
            <a:ext cx="5095875" cy="14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rPr>
              <a:t>Extragere minim</a:t>
            </a:r>
            <a:endParaRPr>
              <a:highlight>
                <a:srgbClr val="FFFFFF"/>
              </a:highlight>
            </a:endParaRPr>
          </a:p>
          <a:p>
            <a:pPr indent="0" lvl="0" marL="0" rtl="0" algn="ctr">
              <a:spcBef>
                <a:spcPts val="0"/>
              </a:spcBef>
              <a:spcAft>
                <a:spcPts val="0"/>
              </a:spcAft>
              <a:buNone/>
            </a:pPr>
            <a:r>
              <a:t/>
            </a:r>
            <a:endParaRPr>
              <a:highlight>
                <a:srgbClr val="FFFFFF"/>
              </a:highlight>
            </a:endParaRPr>
          </a:p>
        </p:txBody>
      </p:sp>
      <p:pic>
        <p:nvPicPr>
          <p:cNvPr id="262" name="Google Shape;262;p42"/>
          <p:cNvPicPr preferRelativeResize="0"/>
          <p:nvPr/>
        </p:nvPicPr>
        <p:blipFill>
          <a:blip r:embed="rId3">
            <a:alphaModFix/>
          </a:blip>
          <a:stretch>
            <a:fillRect/>
          </a:stretch>
        </p:blipFill>
        <p:spPr>
          <a:xfrm>
            <a:off x="840538" y="1017713"/>
            <a:ext cx="5095875" cy="1419225"/>
          </a:xfrm>
          <a:prstGeom prst="rect">
            <a:avLst/>
          </a:prstGeom>
          <a:noFill/>
          <a:ln>
            <a:noFill/>
          </a:ln>
        </p:spPr>
      </p:pic>
      <p:pic>
        <p:nvPicPr>
          <p:cNvPr id="263" name="Google Shape;263;p42"/>
          <p:cNvPicPr preferRelativeResize="0"/>
          <p:nvPr/>
        </p:nvPicPr>
        <p:blipFill>
          <a:blip r:embed="rId4">
            <a:alphaModFix/>
          </a:blip>
          <a:stretch>
            <a:fillRect/>
          </a:stretch>
        </p:blipFill>
        <p:spPr>
          <a:xfrm>
            <a:off x="614663" y="2571750"/>
            <a:ext cx="5029200" cy="1495425"/>
          </a:xfrm>
          <a:prstGeom prst="rect">
            <a:avLst/>
          </a:prstGeom>
          <a:noFill/>
          <a:ln>
            <a:noFill/>
          </a:ln>
        </p:spPr>
      </p:pic>
      <p:pic>
        <p:nvPicPr>
          <p:cNvPr id="264" name="Google Shape;264;p42"/>
          <p:cNvPicPr preferRelativeResize="0"/>
          <p:nvPr/>
        </p:nvPicPr>
        <p:blipFill>
          <a:blip r:embed="rId5">
            <a:alphaModFix/>
          </a:blip>
          <a:stretch>
            <a:fillRect/>
          </a:stretch>
        </p:blipFill>
        <p:spPr>
          <a:xfrm>
            <a:off x="6489363" y="1933575"/>
            <a:ext cx="2209800" cy="1276350"/>
          </a:xfrm>
          <a:prstGeom prst="rect">
            <a:avLst/>
          </a:prstGeom>
          <a:noFill/>
          <a:ln>
            <a:noFill/>
          </a:ln>
        </p:spPr>
      </p:pic>
      <p:sp>
        <p:nvSpPr>
          <p:cNvPr id="265" name="Google Shape;265;p42"/>
          <p:cNvSpPr/>
          <p:nvPr/>
        </p:nvSpPr>
        <p:spPr>
          <a:xfrm>
            <a:off x="840550" y="3976188"/>
            <a:ext cx="2393700" cy="1363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2"/>
          <p:cNvSpPr/>
          <p:nvPr/>
        </p:nvSpPr>
        <p:spPr>
          <a:xfrm>
            <a:off x="1050500" y="3766200"/>
            <a:ext cx="466800" cy="21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2"/>
          <p:cNvSpPr/>
          <p:nvPr/>
        </p:nvSpPr>
        <p:spPr>
          <a:xfrm>
            <a:off x="6318475" y="2163225"/>
            <a:ext cx="311100" cy="17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2"/>
          <p:cNvSpPr/>
          <p:nvPr/>
        </p:nvSpPr>
        <p:spPr>
          <a:xfrm>
            <a:off x="4801125" y="2326625"/>
            <a:ext cx="567900" cy="171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rPr>
              <a:t>Extragere minim</a:t>
            </a:r>
            <a:endParaRPr>
              <a:highlight>
                <a:srgbClr val="FFFFFF"/>
              </a:highlight>
            </a:endParaRPr>
          </a:p>
          <a:p>
            <a:pPr indent="0" lvl="0" marL="0" rtl="0" algn="ctr">
              <a:spcBef>
                <a:spcPts val="0"/>
              </a:spcBef>
              <a:spcAft>
                <a:spcPts val="0"/>
              </a:spcAft>
              <a:buNone/>
            </a:pPr>
            <a:r>
              <a:t/>
            </a:r>
            <a:endParaRPr>
              <a:highlight>
                <a:srgbClr val="FFFFFF"/>
              </a:highlight>
            </a:endParaRPr>
          </a:p>
        </p:txBody>
      </p:sp>
      <p:sp>
        <p:nvSpPr>
          <p:cNvPr id="274" name="Google Shape;27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Complexitate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Heapuri Fibonacci</a:t>
            </a:r>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400"/>
              <a:t>Heapurile Fibonacci sunt o colecție de arbori care au proprietatea de ordonare de heap (Arborii nu trebuie sa fie binomiali).</a:t>
            </a:r>
            <a:endParaRPr sz="1400"/>
          </a:p>
          <a:p>
            <a:pPr indent="-317500" lvl="0" marL="457200" rtl="0" algn="l">
              <a:spcBef>
                <a:spcPts val="0"/>
              </a:spcBef>
              <a:spcAft>
                <a:spcPts val="0"/>
              </a:spcAft>
              <a:buSzPts val="1400"/>
              <a:buChar char="❖"/>
            </a:pPr>
            <a:r>
              <a:rPr lang="en" sz="1400"/>
              <a:t>Arborii dintr-un heap Fibonacci nu sunt ordonați.</a:t>
            </a:r>
            <a:endParaRPr sz="1400"/>
          </a:p>
          <a:p>
            <a:pPr indent="-317500" lvl="0" marL="457200" rtl="0" algn="l">
              <a:spcBef>
                <a:spcPts val="0"/>
              </a:spcBef>
              <a:spcAft>
                <a:spcPts val="0"/>
              </a:spcAft>
              <a:buSzPts val="1400"/>
              <a:buChar char="❖"/>
            </a:pPr>
            <a:r>
              <a:rPr lang="en" sz="1400"/>
              <a:t>Arborii din componență au mărimi puteri ale lui 2. Fii vor fi arbori de mărime 1… k-1, dar nu neapărat sortați de la stânga la dreapta.</a:t>
            </a:r>
            <a:endParaRPr sz="1400"/>
          </a:p>
          <a:p>
            <a:pPr indent="0" lvl="0" marL="457200" rtl="0" algn="l">
              <a:spcBef>
                <a:spcPts val="1600"/>
              </a:spcBef>
              <a:spcAft>
                <a:spcPts val="1600"/>
              </a:spcAft>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80" name="Google Shape;28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914400" rtl="0" algn="l">
              <a:spcBef>
                <a:spcPts val="1000"/>
              </a:spcBef>
              <a:spcAft>
                <a:spcPts val="0"/>
              </a:spcAft>
              <a:buSzPts val="1800"/>
              <a:buChar char="❖"/>
            </a:pPr>
            <a:r>
              <a:rPr lang="en"/>
              <a:t>Complexitate:</a:t>
            </a:r>
            <a:endParaRPr/>
          </a:p>
          <a:p>
            <a:pPr indent="-317500" lvl="1" marL="1371600" rtl="0" algn="l">
              <a:spcBef>
                <a:spcPts val="1000"/>
              </a:spcBef>
              <a:spcAft>
                <a:spcPts val="0"/>
              </a:spcAft>
              <a:buSzPts val="1400"/>
              <a:buChar char="➢"/>
            </a:pPr>
            <a:r>
              <a:rPr lang="en"/>
              <a:t>O(n) pentru prima</a:t>
            </a:r>
            <a:endParaRPr/>
          </a:p>
          <a:p>
            <a:pPr indent="-317500" lvl="1" marL="1371600" rtl="0" algn="l">
              <a:spcBef>
                <a:spcPts val="1000"/>
              </a:spcBef>
              <a:spcAft>
                <a:spcPts val="0"/>
              </a:spcAft>
              <a:buSzPts val="1400"/>
              <a:buChar char="➢"/>
            </a:pPr>
            <a:r>
              <a:rPr lang="en"/>
              <a:t>O(?) pentru următoarele dacă nu facem alte operații</a:t>
            </a:r>
            <a:endParaRPr/>
          </a:p>
          <a:p>
            <a:pPr indent="0" lvl="0" marL="0" rtl="0" algn="l">
              <a:spcBef>
                <a:spcPts val="10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Extragere minim</a:t>
            </a:r>
            <a:endParaRPr/>
          </a:p>
          <a:p>
            <a:pPr indent="0" lvl="0" marL="0" rtl="0" algn="ctr">
              <a:spcBef>
                <a:spcPts val="0"/>
              </a:spcBef>
              <a:spcAft>
                <a:spcPts val="0"/>
              </a:spcAft>
              <a:buNone/>
            </a:pPr>
            <a:r>
              <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914400" rtl="0" algn="l">
              <a:spcBef>
                <a:spcPts val="1000"/>
              </a:spcBef>
              <a:spcAft>
                <a:spcPts val="0"/>
              </a:spcAft>
              <a:buSzPts val="1800"/>
              <a:buChar char="❖"/>
            </a:pPr>
            <a:r>
              <a:rPr lang="en"/>
              <a:t>Complexitate:</a:t>
            </a:r>
            <a:endParaRPr/>
          </a:p>
          <a:p>
            <a:pPr indent="-317500" lvl="1" marL="1371600" rtl="0" algn="l">
              <a:spcBef>
                <a:spcPts val="1000"/>
              </a:spcBef>
              <a:spcAft>
                <a:spcPts val="0"/>
              </a:spcAft>
              <a:buSzPts val="1400"/>
              <a:buChar char="➢"/>
            </a:pPr>
            <a:r>
              <a:rPr lang="en"/>
              <a:t>O(n) pentru prima</a:t>
            </a:r>
            <a:endParaRPr/>
          </a:p>
          <a:p>
            <a:pPr indent="-317500" lvl="1" marL="1371600" rtl="0" algn="l">
              <a:spcBef>
                <a:spcPts val="1000"/>
              </a:spcBef>
              <a:spcAft>
                <a:spcPts val="0"/>
              </a:spcAft>
              <a:buSzPts val="1400"/>
              <a:buChar char="➢"/>
            </a:pPr>
            <a:r>
              <a:rPr lang="en"/>
              <a:t>O(log n) pentru următoarele dacă nu facem alte operații</a:t>
            </a:r>
            <a:endParaRPr/>
          </a:p>
          <a:p>
            <a:pPr indent="-317500" lvl="1" marL="1371600" rtl="0" algn="l">
              <a:spcBef>
                <a:spcPts val="1000"/>
              </a:spcBef>
              <a:spcAft>
                <a:spcPts val="0"/>
              </a:spcAft>
              <a:buSzPts val="1400"/>
              <a:buChar char="➢"/>
            </a:pPr>
            <a:r>
              <a:rPr lang="en"/>
              <a:t>O(log n) amortizat</a:t>
            </a:r>
            <a:endParaRPr/>
          </a:p>
          <a:p>
            <a:pPr indent="-317500" lvl="1" marL="1371600" rtl="0" algn="l">
              <a:spcBef>
                <a:spcPts val="1000"/>
              </a:spcBef>
              <a:spcAft>
                <a:spcPts val="0"/>
              </a:spcAft>
              <a:buSzPts val="1400"/>
              <a:buChar char="➢"/>
            </a:pPr>
            <a:r>
              <a:rPr lang="en"/>
              <a:t>Pentru mai multe detalii despre complexitate urmăriți </a:t>
            </a:r>
            <a:r>
              <a:rPr lang="en" u="sng">
                <a:solidFill>
                  <a:schemeClr val="hlink"/>
                </a:solidFill>
                <a:hlinkClick r:id="rId3"/>
              </a:rPr>
              <a:t>textul</a:t>
            </a:r>
            <a:endParaRPr/>
          </a:p>
          <a:p>
            <a:pPr indent="0" lvl="0" marL="0" rtl="0" algn="l">
              <a:spcBef>
                <a:spcPts val="10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Utilitate</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Dijkstra (nu ati facut oficial nu ?, e timp :) ):</a:t>
            </a:r>
            <a:endParaRPr/>
          </a:p>
          <a:p>
            <a:pPr indent="-342900" lvl="0" marL="457200" rtl="0" algn="l">
              <a:spcBef>
                <a:spcPts val="1000"/>
              </a:spcBef>
              <a:spcAft>
                <a:spcPts val="0"/>
              </a:spcAft>
              <a:buSzPts val="1800"/>
              <a:buChar char="❖"/>
            </a:pPr>
            <a:r>
              <a:rPr lang="en"/>
              <a:t>Cu matrice de adiacență: O(n^2)</a:t>
            </a:r>
            <a:endParaRPr/>
          </a:p>
          <a:p>
            <a:pPr indent="-342900" lvl="0" marL="457200" rtl="0" algn="l">
              <a:spcBef>
                <a:spcPts val="1000"/>
              </a:spcBef>
              <a:spcAft>
                <a:spcPts val="0"/>
              </a:spcAft>
              <a:buSzPts val="1800"/>
              <a:buChar char="❖"/>
            </a:pPr>
            <a:r>
              <a:rPr lang="en"/>
              <a:t>Cu heapuri binare O(m log n)</a:t>
            </a:r>
            <a:endParaRPr/>
          </a:p>
          <a:p>
            <a:pPr indent="-342900" lvl="0" marL="457200" rtl="0" algn="l">
              <a:spcBef>
                <a:spcPts val="1000"/>
              </a:spcBef>
              <a:spcAft>
                <a:spcPts val="0"/>
              </a:spcAft>
              <a:buSzPts val="1800"/>
              <a:buChar char="❖"/>
            </a:pPr>
            <a:r>
              <a:rPr lang="en"/>
              <a:t>Cu heapuri fibonacci O(m + n log 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Tema ?</a:t>
            </a:r>
            <a:endParaRPr/>
          </a:p>
          <a:p>
            <a:pPr indent="0" lvl="0" marL="0" rtl="0" algn="ctr">
              <a:spcBef>
                <a:spcPts val="0"/>
              </a:spcBef>
              <a:spcAft>
                <a:spcPts val="0"/>
              </a:spcAft>
              <a:buNone/>
            </a:pPr>
            <a:r>
              <a:t/>
            </a:r>
            <a:endParaRPr/>
          </a:p>
        </p:txBody>
      </p:sp>
      <p:sp>
        <p:nvSpPr>
          <p:cNvPr id="298" name="Google Shape;29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000"/>
              </a:spcBef>
              <a:spcAft>
                <a:spcPts val="0"/>
              </a:spcAft>
              <a:buSzPts val="1800"/>
              <a:buChar char="❖"/>
            </a:pPr>
            <a:r>
              <a:rPr lang="en"/>
              <a:t>Cine s-a gândit la problemă?</a:t>
            </a:r>
            <a:endParaRPr/>
          </a:p>
          <a:p>
            <a:pPr indent="-342900" lvl="0" marL="457200" rtl="0" algn="l">
              <a:lnSpc>
                <a:spcPct val="200000"/>
              </a:lnSpc>
              <a:spcBef>
                <a:spcPts val="0"/>
              </a:spcBef>
              <a:spcAft>
                <a:spcPts val="0"/>
              </a:spcAft>
              <a:buSzPts val="1800"/>
              <a:buChar char="❖"/>
            </a:pPr>
            <a:r>
              <a:rPr lang="en"/>
              <a:t>Cine a trimis soluții ?</a:t>
            </a:r>
            <a:endParaRPr/>
          </a:p>
          <a:p>
            <a:pPr indent="0" lvl="0" marL="91440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Tema</a:t>
            </a:r>
            <a:endParaRPr/>
          </a:p>
          <a:p>
            <a:pPr indent="0" lvl="0" marL="0" rtl="0" algn="l">
              <a:spcBef>
                <a:spcPts val="0"/>
              </a:spcBef>
              <a:spcAft>
                <a:spcPts val="0"/>
              </a:spcAft>
              <a:buNone/>
            </a:pPr>
            <a:r>
              <a:t/>
            </a:r>
            <a:endParaRPr/>
          </a:p>
        </p:txBody>
      </p:sp>
      <p:sp>
        <p:nvSpPr>
          <p:cNvPr id="304" name="Google Shape;30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Interclasarea optimală a mai multor șiruri.</a:t>
            </a:r>
            <a:endParaRPr/>
          </a:p>
          <a:p>
            <a:pPr indent="0" lvl="0" marL="0" rtl="0" algn="l">
              <a:spcBef>
                <a:spcPts val="1600"/>
              </a:spcBef>
              <a:spcAft>
                <a:spcPts val="0"/>
              </a:spcAft>
              <a:buNone/>
            </a:pPr>
            <a:r>
              <a:rPr lang="en"/>
              <a:t>Ex: 3 siruri de lungimi 10, 40 și 90</a:t>
            </a:r>
            <a:endParaRPr/>
          </a:p>
          <a:p>
            <a:pPr indent="0" lvl="0" marL="0" rtl="0" algn="l">
              <a:spcBef>
                <a:spcPts val="1600"/>
              </a:spcBef>
              <a:spcAft>
                <a:spcPts val="0"/>
              </a:spcAft>
              <a:buNone/>
            </a:pPr>
            <a:r>
              <a:rPr lang="en"/>
              <a:t>Interclasarea lui 10 cu 90 -&gt; mă costă 100.    100 + 40 -&gt; 140		Total: 240</a:t>
            </a:r>
            <a:endParaRPr/>
          </a:p>
          <a:p>
            <a:pPr indent="0" lvl="0" marL="0" rtl="0" algn="l">
              <a:spcBef>
                <a:spcPts val="1600"/>
              </a:spcBef>
              <a:spcAft>
                <a:spcPts val="0"/>
              </a:spcAft>
              <a:buNone/>
            </a:pPr>
            <a:r>
              <a:rPr lang="en"/>
              <a:t>Interclasarea lui 10 cu 40 -&gt; mă costă 50.       50 + 90 -&gt; 140         	Total: 180</a:t>
            </a:r>
            <a:endParaRPr/>
          </a:p>
          <a:p>
            <a:pPr indent="0" lvl="0" marL="0" rtl="0" algn="l">
              <a:spcBef>
                <a:spcPts val="1600"/>
              </a:spcBef>
              <a:spcAft>
                <a:spcPts val="0"/>
              </a:spcAft>
              <a:buNone/>
            </a:pPr>
            <a:r>
              <a:rPr lang="en"/>
              <a:t>Interclasarea lui 40 cu 90 -&gt; mă costă 130.    130 + 10 -&gt;140      	Total: 270</a:t>
            </a:r>
            <a:endParaRPr/>
          </a:p>
          <a:p>
            <a:pPr indent="0" lvl="0" marL="0" rtl="0" algn="ctr">
              <a:spcBef>
                <a:spcPts val="1600"/>
              </a:spcBef>
              <a:spcAft>
                <a:spcPts val="1600"/>
              </a:spcAft>
              <a:buNone/>
            </a:pPr>
            <a:r>
              <a:t/>
            </a:r>
            <a:endParaRPr b="1"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Discuție Temă</a:t>
            </a:r>
            <a:endParaRPr/>
          </a:p>
          <a:p>
            <a:pPr indent="0" lvl="0" marL="0" rtl="0" algn="ctr">
              <a:spcBef>
                <a:spcPts val="0"/>
              </a:spcBef>
              <a:spcAft>
                <a:spcPts val="0"/>
              </a:spcAft>
              <a:buNone/>
            </a:pPr>
            <a:r>
              <a:t/>
            </a:r>
            <a:endParaRPr/>
          </a:p>
        </p:txBody>
      </p:sp>
      <p:sp>
        <p:nvSpPr>
          <p:cNvPr id="310" name="Google Shape;31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Cum </a:t>
            </a:r>
            <a:r>
              <a:rPr lang="en" u="sng">
                <a:solidFill>
                  <a:schemeClr val="hlink"/>
                </a:solidFill>
                <a:hlinkClick r:id="rId3"/>
              </a:rPr>
              <a:t>rezolvăm</a:t>
            </a:r>
            <a:r>
              <a:rPr lang="en"/>
              <a:t> ?</a:t>
            </a:r>
            <a:endParaRPr/>
          </a:p>
          <a:p>
            <a:pPr indent="-342900" lvl="0" marL="457200" rtl="0" algn="l">
              <a:spcBef>
                <a:spcPts val="0"/>
              </a:spcBef>
              <a:spcAft>
                <a:spcPts val="0"/>
              </a:spcAft>
              <a:buSzPts val="1800"/>
              <a:buChar char="❖"/>
            </a:pPr>
            <a:r>
              <a:rPr lang="en"/>
              <a:t>La fiecare pas trebuie să alegem cele mai mici 2 elemente</a:t>
            </a:r>
            <a:endParaRPr/>
          </a:p>
          <a:p>
            <a:pPr indent="-342900" lvl="0" marL="457200" rtl="0" algn="l">
              <a:spcBef>
                <a:spcPts val="0"/>
              </a:spcBef>
              <a:spcAft>
                <a:spcPts val="0"/>
              </a:spcAft>
              <a:buSzPts val="1800"/>
              <a:buChar char="❖"/>
            </a:pPr>
            <a:r>
              <a:rPr lang="en"/>
              <a:t>Optim (10 cu 20) cu 30, 40 cu 40, 60 (primele 3) cu 80 ultimele 2 etc.</a:t>
            </a:r>
            <a:endParaRPr/>
          </a:p>
          <a:p>
            <a:pPr indent="-342900" lvl="0" marL="457200" rtl="0" algn="l">
              <a:spcBef>
                <a:spcPts val="0"/>
              </a:spcBef>
              <a:spcAft>
                <a:spcPts val="0"/>
              </a:spcAft>
              <a:buSzPts val="1800"/>
              <a:buChar char="❖"/>
            </a:pPr>
            <a:r>
              <a:rPr lang="en"/>
              <a:t>Demonstrație mai târziu</a:t>
            </a:r>
            <a:endParaRPr/>
          </a:p>
          <a:p>
            <a:pPr indent="0" lvl="0" marL="91440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highlight>
                  <a:schemeClr val="lt1"/>
                </a:highlight>
              </a:rPr>
              <a:t>Discuție Temă</a:t>
            </a:r>
            <a:endParaRPr/>
          </a:p>
        </p:txBody>
      </p:sp>
      <p:sp>
        <p:nvSpPr>
          <p:cNvPr id="316" name="Google Shape;31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Complexitate?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highlight>
                  <a:schemeClr val="lt1"/>
                </a:highlight>
              </a:rPr>
              <a:t>Discuție Temă</a:t>
            </a:r>
            <a:endParaRPr/>
          </a:p>
        </p:txBody>
      </p:sp>
      <p:sp>
        <p:nvSpPr>
          <p:cNvPr id="322" name="Google Shape;322;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Complexitate?</a:t>
            </a:r>
            <a:endParaRPr/>
          </a:p>
          <a:p>
            <a:pPr indent="-342900" lvl="0" marL="457200" rtl="0" algn="l">
              <a:spcBef>
                <a:spcPts val="1600"/>
              </a:spcBef>
              <a:spcAft>
                <a:spcPts val="0"/>
              </a:spcAft>
              <a:buSzPts val="1800"/>
              <a:buChar char="❖"/>
            </a:pPr>
            <a:r>
              <a:rPr lang="en"/>
              <a:t>O(n^2) dacă la fiecare pas găsim cele mai mici 2 elemente iterând prin toate elementele rămase.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1"/>
                </a:highlight>
              </a:rPr>
              <a:t>Discuție Temă</a:t>
            </a:r>
            <a:r>
              <a:rPr lang="en"/>
              <a:t>	</a:t>
            </a:r>
            <a:endParaRPr/>
          </a:p>
        </p:txBody>
      </p:sp>
      <p:sp>
        <p:nvSpPr>
          <p:cNvPr id="328" name="Google Shape;328;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Complexitate?</a:t>
            </a:r>
            <a:endParaRPr/>
          </a:p>
          <a:p>
            <a:pPr indent="-342900" lvl="0" marL="457200" rtl="0" algn="l">
              <a:spcBef>
                <a:spcPts val="1600"/>
              </a:spcBef>
              <a:spcAft>
                <a:spcPts val="0"/>
              </a:spcAft>
              <a:buSzPts val="1800"/>
              <a:buChar char="❖"/>
            </a:pPr>
            <a:r>
              <a:rPr lang="en"/>
              <a:t>O(n^2) dacă la fiecare pas găsim cele mai mici 2 elemente iterând prin toate elementele rămase. </a:t>
            </a:r>
            <a:endParaRPr/>
          </a:p>
          <a:p>
            <a:pPr indent="-342900" lvl="0" marL="457200" rtl="0" algn="l">
              <a:spcBef>
                <a:spcPts val="0"/>
              </a:spcBef>
              <a:spcAft>
                <a:spcPts val="0"/>
              </a:spcAft>
              <a:buSzPts val="1800"/>
              <a:buChar char="❖"/>
            </a:pPr>
            <a:r>
              <a:rPr lang="en"/>
              <a:t>O(n log n) dacă folosim heapuri să reținem toate valorile (inclusiv cele obținute prin uniune).</a:t>
            </a:r>
            <a:endParaRPr/>
          </a:p>
          <a:p>
            <a:pPr indent="-342900" lvl="0" marL="457200" rtl="0" algn="l">
              <a:spcBef>
                <a:spcPts val="0"/>
              </a:spcBef>
              <a:spcAft>
                <a:spcPts val="0"/>
              </a:spcAft>
              <a:buSzPts val="1800"/>
              <a:buChar char="❖"/>
            </a:pPr>
            <a:r>
              <a:rPr lang="en"/>
              <a:t>Dacă elementele sunt deja sortate sau putem folosi count -&gt; O(n).</a:t>
            </a:r>
            <a:endParaRPr/>
          </a:p>
          <a:p>
            <a:pPr indent="-317500" lvl="1" marL="914400" rtl="0" algn="l">
              <a:spcBef>
                <a:spcPts val="0"/>
              </a:spcBef>
              <a:spcAft>
                <a:spcPts val="0"/>
              </a:spcAft>
              <a:buSzPts val="1400"/>
              <a:buChar char="➢"/>
            </a:pPr>
            <a:r>
              <a:rPr lang="en"/>
              <a:t>Folosim 2 cozi: una cu valorile inițiale sortate, a doua cu valorile sumelor în ordinea care vin (vor fi și ele sortate)</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1"/>
                </a:highlight>
              </a:rPr>
              <a:t>Discuție Temă</a:t>
            </a:r>
            <a:r>
              <a:rPr lang="en"/>
              <a:t>	</a:t>
            </a:r>
            <a:endParaRPr/>
          </a:p>
        </p:txBody>
      </p:sp>
      <p:sp>
        <p:nvSpPr>
          <p:cNvPr id="334" name="Google Shape;334;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Complexitate?</a:t>
            </a:r>
            <a:endParaRPr/>
          </a:p>
          <a:p>
            <a:pPr indent="-342900" lvl="0" marL="457200" rtl="0" algn="l">
              <a:spcBef>
                <a:spcPts val="1600"/>
              </a:spcBef>
              <a:spcAft>
                <a:spcPts val="0"/>
              </a:spcAft>
              <a:buSzPts val="1800"/>
              <a:buChar char="❖"/>
            </a:pPr>
            <a:r>
              <a:rPr lang="en"/>
              <a:t>Dacă elementele sunt deja sortate sau putem folosi Counting Sort -&gt; O(n).</a:t>
            </a:r>
            <a:endParaRPr/>
          </a:p>
          <a:p>
            <a:pPr indent="-317500" lvl="1" marL="914400" rtl="0" algn="l">
              <a:spcBef>
                <a:spcPts val="0"/>
              </a:spcBef>
              <a:spcAft>
                <a:spcPts val="0"/>
              </a:spcAft>
              <a:buSzPts val="1400"/>
              <a:buChar char="➢"/>
            </a:pPr>
            <a:r>
              <a:rPr lang="en"/>
              <a:t>Folosim 2 cozi una cu valorile inițiale sortate, a doua cu valorile sumelor în ordinea care vin (vor fi și ele sortate)</a:t>
            </a:r>
            <a:endParaRPr/>
          </a:p>
          <a:p>
            <a:pPr indent="-317500" lvl="1" marL="914400" rtl="0" algn="l">
              <a:spcBef>
                <a:spcPts val="0"/>
              </a:spcBef>
              <a:spcAft>
                <a:spcPts val="0"/>
              </a:spcAft>
              <a:buSzPts val="1400"/>
              <a:buChar char="➢"/>
            </a:pPr>
            <a:r>
              <a:rPr lang="en" sz="1800"/>
              <a:t>10 20 30 40 40  și nimic</a:t>
            </a:r>
            <a:endParaRPr sz="1800"/>
          </a:p>
          <a:p>
            <a:pPr indent="-342900" lvl="1" marL="914400" rtl="0" algn="l">
              <a:spcBef>
                <a:spcPts val="0"/>
              </a:spcBef>
              <a:spcAft>
                <a:spcPts val="0"/>
              </a:spcAft>
              <a:buSzPts val="1800"/>
              <a:buChar char="➢"/>
            </a:pPr>
            <a:r>
              <a:rPr lang="en" sz="1800"/>
              <a:t>30 40 40 și 30 (dupa ce am unit 10 cu 20)</a:t>
            </a:r>
            <a:endParaRPr sz="1800"/>
          </a:p>
          <a:p>
            <a:pPr indent="-342900" lvl="1" marL="914400" rtl="0" algn="l">
              <a:spcBef>
                <a:spcPts val="0"/>
              </a:spcBef>
              <a:spcAft>
                <a:spcPts val="0"/>
              </a:spcAft>
              <a:buSzPts val="1800"/>
              <a:buChar char="➢"/>
            </a:pPr>
            <a:r>
              <a:rPr lang="en" sz="1800"/>
              <a:t>40 40 și 60 după ce am unit 30 cu 30</a:t>
            </a:r>
            <a:endParaRPr sz="1800"/>
          </a:p>
          <a:p>
            <a:pPr indent="-342900" lvl="1" marL="914400" rtl="0" algn="l">
              <a:spcBef>
                <a:spcPts val="0"/>
              </a:spcBef>
              <a:spcAft>
                <a:spcPts val="0"/>
              </a:spcAft>
              <a:buSzPts val="1800"/>
              <a:buChar char="➢"/>
            </a:pPr>
            <a:r>
              <a:rPr lang="en" sz="1800"/>
              <a:t>nimic și 60 80 după ce am unit 40 cu 40</a:t>
            </a:r>
            <a:endParaRPr sz="1800"/>
          </a:p>
          <a:p>
            <a:pPr indent="-342900" lvl="1" marL="914400" rtl="0" algn="l">
              <a:spcBef>
                <a:spcPts val="0"/>
              </a:spcBef>
              <a:spcAft>
                <a:spcPts val="0"/>
              </a:spcAft>
              <a:buSzPts val="1800"/>
              <a:buChar char="➢"/>
            </a:pPr>
            <a:r>
              <a:rPr lang="en" sz="1800"/>
              <a:t>nimic și 140 după ce am unit 60 cu 80.</a:t>
            </a:r>
            <a:endParaRPr sz="1800"/>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Heapuri Fibonacci</a:t>
            </a:r>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sz="1400"/>
              <a:t>Heapurile Fibonacci sunt o colecție de arbori care au proprietatea de ordonare de heap (Arborii nu trebuie sa fie binomiali).</a:t>
            </a:r>
            <a:endParaRPr sz="1400"/>
          </a:p>
          <a:p>
            <a:pPr indent="-317500" lvl="0" marL="457200" rtl="0" algn="l">
              <a:spcBef>
                <a:spcPts val="0"/>
              </a:spcBef>
              <a:spcAft>
                <a:spcPts val="0"/>
              </a:spcAft>
              <a:buSzPts val="1400"/>
              <a:buChar char="❖"/>
            </a:pPr>
            <a:r>
              <a:rPr lang="en" sz="1400"/>
              <a:t>Arborii dintr-un heap Fibonacci nu sunt ordonați.</a:t>
            </a:r>
            <a:endParaRPr sz="1400"/>
          </a:p>
          <a:p>
            <a:pPr indent="-317500" lvl="0" marL="457200" rtl="0" algn="l">
              <a:spcBef>
                <a:spcPts val="0"/>
              </a:spcBef>
              <a:spcAft>
                <a:spcPts val="0"/>
              </a:spcAft>
              <a:buSzPts val="1400"/>
              <a:buChar char="❖"/>
            </a:pPr>
            <a:r>
              <a:rPr lang="en" sz="1400"/>
              <a:t>Arborii din componență au mărimi puteri ale lui 2. Fii vor fi arbori de mărime 1… k-1, dar nu neapărat sortați de la stânga la dreapta.</a:t>
            </a:r>
            <a:endParaRPr sz="1400"/>
          </a:p>
        </p:txBody>
      </p:sp>
      <p:pic>
        <p:nvPicPr>
          <p:cNvPr id="114" name="Google Shape;114;p27"/>
          <p:cNvPicPr preferRelativeResize="0"/>
          <p:nvPr/>
        </p:nvPicPr>
        <p:blipFill>
          <a:blip r:embed="rId3">
            <a:alphaModFix/>
          </a:blip>
          <a:stretch>
            <a:fillRect/>
          </a:stretch>
        </p:blipFill>
        <p:spPr>
          <a:xfrm>
            <a:off x="455800" y="2571750"/>
            <a:ext cx="3942380" cy="2323175"/>
          </a:xfrm>
          <a:prstGeom prst="rect">
            <a:avLst/>
          </a:prstGeom>
          <a:noFill/>
          <a:ln>
            <a:noFill/>
          </a:ln>
        </p:spPr>
      </p:pic>
      <p:sp>
        <p:nvSpPr>
          <p:cNvPr id="115" name="Google Shape;115;p27"/>
          <p:cNvSpPr txBox="1"/>
          <p:nvPr/>
        </p:nvSpPr>
        <p:spPr>
          <a:xfrm>
            <a:off x="694200" y="4458875"/>
            <a:ext cx="1966500" cy="3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Heap Binomial</a:t>
            </a:r>
            <a:endParaRPr/>
          </a:p>
          <a:p>
            <a:pPr indent="0" lvl="0" marL="0" rtl="0" algn="l">
              <a:spcBef>
                <a:spcPts val="0"/>
              </a:spcBef>
              <a:spcAft>
                <a:spcPts val="0"/>
              </a:spcAft>
              <a:buNone/>
            </a:pPr>
            <a:r>
              <a:t/>
            </a:r>
            <a:endParaRPr/>
          </a:p>
        </p:txBody>
      </p:sp>
      <p:sp>
        <p:nvSpPr>
          <p:cNvPr id="116" name="Google Shape;116;p27"/>
          <p:cNvSpPr txBox="1"/>
          <p:nvPr/>
        </p:nvSpPr>
        <p:spPr>
          <a:xfrm>
            <a:off x="5757450" y="4703625"/>
            <a:ext cx="1966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Heap Fibonacci</a:t>
            </a:r>
            <a:endParaRPr/>
          </a:p>
          <a:p>
            <a:pPr indent="0" lvl="0" marL="0" rtl="0" algn="l">
              <a:spcBef>
                <a:spcPts val="0"/>
              </a:spcBef>
              <a:spcAft>
                <a:spcPts val="0"/>
              </a:spcAft>
              <a:buNone/>
            </a:pPr>
            <a:r>
              <a:t/>
            </a:r>
            <a:endParaRPr/>
          </a:p>
        </p:txBody>
      </p:sp>
      <p:pic>
        <p:nvPicPr>
          <p:cNvPr id="117" name="Google Shape;117;p27"/>
          <p:cNvPicPr preferRelativeResize="0"/>
          <p:nvPr/>
        </p:nvPicPr>
        <p:blipFill>
          <a:blip r:embed="rId4">
            <a:alphaModFix/>
          </a:blip>
          <a:stretch>
            <a:fillRect/>
          </a:stretch>
        </p:blipFill>
        <p:spPr>
          <a:xfrm>
            <a:off x="4627325" y="2366213"/>
            <a:ext cx="4419600" cy="2457450"/>
          </a:xfrm>
          <a:prstGeom prst="rect">
            <a:avLst/>
          </a:prstGeom>
          <a:noFill/>
          <a:ln>
            <a:noFill/>
          </a:ln>
        </p:spPr>
      </p:pic>
      <p:cxnSp>
        <p:nvCxnSpPr>
          <p:cNvPr id="118" name="Google Shape;118;p27"/>
          <p:cNvCxnSpPr/>
          <p:nvPr/>
        </p:nvCxnSpPr>
        <p:spPr>
          <a:xfrm>
            <a:off x="4459975" y="2631550"/>
            <a:ext cx="17100" cy="2170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a:t>
            </a:r>
            <a:endParaRPr/>
          </a:p>
        </p:txBody>
      </p:sp>
      <p:sp>
        <p:nvSpPr>
          <p:cNvPr id="340" name="Google Shape;34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Codurile Huffman reprezintă o tehnică eficientă pentru compactarea datelor. Scopul este ca pentru fiecare caracter să alegem o metoda optimă pentru a o scrie în binar.</a:t>
            </a:r>
            <a:endParaRPr/>
          </a:p>
        </p:txBody>
      </p:sp>
      <p:pic>
        <p:nvPicPr>
          <p:cNvPr id="341" name="Google Shape;341;p54"/>
          <p:cNvPicPr preferRelativeResize="0"/>
          <p:nvPr/>
        </p:nvPicPr>
        <p:blipFill>
          <a:blip r:embed="rId3">
            <a:alphaModFix/>
          </a:blip>
          <a:stretch>
            <a:fillRect/>
          </a:stretch>
        </p:blipFill>
        <p:spPr>
          <a:xfrm>
            <a:off x="2169175" y="2745113"/>
            <a:ext cx="5086350" cy="92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a:t>
            </a:r>
            <a:endParaRPr/>
          </a:p>
        </p:txBody>
      </p:sp>
      <p:sp>
        <p:nvSpPr>
          <p:cNvPr id="347" name="Google Shape;347;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Codurile Huffman reprezintă o tehnică eficientă pentru compactarea datelor. Scopul este ca pentru fiecare caracter să alegem o metoda optimă pentru a o scrie în binar.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Care este lungimea șirului obținut prin prima, respectiv a doua codare?</a:t>
            </a:r>
            <a:endParaRPr/>
          </a:p>
          <a:p>
            <a:pPr indent="0" lvl="0" marL="457200" rtl="0" algn="l">
              <a:spcBef>
                <a:spcPts val="1600"/>
              </a:spcBef>
              <a:spcAft>
                <a:spcPts val="1600"/>
              </a:spcAft>
              <a:buNone/>
            </a:pPr>
            <a:r>
              <a:t/>
            </a:r>
            <a:endParaRPr/>
          </a:p>
        </p:txBody>
      </p:sp>
      <p:pic>
        <p:nvPicPr>
          <p:cNvPr id="348" name="Google Shape;348;p55"/>
          <p:cNvPicPr preferRelativeResize="0"/>
          <p:nvPr/>
        </p:nvPicPr>
        <p:blipFill>
          <a:blip r:embed="rId3">
            <a:alphaModFix/>
          </a:blip>
          <a:stretch>
            <a:fillRect/>
          </a:stretch>
        </p:blipFill>
        <p:spPr>
          <a:xfrm>
            <a:off x="2499425" y="2398700"/>
            <a:ext cx="5086350" cy="923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a:t>
            </a:r>
            <a:endParaRPr/>
          </a:p>
        </p:txBody>
      </p:sp>
      <p:sp>
        <p:nvSpPr>
          <p:cNvPr id="354" name="Google Shape;35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Codurile Huffman reprezintă o tehnică eficientă pentru compactarea datelor. Scopul este ca pentru fiecare caracter să alegem o metoda optimă pentru a o scrie în binar.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Care este lungimea șirului obținut prin prima, respectiv a doua codare?</a:t>
            </a:r>
            <a:endParaRPr/>
          </a:p>
          <a:p>
            <a:pPr indent="-317500" lvl="1" marL="914400" rtl="0" algn="l">
              <a:spcBef>
                <a:spcPts val="0"/>
              </a:spcBef>
              <a:spcAft>
                <a:spcPts val="0"/>
              </a:spcAft>
              <a:buSzPts val="1400"/>
              <a:buChar char="➢"/>
            </a:pPr>
            <a:r>
              <a:rPr lang="en"/>
              <a:t>300L vs 224L</a:t>
            </a:r>
            <a:endParaRPr/>
          </a:p>
          <a:p>
            <a:pPr indent="-342900" lvl="0" marL="457200" rtl="0" algn="l">
              <a:spcBef>
                <a:spcPts val="0"/>
              </a:spcBef>
              <a:spcAft>
                <a:spcPts val="0"/>
              </a:spcAft>
              <a:buSzPts val="1800"/>
              <a:buChar char="❖"/>
            </a:pPr>
            <a:r>
              <a:rPr lang="en"/>
              <a:t>Cum decodificam?</a:t>
            </a:r>
            <a:endParaRPr/>
          </a:p>
        </p:txBody>
      </p:sp>
      <p:pic>
        <p:nvPicPr>
          <p:cNvPr id="355" name="Google Shape;355;p56"/>
          <p:cNvPicPr preferRelativeResize="0"/>
          <p:nvPr/>
        </p:nvPicPr>
        <p:blipFill>
          <a:blip r:embed="rId3">
            <a:alphaModFix/>
          </a:blip>
          <a:stretch>
            <a:fillRect/>
          </a:stretch>
        </p:blipFill>
        <p:spPr>
          <a:xfrm>
            <a:off x="2499425" y="2398700"/>
            <a:ext cx="5086350" cy="923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a:t>
            </a:r>
            <a:endParaRPr/>
          </a:p>
        </p:txBody>
      </p:sp>
      <p:sp>
        <p:nvSpPr>
          <p:cNvPr id="361" name="Google Shape;361;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Codurile Huffman reprezintă o tehnică eficientă pentru compactarea datelor. Scopul este ca pentru fiecare caracter să alegem o metoda optimă pentru a o scrie în binar.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Care este lungimea șirului obtinut prin prima, respectiv a doua codare?</a:t>
            </a:r>
            <a:endParaRPr/>
          </a:p>
          <a:p>
            <a:pPr indent="-317500" lvl="1" marL="914400" rtl="0" algn="l">
              <a:spcBef>
                <a:spcPts val="0"/>
              </a:spcBef>
              <a:spcAft>
                <a:spcPts val="0"/>
              </a:spcAft>
              <a:buSzPts val="1400"/>
              <a:buChar char="➢"/>
            </a:pPr>
            <a:r>
              <a:rPr lang="en"/>
              <a:t>300L vs 224L</a:t>
            </a:r>
            <a:endParaRPr/>
          </a:p>
          <a:p>
            <a:pPr indent="-342900" lvl="0" marL="457200" rtl="0" algn="l">
              <a:spcBef>
                <a:spcPts val="0"/>
              </a:spcBef>
              <a:spcAft>
                <a:spcPts val="0"/>
              </a:spcAft>
              <a:buSzPts val="1800"/>
              <a:buChar char="❖"/>
            </a:pPr>
            <a:r>
              <a:rPr lang="en"/>
              <a:t>Cum decodificam?</a:t>
            </a:r>
            <a:endParaRPr/>
          </a:p>
          <a:p>
            <a:pPr indent="-317500" lvl="1" marL="914400" rtl="0" algn="l">
              <a:spcBef>
                <a:spcPts val="0"/>
              </a:spcBef>
              <a:spcAft>
                <a:spcPts val="0"/>
              </a:spcAft>
              <a:buSzPts val="1400"/>
              <a:buChar char="➢"/>
            </a:pPr>
            <a:r>
              <a:rPr lang="en"/>
              <a:t>Primul caz e simplu fiecare 3 caractere sunt o litera….</a:t>
            </a:r>
            <a:endParaRPr/>
          </a:p>
          <a:p>
            <a:pPr indent="-317500" lvl="1" marL="914400" rtl="0" algn="l">
              <a:spcBef>
                <a:spcPts val="0"/>
              </a:spcBef>
              <a:spcAft>
                <a:spcPts val="0"/>
              </a:spcAft>
              <a:buSzPts val="1400"/>
              <a:buChar char="➢"/>
            </a:pPr>
            <a:r>
              <a:rPr lang="en"/>
              <a:t>În al doilea caz trebuie ca nicio codificare să nu fie prefix al altei codificari.</a:t>
            </a:r>
            <a:endParaRPr/>
          </a:p>
        </p:txBody>
      </p:sp>
      <p:pic>
        <p:nvPicPr>
          <p:cNvPr id="362" name="Google Shape;362;p57"/>
          <p:cNvPicPr preferRelativeResize="0"/>
          <p:nvPr/>
        </p:nvPicPr>
        <p:blipFill>
          <a:blip r:embed="rId3">
            <a:alphaModFix/>
          </a:blip>
          <a:stretch>
            <a:fillRect/>
          </a:stretch>
        </p:blipFill>
        <p:spPr>
          <a:xfrm>
            <a:off x="2499425" y="2398700"/>
            <a:ext cx="5086350" cy="923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Prefix</a:t>
            </a:r>
            <a:endParaRPr/>
          </a:p>
        </p:txBody>
      </p:sp>
      <p:sp>
        <p:nvSpPr>
          <p:cNvPr id="368" name="Google Shape;36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Codificarile în care nicio codificare nu este prefix a altei codificari se numește prefix. Se poate demonstra că pentru o compresie o optimă a datelor există tot timpul și o codificare prefix. Prin urmare vom căuta o codificare prefix optimă.</a:t>
            </a:r>
            <a:endParaRPr/>
          </a:p>
          <a:p>
            <a:pPr indent="0" lvl="0" marL="0" rtl="0" algn="l">
              <a:spcBef>
                <a:spcPts val="1600"/>
              </a:spcBef>
              <a:spcAft>
                <a:spcPts val="0"/>
              </a:spcAft>
              <a:buNone/>
            </a:pPr>
            <a:r>
              <a:rPr lang="en" sz="2400" u="sng"/>
              <a:t>Codificare și decodificare</a:t>
            </a:r>
            <a:endParaRPr sz="2400" u="sng"/>
          </a:p>
          <a:p>
            <a:pPr indent="0" lvl="0" marL="0" rtl="0" algn="l">
              <a:spcBef>
                <a:spcPts val="1600"/>
              </a:spcBef>
              <a:spcAft>
                <a:spcPts val="0"/>
              </a:spcAft>
              <a:buNone/>
            </a:pPr>
            <a:r>
              <a:rPr lang="en"/>
              <a:t>Textul </a:t>
            </a:r>
            <a:r>
              <a:rPr i="1" lang="en"/>
              <a:t>adefa</a:t>
            </a:r>
            <a:r>
              <a:rPr lang="en"/>
              <a:t> devine</a:t>
            </a:r>
            <a:endParaRPr/>
          </a:p>
          <a:p>
            <a:pPr indent="0" lvl="0" marL="0" rtl="0" algn="l">
              <a:spcBef>
                <a:spcPts val="1600"/>
              </a:spcBef>
              <a:spcAft>
                <a:spcPts val="0"/>
              </a:spcAft>
              <a:buNone/>
            </a:pPr>
            <a:r>
              <a:rPr lang="en"/>
              <a:t>0111110111000</a:t>
            </a:r>
            <a:endParaRPr/>
          </a:p>
          <a:p>
            <a:pPr indent="0" lvl="0" marL="0" rtl="0" algn="l">
              <a:spcBef>
                <a:spcPts val="1600"/>
              </a:spcBef>
              <a:spcAft>
                <a:spcPts val="0"/>
              </a:spcAft>
              <a:buNone/>
            </a:pPr>
            <a:r>
              <a:rPr lang="en"/>
              <a:t>Codificarea este ușoară, trebuie să inlocuim fiecare literă cu codul ei.</a:t>
            </a:r>
            <a:endParaRPr/>
          </a:p>
          <a:p>
            <a:pPr indent="0" lvl="0" marL="0" rtl="0" algn="l">
              <a:spcBef>
                <a:spcPts val="1600"/>
              </a:spcBef>
              <a:spcAft>
                <a:spcPts val="1600"/>
              </a:spcAft>
              <a:buNone/>
            </a:pPr>
            <a:r>
              <a:t/>
            </a:r>
            <a:endParaRPr/>
          </a:p>
        </p:txBody>
      </p:sp>
      <p:pic>
        <p:nvPicPr>
          <p:cNvPr id="369" name="Google Shape;369;p58"/>
          <p:cNvPicPr preferRelativeResize="0"/>
          <p:nvPr/>
        </p:nvPicPr>
        <p:blipFill>
          <a:blip r:embed="rId3">
            <a:alphaModFix/>
          </a:blip>
          <a:stretch>
            <a:fillRect/>
          </a:stretch>
        </p:blipFill>
        <p:spPr>
          <a:xfrm>
            <a:off x="3638775" y="2880550"/>
            <a:ext cx="5086350" cy="923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Prefix</a:t>
            </a:r>
            <a:endParaRPr/>
          </a:p>
        </p:txBody>
      </p:sp>
      <p:sp>
        <p:nvSpPr>
          <p:cNvPr id="375" name="Google Shape;375;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Textul adefa devine 0111110111000</a:t>
            </a:r>
            <a:endParaRPr/>
          </a:p>
          <a:p>
            <a:pPr indent="0" lvl="0" marL="0" rtl="0" algn="l">
              <a:spcBef>
                <a:spcPts val="1600"/>
              </a:spcBef>
              <a:spcAft>
                <a:spcPts val="0"/>
              </a:spcAft>
              <a:buClr>
                <a:schemeClr val="dk1"/>
              </a:buClr>
              <a:buSzPts val="1100"/>
              <a:buFont typeface="Arial"/>
              <a:buNone/>
            </a:pPr>
            <a:r>
              <a:rPr lang="en"/>
              <a:t>Decodificarea:</a:t>
            </a:r>
            <a:endParaRPr/>
          </a:p>
          <a:p>
            <a:pPr indent="0" lvl="0" marL="0" rtl="0" algn="l">
              <a:spcBef>
                <a:spcPts val="1600"/>
              </a:spcBef>
              <a:spcAft>
                <a:spcPts val="0"/>
              </a:spcAft>
              <a:buClr>
                <a:schemeClr val="dk1"/>
              </a:buClr>
              <a:buSzPts val="1100"/>
              <a:buFont typeface="Arial"/>
              <a:buNone/>
            </a:pPr>
            <a:r>
              <a:rPr b="1" lang="en"/>
              <a:t>0</a:t>
            </a:r>
            <a:r>
              <a:rPr lang="en"/>
              <a:t>111110111000 -&gt; șirul începe cu 0 și doar a începe cu 0 -&gt; prima litera e a</a:t>
            </a:r>
            <a:endParaRPr/>
          </a:p>
          <a:p>
            <a:pPr indent="0" lvl="0" marL="0" rtl="0" algn="l">
              <a:spcBef>
                <a:spcPts val="1600"/>
              </a:spcBef>
              <a:spcAft>
                <a:spcPts val="0"/>
              </a:spcAft>
              <a:buNone/>
            </a:pPr>
            <a:r>
              <a:rPr b="1" lang="en"/>
              <a:t>111</a:t>
            </a:r>
            <a:r>
              <a:rPr lang="en"/>
              <a:t>1101111000 -&gt; șirul începe cu 111 și doar d începe cu 111 -&gt; a doua litera e d</a:t>
            </a:r>
            <a:endParaRPr/>
          </a:p>
          <a:p>
            <a:pPr indent="0" lvl="0" marL="0" rtl="0" algn="l">
              <a:spcBef>
                <a:spcPts val="1600"/>
              </a:spcBef>
              <a:spcAft>
                <a:spcPts val="0"/>
              </a:spcAft>
              <a:buClr>
                <a:schemeClr val="dk1"/>
              </a:buClr>
              <a:buSzPts val="1100"/>
              <a:buFont typeface="Arial"/>
              <a:buNone/>
            </a:pPr>
            <a:r>
              <a:rPr lang="en"/>
              <a:t>….  </a:t>
            </a:r>
            <a:endParaRPr/>
          </a:p>
          <a:p>
            <a:pPr indent="0" lvl="0" marL="0" rtl="0" algn="l">
              <a:spcBef>
                <a:spcPts val="1600"/>
              </a:spcBef>
              <a:spcAft>
                <a:spcPts val="0"/>
              </a:spcAft>
              <a:buNone/>
            </a:pPr>
            <a:r>
              <a:rPr lang="en"/>
              <a:t>Cum găsim litera următoare optim?</a:t>
            </a:r>
            <a:endParaRPr/>
          </a:p>
          <a:p>
            <a:pPr indent="0" lvl="0" marL="0" rtl="0" algn="l">
              <a:spcBef>
                <a:spcPts val="1600"/>
              </a:spcBef>
              <a:spcAft>
                <a:spcPts val="1600"/>
              </a:spcAft>
              <a:buNone/>
            </a:pPr>
            <a:r>
              <a:t/>
            </a:r>
            <a:endParaRPr/>
          </a:p>
        </p:txBody>
      </p:sp>
      <p:pic>
        <p:nvPicPr>
          <p:cNvPr id="376" name="Google Shape;376;p59"/>
          <p:cNvPicPr preferRelativeResize="0"/>
          <p:nvPr/>
        </p:nvPicPr>
        <p:blipFill>
          <a:blip r:embed="rId3">
            <a:alphaModFix/>
          </a:blip>
          <a:stretch>
            <a:fillRect/>
          </a:stretch>
        </p:blipFill>
        <p:spPr>
          <a:xfrm>
            <a:off x="4057650" y="1235050"/>
            <a:ext cx="5086350" cy="923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Prefix - Arbori de Codificare</a:t>
            </a:r>
            <a:endParaRPr/>
          </a:p>
        </p:txBody>
      </p:sp>
      <p:sp>
        <p:nvSpPr>
          <p:cNvPr id="382" name="Google Shape;382;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(Trie like)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0111110111000</a:t>
            </a:r>
            <a:endParaRPr/>
          </a:p>
          <a:p>
            <a:pPr indent="0" lvl="0" marL="0" rtl="0" algn="l">
              <a:spcBef>
                <a:spcPts val="1600"/>
              </a:spcBef>
              <a:spcAft>
                <a:spcPts val="0"/>
              </a:spcAft>
              <a:buClr>
                <a:schemeClr val="dk1"/>
              </a:buClr>
              <a:buSzPts val="1100"/>
              <a:buFont typeface="Arial"/>
              <a:buNone/>
            </a:pPr>
            <a:r>
              <a:rPr lang="en"/>
              <a:t>0 -&gt; 111 -&gt; 1101...</a:t>
            </a:r>
            <a:endParaRPr/>
          </a:p>
          <a:p>
            <a:pPr indent="0" lvl="0" marL="0" rtl="0" algn="l">
              <a:spcBef>
                <a:spcPts val="1600"/>
              </a:spcBef>
              <a:spcAft>
                <a:spcPts val="1600"/>
              </a:spcAft>
              <a:buNone/>
            </a:pPr>
            <a:r>
              <a:t/>
            </a:r>
            <a:endParaRPr/>
          </a:p>
        </p:txBody>
      </p:sp>
      <p:pic>
        <p:nvPicPr>
          <p:cNvPr id="383" name="Google Shape;383;p60"/>
          <p:cNvPicPr preferRelativeResize="0"/>
          <p:nvPr/>
        </p:nvPicPr>
        <p:blipFill>
          <a:blip r:embed="rId3">
            <a:alphaModFix/>
          </a:blip>
          <a:stretch>
            <a:fillRect/>
          </a:stretch>
        </p:blipFill>
        <p:spPr>
          <a:xfrm>
            <a:off x="2935463" y="2085963"/>
            <a:ext cx="6162675" cy="3057525"/>
          </a:xfrm>
          <a:prstGeom prst="rect">
            <a:avLst/>
          </a:prstGeom>
          <a:noFill/>
          <a:ln>
            <a:noFill/>
          </a:ln>
        </p:spPr>
      </p:pic>
      <p:pic>
        <p:nvPicPr>
          <p:cNvPr id="384" name="Google Shape;384;p60"/>
          <p:cNvPicPr preferRelativeResize="0"/>
          <p:nvPr/>
        </p:nvPicPr>
        <p:blipFill>
          <a:blip r:embed="rId4">
            <a:alphaModFix/>
          </a:blip>
          <a:stretch>
            <a:fillRect/>
          </a:stretch>
        </p:blipFill>
        <p:spPr>
          <a:xfrm>
            <a:off x="3322900" y="1197200"/>
            <a:ext cx="5086350" cy="9239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 Construcție</a:t>
            </a:r>
            <a:endParaRPr/>
          </a:p>
        </p:txBody>
      </p:sp>
      <p:sp>
        <p:nvSpPr>
          <p:cNvPr id="390" name="Google Shape;390;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La fel ca în temă :). Unim de fiecare data cele mai mici 2 valori.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1" name="Google Shape;391;p61"/>
          <p:cNvPicPr preferRelativeResize="0"/>
          <p:nvPr/>
        </p:nvPicPr>
        <p:blipFill>
          <a:blip r:embed="rId3">
            <a:alphaModFix/>
          </a:blip>
          <a:stretch>
            <a:fillRect/>
          </a:stretch>
        </p:blipFill>
        <p:spPr>
          <a:xfrm>
            <a:off x="433388" y="1759625"/>
            <a:ext cx="8277225" cy="1085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 Construcție</a:t>
            </a:r>
            <a:endParaRPr/>
          </a:p>
        </p:txBody>
      </p:sp>
      <p:sp>
        <p:nvSpPr>
          <p:cNvPr id="397" name="Google Shape;397;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a:t>La fel ca în temă :). Unim de fiecare data cele mai mici 2 valori.</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98" name="Google Shape;398;p62"/>
          <p:cNvPicPr preferRelativeResize="0"/>
          <p:nvPr/>
        </p:nvPicPr>
        <p:blipFill>
          <a:blip r:embed="rId3">
            <a:alphaModFix/>
          </a:blip>
          <a:stretch>
            <a:fillRect/>
          </a:stretch>
        </p:blipFill>
        <p:spPr>
          <a:xfrm>
            <a:off x="433388" y="1753150"/>
            <a:ext cx="8277225" cy="1085850"/>
          </a:xfrm>
          <a:prstGeom prst="rect">
            <a:avLst/>
          </a:prstGeom>
          <a:noFill/>
          <a:ln>
            <a:noFill/>
          </a:ln>
        </p:spPr>
      </p:pic>
      <p:pic>
        <p:nvPicPr>
          <p:cNvPr id="399" name="Google Shape;399;p62"/>
          <p:cNvPicPr preferRelativeResize="0"/>
          <p:nvPr/>
        </p:nvPicPr>
        <p:blipFill>
          <a:blip r:embed="rId4">
            <a:alphaModFix/>
          </a:blip>
          <a:stretch>
            <a:fillRect/>
          </a:stretch>
        </p:blipFill>
        <p:spPr>
          <a:xfrm>
            <a:off x="542913" y="2838988"/>
            <a:ext cx="8058150" cy="1838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 - Construcție</a:t>
            </a:r>
            <a:endParaRPr/>
          </a:p>
        </p:txBody>
      </p:sp>
      <p:sp>
        <p:nvSpPr>
          <p:cNvPr id="405" name="Google Shape;405;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406" name="Google Shape;406;p63"/>
          <p:cNvPicPr preferRelativeResize="0"/>
          <p:nvPr/>
        </p:nvPicPr>
        <p:blipFill>
          <a:blip r:embed="rId3">
            <a:alphaModFix/>
          </a:blip>
          <a:stretch>
            <a:fillRect/>
          </a:stretch>
        </p:blipFill>
        <p:spPr>
          <a:xfrm>
            <a:off x="1147675" y="947300"/>
            <a:ext cx="7505125" cy="984550"/>
          </a:xfrm>
          <a:prstGeom prst="rect">
            <a:avLst/>
          </a:prstGeom>
          <a:noFill/>
          <a:ln>
            <a:noFill/>
          </a:ln>
        </p:spPr>
      </p:pic>
      <p:pic>
        <p:nvPicPr>
          <p:cNvPr id="407" name="Google Shape;407;p63"/>
          <p:cNvPicPr preferRelativeResize="0"/>
          <p:nvPr/>
        </p:nvPicPr>
        <p:blipFill>
          <a:blip r:embed="rId4">
            <a:alphaModFix/>
          </a:blip>
          <a:stretch>
            <a:fillRect/>
          </a:stretch>
        </p:blipFill>
        <p:spPr>
          <a:xfrm>
            <a:off x="1244575" y="1768175"/>
            <a:ext cx="7505124" cy="1583550"/>
          </a:xfrm>
          <a:prstGeom prst="rect">
            <a:avLst/>
          </a:prstGeom>
          <a:noFill/>
          <a:ln>
            <a:noFill/>
          </a:ln>
        </p:spPr>
      </p:pic>
      <p:pic>
        <p:nvPicPr>
          <p:cNvPr id="408" name="Google Shape;408;p63"/>
          <p:cNvPicPr preferRelativeResize="0"/>
          <p:nvPr/>
        </p:nvPicPr>
        <p:blipFill>
          <a:blip r:embed="rId5">
            <a:alphaModFix/>
          </a:blip>
          <a:stretch>
            <a:fillRect/>
          </a:stretch>
        </p:blipFill>
        <p:spPr>
          <a:xfrm>
            <a:off x="1147675" y="3109800"/>
            <a:ext cx="7569000" cy="196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Implementare</a:t>
            </a:r>
            <a:endParaRPr/>
          </a:p>
        </p:txBody>
      </p:sp>
      <p:sp>
        <p:nvSpPr>
          <p:cNvPr id="124" name="Google Shape;12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Listă dublu înlănțuită între rădăcini</a:t>
            </a:r>
            <a:endParaRPr/>
          </a:p>
          <a:p>
            <a:pPr indent="-342900" lvl="0" marL="457200" rtl="0" algn="l">
              <a:spcBef>
                <a:spcPts val="1600"/>
              </a:spcBef>
              <a:spcAft>
                <a:spcPts val="0"/>
              </a:spcAft>
              <a:buSzPts val="1800"/>
              <a:buChar char="❖"/>
            </a:pPr>
            <a:r>
              <a:rPr lang="en"/>
              <a:t>Link către un fiu</a:t>
            </a:r>
            <a:endParaRPr/>
          </a:p>
          <a:p>
            <a:pPr indent="-342900" lvl="0" marL="457200" rtl="0" algn="l">
              <a:spcBef>
                <a:spcPts val="1000"/>
              </a:spcBef>
              <a:spcAft>
                <a:spcPts val="0"/>
              </a:spcAft>
              <a:buSzPts val="1800"/>
              <a:buChar char="❖"/>
            </a:pPr>
            <a:r>
              <a:rPr lang="en"/>
              <a:t>Listă dublu înlănțuită între frați</a:t>
            </a:r>
            <a:endParaRPr/>
          </a:p>
          <a:p>
            <a:pPr indent="-342900" lvl="0" marL="457200" rtl="0" algn="l">
              <a:spcBef>
                <a:spcPts val="1000"/>
              </a:spcBef>
              <a:spcAft>
                <a:spcPts val="0"/>
              </a:spcAft>
              <a:buSzPts val="1800"/>
              <a:buChar char="❖"/>
            </a:pPr>
            <a:r>
              <a:rPr lang="en"/>
              <a:t>Link către tată</a:t>
            </a:r>
            <a:endParaRPr/>
          </a:p>
          <a:p>
            <a:pPr indent="0" lvl="0" marL="457200" rtl="0" algn="l">
              <a:spcBef>
                <a:spcPts val="1600"/>
              </a:spcBef>
              <a:spcAft>
                <a:spcPts val="1600"/>
              </a:spcAft>
              <a:buNone/>
            </a:pPr>
            <a:r>
              <a:t/>
            </a:r>
            <a:endParaRPr/>
          </a:p>
        </p:txBody>
      </p:sp>
      <p:pic>
        <p:nvPicPr>
          <p:cNvPr id="125" name="Google Shape;125;p28"/>
          <p:cNvPicPr preferRelativeResize="0"/>
          <p:nvPr/>
        </p:nvPicPr>
        <p:blipFill>
          <a:blip r:embed="rId3">
            <a:alphaModFix/>
          </a:blip>
          <a:stretch>
            <a:fillRect/>
          </a:stretch>
        </p:blipFill>
        <p:spPr>
          <a:xfrm>
            <a:off x="4515575" y="1308100"/>
            <a:ext cx="4152900" cy="3105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Coduri Huffman</a:t>
            </a:r>
            <a:endParaRPr/>
          </a:p>
        </p:txBody>
      </p:sp>
      <p:sp>
        <p:nvSpPr>
          <p:cNvPr id="414" name="Google Shape;414;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lang="en"/>
              <a:t>Nu e unic!</a:t>
            </a:r>
            <a:endParaRPr/>
          </a:p>
        </p:txBody>
      </p:sp>
      <p:pic>
        <p:nvPicPr>
          <p:cNvPr id="415" name="Google Shape;415;p64"/>
          <p:cNvPicPr preferRelativeResize="0"/>
          <p:nvPr/>
        </p:nvPicPr>
        <p:blipFill>
          <a:blip r:embed="rId3">
            <a:alphaModFix/>
          </a:blip>
          <a:stretch>
            <a:fillRect/>
          </a:stretch>
        </p:blipFill>
        <p:spPr>
          <a:xfrm>
            <a:off x="2227132" y="1152475"/>
            <a:ext cx="6593843" cy="3991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Temă (Parțial opțională)</a:t>
            </a:r>
            <a:endParaRPr/>
          </a:p>
        </p:txBody>
      </p:sp>
      <p:sp>
        <p:nvSpPr>
          <p:cNvPr id="421" name="Google Shape;421;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Deadline: Cursul 8 -&gt; după vacanță </a:t>
            </a:r>
            <a:endParaRPr/>
          </a:p>
          <a:p>
            <a:pPr indent="-342900" lvl="0" marL="457200" rtl="0" algn="l">
              <a:spcBef>
                <a:spcPts val="1600"/>
              </a:spcBef>
              <a:spcAft>
                <a:spcPts val="0"/>
              </a:spcAft>
              <a:buSzPts val="1800"/>
              <a:buChar char="❖"/>
            </a:pPr>
            <a:r>
              <a:rPr lang="en"/>
              <a:t>Demonstrați că un arbore binar care nu este complet nu poate corespunde unei codificări prefix optime.</a:t>
            </a:r>
            <a:endParaRPr/>
          </a:p>
          <a:p>
            <a:pPr indent="-342900" lvl="0" marL="457200" rtl="0" algn="l">
              <a:spcBef>
                <a:spcPts val="0"/>
              </a:spcBef>
              <a:spcAft>
                <a:spcPts val="0"/>
              </a:spcAft>
              <a:buSzPts val="1800"/>
              <a:buChar char="❖"/>
            </a:pPr>
            <a:r>
              <a:rPr b="1" lang="en"/>
              <a:t>Opțional: </a:t>
            </a:r>
            <a:r>
              <a:rPr lang="en"/>
              <a:t>Optimalitate Huffman + prezentare scurtă (5-10 minute)</a:t>
            </a:r>
            <a:endParaRPr/>
          </a:p>
          <a:p>
            <a:pPr indent="-342900" lvl="0" marL="457200" rtl="0" algn="l">
              <a:spcBef>
                <a:spcPts val="0"/>
              </a:spcBef>
              <a:spcAft>
                <a:spcPts val="0"/>
              </a:spcAft>
              <a:buSzPts val="1800"/>
              <a:buChar char="❖"/>
            </a:pPr>
            <a:r>
              <a:rPr lang="en"/>
              <a:t>Stabiliți o codificare Huffman optimă pentru primele 8 numere din șirul lui Fibonacci 1,1,2,3,....</a:t>
            </a:r>
            <a:endParaRPr/>
          </a:p>
          <a:p>
            <a:pPr indent="-342900" lvl="0" marL="457200" rtl="0" algn="l">
              <a:spcBef>
                <a:spcPts val="0"/>
              </a:spcBef>
              <a:spcAft>
                <a:spcPts val="0"/>
              </a:spcAft>
              <a:buSzPts val="1800"/>
              <a:buChar char="❖"/>
            </a:pPr>
            <a:r>
              <a:rPr lang="en" sz="1100" u="sng">
                <a:solidFill>
                  <a:schemeClr val="hlink"/>
                </a:solidFill>
                <a:hlinkClick r:id="rId3"/>
              </a:rPr>
              <a:t>https://www.infoarena.ro/problema/huffman</a:t>
            </a:r>
            <a:r>
              <a:rPr lang="en"/>
              <a:t> (cu heapuri nu cu 2 cozi) -&gt; 70 de puncte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66"/>
          <p:cNvSpPr txBox="1"/>
          <p:nvPr/>
        </p:nvSpPr>
        <p:spPr>
          <a:xfrm>
            <a:off x="685800" y="4572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cap="none" strike="noStrike">
                <a:solidFill>
                  <a:schemeClr val="dk2"/>
                </a:solidFill>
              </a:rPr>
              <a:t>Arbori</a:t>
            </a:r>
            <a:endParaRPr/>
          </a:p>
        </p:txBody>
      </p:sp>
      <p:sp>
        <p:nvSpPr>
          <p:cNvPr id="427" name="Google Shape;427;p66"/>
          <p:cNvSpPr txBox="1"/>
          <p:nvPr/>
        </p:nvSpPr>
        <p:spPr>
          <a:xfrm>
            <a:off x="762000" y="914400"/>
            <a:ext cx="54102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28" name="Google Shape;428;p66"/>
          <p:cNvSpPr txBox="1"/>
          <p:nvPr/>
        </p:nvSpPr>
        <p:spPr>
          <a:xfrm>
            <a:off x="381000" y="1143000"/>
            <a:ext cx="8305800" cy="3383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Times New Roman"/>
              <a:buNone/>
            </a:pPr>
            <a:r>
              <a:rPr b="1" i="0" lang="en" sz="1800" u="none">
                <a:solidFill>
                  <a:schemeClr val="dk1"/>
                </a:solidFill>
                <a:latin typeface="Times New Roman"/>
                <a:ea typeface="Times New Roman"/>
                <a:cs typeface="Times New Roman"/>
                <a:sym typeface="Times New Roman"/>
              </a:rPr>
              <a:t>Definiţie.</a:t>
            </a:r>
            <a:r>
              <a:rPr b="0" i="0" lang="en" sz="1800" u="none">
                <a:solidFill>
                  <a:schemeClr val="dk1"/>
                </a:solidFill>
                <a:latin typeface="Times New Roman"/>
                <a:ea typeface="Times New Roman"/>
                <a:cs typeface="Times New Roman"/>
                <a:sym typeface="Times New Roman"/>
              </a:rPr>
              <a:t> Se numeşte </a:t>
            </a:r>
            <a:r>
              <a:rPr b="1" i="0" lang="en" sz="1800" u="none">
                <a:solidFill>
                  <a:schemeClr val="dk1"/>
                </a:solidFill>
                <a:latin typeface="Times New Roman"/>
                <a:ea typeface="Times New Roman"/>
                <a:cs typeface="Times New Roman"/>
                <a:sym typeface="Times New Roman"/>
              </a:rPr>
              <a:t>graf</a:t>
            </a:r>
            <a:r>
              <a:rPr b="0" i="0" lang="en" sz="1800" u="none">
                <a:solidFill>
                  <a:schemeClr val="dk1"/>
                </a:solidFill>
                <a:latin typeface="Times New Roman"/>
                <a:ea typeface="Times New Roman"/>
                <a:cs typeface="Times New Roman"/>
                <a:sym typeface="Times New Roman"/>
              </a:rPr>
              <a:t> </a:t>
            </a:r>
            <a:r>
              <a:rPr b="0" i="1" lang="en" sz="1800" u="none">
                <a:solidFill>
                  <a:schemeClr val="dk1"/>
                </a:solidFill>
                <a:latin typeface="Times New Roman"/>
                <a:ea typeface="Times New Roman"/>
                <a:cs typeface="Times New Roman"/>
                <a:sym typeface="Times New Roman"/>
              </a:rPr>
              <a:t>G = (X, V) </a:t>
            </a:r>
            <a:r>
              <a:rPr b="0" i="0" lang="en" sz="1800" u="none">
                <a:solidFill>
                  <a:schemeClr val="dk1"/>
                </a:solidFill>
                <a:latin typeface="Times New Roman"/>
                <a:ea typeface="Times New Roman"/>
                <a:cs typeface="Times New Roman"/>
                <a:sym typeface="Times New Roman"/>
              </a:rPr>
              <a:t>o pereche formată din două mulţimi, mulţimea </a:t>
            </a:r>
            <a:r>
              <a:rPr b="0" i="1" lang="en" sz="1800" u="none">
                <a:solidFill>
                  <a:schemeClr val="dk1"/>
                </a:solidFill>
                <a:latin typeface="Times New Roman"/>
                <a:ea typeface="Times New Roman"/>
                <a:cs typeface="Times New Roman"/>
                <a:sym typeface="Times New Roman"/>
              </a:rPr>
              <a:t>X</a:t>
            </a:r>
            <a:r>
              <a:rPr b="0" i="0" lang="en" sz="1800" u="none">
                <a:solidFill>
                  <a:schemeClr val="dk1"/>
                </a:solidFill>
                <a:latin typeface="Times New Roman"/>
                <a:ea typeface="Times New Roman"/>
                <a:cs typeface="Times New Roman"/>
                <a:sym typeface="Times New Roman"/>
              </a:rPr>
              <a:t> a nodurilor sau </a:t>
            </a:r>
            <a:r>
              <a:rPr lang="en" sz="1800">
                <a:solidFill>
                  <a:schemeClr val="dk1"/>
                </a:solidFill>
                <a:latin typeface="Times New Roman"/>
                <a:ea typeface="Times New Roman"/>
                <a:cs typeface="Times New Roman"/>
                <a:sym typeface="Times New Roman"/>
              </a:rPr>
              <a:t>vârfurilor</a:t>
            </a:r>
            <a:r>
              <a:rPr b="0" i="0" lang="en" sz="1800" u="none">
                <a:solidFill>
                  <a:schemeClr val="dk1"/>
                </a:solidFill>
                <a:latin typeface="Times New Roman"/>
                <a:ea typeface="Times New Roman"/>
                <a:cs typeface="Times New Roman"/>
                <a:sym typeface="Times New Roman"/>
              </a:rPr>
              <a:t> grafului, şi mulţimea </a:t>
            </a:r>
            <a:r>
              <a:rPr b="0" i="1" lang="en" sz="1800" u="none">
                <a:solidFill>
                  <a:schemeClr val="dk1"/>
                </a:solidFill>
                <a:latin typeface="Times New Roman"/>
                <a:ea typeface="Times New Roman"/>
                <a:cs typeface="Times New Roman"/>
                <a:sym typeface="Times New Roman"/>
              </a:rPr>
              <a:t>V</a:t>
            </a:r>
            <a:r>
              <a:rPr b="0" i="0" lang="en" sz="1800" u="none">
                <a:solidFill>
                  <a:schemeClr val="dk1"/>
                </a:solidFill>
                <a:latin typeface="Times New Roman"/>
                <a:ea typeface="Times New Roman"/>
                <a:cs typeface="Times New Roman"/>
                <a:sym typeface="Times New Roman"/>
              </a:rPr>
              <a:t> a muchiilor grafului, unde o muchie </a:t>
            </a:r>
            <a:r>
              <a:rPr b="0" i="1" lang="en" sz="1800" u="none">
                <a:solidFill>
                  <a:schemeClr val="dk1"/>
                </a:solidFill>
                <a:latin typeface="Times New Roman"/>
                <a:ea typeface="Times New Roman"/>
                <a:cs typeface="Times New Roman"/>
                <a:sym typeface="Times New Roman"/>
              </a:rPr>
              <a:t>v ∈ V</a:t>
            </a:r>
            <a:r>
              <a:rPr b="0" i="0" lang="en" sz="1800" u="none">
                <a:solidFill>
                  <a:schemeClr val="dk1"/>
                </a:solidFill>
                <a:latin typeface="Times New Roman"/>
                <a:ea typeface="Times New Roman"/>
                <a:cs typeface="Times New Roman"/>
                <a:sym typeface="Times New Roman"/>
              </a:rPr>
              <a:t> este o pereche ordonată de noduri </a:t>
            </a:r>
            <a:r>
              <a:rPr b="0" i="1" lang="en" sz="1800" u="none">
                <a:solidFill>
                  <a:schemeClr val="dk1"/>
                </a:solidFill>
                <a:latin typeface="Times New Roman"/>
                <a:ea typeface="Times New Roman"/>
                <a:cs typeface="Times New Roman"/>
                <a:sym typeface="Times New Roman"/>
              </a:rPr>
              <a:t>v=(x,y)</a:t>
            </a:r>
            <a:r>
              <a:rPr b="0" i="0" lang="en" sz="1800" u="none">
                <a:solidFill>
                  <a:schemeClr val="dk1"/>
                </a:solidFill>
                <a:latin typeface="Times New Roman"/>
                <a:ea typeface="Times New Roman"/>
                <a:cs typeface="Times New Roman"/>
                <a:sym typeface="Times New Roman"/>
              </a:rPr>
              <a:t>, </a:t>
            </a:r>
            <a:r>
              <a:rPr b="0" i="1" lang="en" sz="1800" u="none">
                <a:solidFill>
                  <a:schemeClr val="dk1"/>
                </a:solidFill>
                <a:latin typeface="Times New Roman"/>
                <a:ea typeface="Times New Roman"/>
                <a:cs typeface="Times New Roman"/>
                <a:sym typeface="Times New Roman"/>
              </a:rPr>
              <a:t>x,y ∈ X</a:t>
            </a:r>
            <a:r>
              <a:rPr b="0" i="0" lang="en" sz="1800" u="none">
                <a:solidFill>
                  <a:schemeClr val="dk1"/>
                </a:solidFill>
                <a:latin typeface="Times New Roman"/>
                <a:ea typeface="Times New Roman"/>
                <a:cs typeface="Times New Roman"/>
                <a:sym typeface="Times New Roman"/>
              </a:rPr>
              <a:t>.</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Times New Roman"/>
              <a:buNone/>
            </a:pPr>
            <a:r>
              <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Times New Roman"/>
              <a:buNone/>
            </a:pPr>
            <a:r>
              <a:rPr b="0" i="0" lang="en" sz="1800" u="none">
                <a:solidFill>
                  <a:schemeClr val="dk1"/>
                </a:solidFill>
                <a:latin typeface="Times New Roman"/>
                <a:ea typeface="Times New Roman"/>
                <a:cs typeface="Times New Roman"/>
                <a:sym typeface="Times New Roman"/>
              </a:rPr>
              <a:t>Un graf neorientat este un graf în care perechea </a:t>
            </a:r>
            <a:r>
              <a:rPr b="0" i="1" lang="en" sz="1800" u="none">
                <a:solidFill>
                  <a:schemeClr val="dk1"/>
                </a:solidFill>
                <a:latin typeface="Times New Roman"/>
                <a:ea typeface="Times New Roman"/>
                <a:cs typeface="Times New Roman"/>
                <a:sym typeface="Times New Roman"/>
              </a:rPr>
              <a:t>(x,y)</a:t>
            </a:r>
            <a:r>
              <a:rPr b="0" i="0" lang="en" sz="1800" u="none">
                <a:solidFill>
                  <a:schemeClr val="dk1"/>
                </a:solidFill>
                <a:latin typeface="Times New Roman"/>
                <a:ea typeface="Times New Roman"/>
                <a:cs typeface="Times New Roman"/>
                <a:sym typeface="Times New Roman"/>
              </a:rPr>
              <a:t> se identifică cu perechea </a:t>
            </a:r>
            <a:r>
              <a:rPr b="0" i="1" lang="en" sz="1800" u="none">
                <a:solidFill>
                  <a:schemeClr val="dk1"/>
                </a:solidFill>
                <a:latin typeface="Times New Roman"/>
                <a:ea typeface="Times New Roman"/>
                <a:cs typeface="Times New Roman"/>
                <a:sym typeface="Times New Roman"/>
              </a:rPr>
              <a:t>(y,x). </a:t>
            </a:r>
            <a:endParaRPr sz="1800"/>
          </a:p>
          <a:p>
            <a:pPr indent="0" lvl="0" marL="0" marR="0" rtl="0" algn="just">
              <a:lnSpc>
                <a:spcPct val="100000"/>
              </a:lnSpc>
              <a:spcBef>
                <a:spcPts val="0"/>
              </a:spcBef>
              <a:spcAft>
                <a:spcPts val="0"/>
              </a:spcAft>
              <a:buClr>
                <a:schemeClr val="dk1"/>
              </a:buClr>
              <a:buSzPts val="2000"/>
              <a:buFont typeface="Times New Roman"/>
              <a:buNone/>
            </a:pPr>
            <a:r>
              <a:rPr b="0" i="0" lang="en" sz="1800" u="none">
                <a:solidFill>
                  <a:schemeClr val="dk1"/>
                </a:solidFill>
                <a:latin typeface="Times New Roman"/>
                <a:ea typeface="Times New Roman"/>
                <a:cs typeface="Times New Roman"/>
                <a:sym typeface="Times New Roman"/>
              </a:rPr>
              <a:t>Un graf fără cicluri este un graf în care, pornind de la un vîrf dat nu putem ajunge din nou la el folosind muchii.</a:t>
            </a:r>
            <a:endParaRPr sz="1800"/>
          </a:p>
          <a:p>
            <a:pPr indent="0" lvl="0" marL="0" marR="0" rtl="0" algn="just">
              <a:lnSpc>
                <a:spcPct val="100000"/>
              </a:lnSpc>
              <a:spcBef>
                <a:spcPts val="0"/>
              </a:spcBef>
              <a:spcAft>
                <a:spcPts val="0"/>
              </a:spcAft>
              <a:buClr>
                <a:schemeClr val="dk1"/>
              </a:buClr>
              <a:buSzPts val="20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000"/>
              <a:buFont typeface="Times New Roman"/>
              <a:buNone/>
            </a:pPr>
            <a:r>
              <a:rPr b="1" i="0" lang="en" sz="1800" u="none">
                <a:solidFill>
                  <a:schemeClr val="dk1"/>
                </a:solidFill>
                <a:latin typeface="Times New Roman"/>
                <a:ea typeface="Times New Roman"/>
                <a:cs typeface="Times New Roman"/>
                <a:sym typeface="Times New Roman"/>
              </a:rPr>
              <a:t>Definiţie.</a:t>
            </a:r>
            <a:r>
              <a:rPr b="0" i="0" lang="en" sz="1800" u="none">
                <a:solidFill>
                  <a:schemeClr val="dk1"/>
                </a:solidFill>
                <a:latin typeface="Times New Roman"/>
                <a:ea typeface="Times New Roman"/>
                <a:cs typeface="Times New Roman"/>
                <a:sym typeface="Times New Roman"/>
              </a:rPr>
              <a:t> Se numeşte </a:t>
            </a:r>
            <a:r>
              <a:rPr b="1" i="0" lang="en" sz="1800" u="none">
                <a:solidFill>
                  <a:schemeClr val="dk1"/>
                </a:solidFill>
                <a:latin typeface="Times New Roman"/>
                <a:ea typeface="Times New Roman"/>
                <a:cs typeface="Times New Roman"/>
                <a:sym typeface="Times New Roman"/>
              </a:rPr>
              <a:t>arbore </a:t>
            </a:r>
            <a:r>
              <a:rPr b="0" i="0" lang="en" sz="1800" u="none">
                <a:solidFill>
                  <a:schemeClr val="dk1"/>
                </a:solidFill>
                <a:latin typeface="Times New Roman"/>
                <a:ea typeface="Times New Roman"/>
                <a:cs typeface="Times New Roman"/>
                <a:sym typeface="Times New Roman"/>
              </a:rPr>
              <a:t>un graf </a:t>
            </a:r>
            <a:r>
              <a:rPr b="0" i="1" lang="en" sz="1800" u="none">
                <a:solidFill>
                  <a:schemeClr val="dk1"/>
                </a:solidFill>
                <a:latin typeface="Times New Roman"/>
                <a:ea typeface="Times New Roman"/>
                <a:cs typeface="Times New Roman"/>
                <a:sym typeface="Times New Roman"/>
              </a:rPr>
              <a:t>H = (X, V)</a:t>
            </a:r>
            <a:r>
              <a:rPr b="0" i="0" lang="en" sz="1800" u="none">
                <a:solidFill>
                  <a:schemeClr val="dk1"/>
                </a:solidFill>
                <a:latin typeface="Times New Roman"/>
                <a:ea typeface="Times New Roman"/>
                <a:cs typeface="Times New Roman"/>
                <a:sym typeface="Times New Roman"/>
              </a:rPr>
              <a:t> care este neorientat, conex, fără cicluri, cu un nod precizat  numit rădăcină. Pentru orice vârf </a:t>
            </a:r>
            <a:r>
              <a:rPr b="0" i="1" lang="en" sz="1800" u="none">
                <a:solidFill>
                  <a:schemeClr val="dk1"/>
                </a:solidFill>
                <a:latin typeface="Times New Roman"/>
                <a:ea typeface="Times New Roman"/>
                <a:cs typeface="Times New Roman"/>
                <a:sym typeface="Times New Roman"/>
              </a:rPr>
              <a:t>x∈ X </a:t>
            </a:r>
            <a:r>
              <a:rPr b="0" i="0" lang="en" sz="1800" u="none">
                <a:solidFill>
                  <a:schemeClr val="dk1"/>
                </a:solidFill>
                <a:latin typeface="Times New Roman"/>
                <a:ea typeface="Times New Roman"/>
                <a:cs typeface="Times New Roman"/>
                <a:sym typeface="Times New Roman"/>
              </a:rPr>
              <a:t>, există un număr finit de vârfuri </a:t>
            </a:r>
            <a:r>
              <a:rPr b="0" i="1" lang="en" sz="1800" u="none">
                <a:solidFill>
                  <a:schemeClr val="dk1"/>
                </a:solidFill>
                <a:latin typeface="Times New Roman"/>
                <a:ea typeface="Times New Roman"/>
                <a:cs typeface="Times New Roman"/>
                <a:sym typeface="Times New Roman"/>
              </a:rPr>
              <a:t>x</a:t>
            </a:r>
            <a:r>
              <a:rPr b="0" baseline="-25000" i="1" lang="en" sz="1800" u="none">
                <a:solidFill>
                  <a:schemeClr val="dk1"/>
                </a:solidFill>
                <a:latin typeface="Times New Roman"/>
                <a:ea typeface="Times New Roman"/>
                <a:cs typeface="Times New Roman"/>
                <a:sym typeface="Times New Roman"/>
              </a:rPr>
              <a:t>1</a:t>
            </a:r>
            <a:r>
              <a:rPr b="0" i="1" lang="en" sz="1800" u="none">
                <a:solidFill>
                  <a:schemeClr val="dk1"/>
                </a:solidFill>
                <a:latin typeface="Times New Roman"/>
                <a:ea typeface="Times New Roman"/>
                <a:cs typeface="Times New Roman"/>
                <a:sym typeface="Times New Roman"/>
              </a:rPr>
              <a:t>,...,x</a:t>
            </a:r>
            <a:r>
              <a:rPr b="0" baseline="-25000" i="1" lang="en" sz="1800" u="none">
                <a:solidFill>
                  <a:schemeClr val="dk1"/>
                </a:solidFill>
                <a:latin typeface="Times New Roman"/>
                <a:ea typeface="Times New Roman"/>
                <a:cs typeface="Times New Roman"/>
                <a:sym typeface="Times New Roman"/>
              </a:rPr>
              <a:t>n</a:t>
            </a:r>
            <a:r>
              <a:rPr b="0" i="1" lang="en" sz="1800" u="none">
                <a:solidFill>
                  <a:schemeClr val="dk1"/>
                </a:solidFill>
                <a:latin typeface="Times New Roman"/>
                <a:ea typeface="Times New Roman"/>
                <a:cs typeface="Times New Roman"/>
                <a:sym typeface="Times New Roman"/>
              </a:rPr>
              <a:t> ∈ X </a:t>
            </a:r>
            <a:r>
              <a:rPr b="0" i="0" lang="en" sz="1800" u="none">
                <a:solidFill>
                  <a:schemeClr val="dk1"/>
                </a:solidFill>
                <a:latin typeface="Times New Roman"/>
                <a:ea typeface="Times New Roman"/>
                <a:cs typeface="Times New Roman"/>
                <a:sym typeface="Times New Roman"/>
              </a:rPr>
              <a:t>asociate lui </a:t>
            </a:r>
            <a:r>
              <a:rPr b="0" i="1" lang="en" sz="1800" u="none">
                <a:solidFill>
                  <a:schemeClr val="dk1"/>
                </a:solidFill>
                <a:latin typeface="Times New Roman"/>
                <a:ea typeface="Times New Roman"/>
                <a:cs typeface="Times New Roman"/>
                <a:sym typeface="Times New Roman"/>
              </a:rPr>
              <a:t>x</a:t>
            </a:r>
            <a:r>
              <a:rPr b="0" i="0" lang="en" sz="1800" u="none">
                <a:solidFill>
                  <a:schemeClr val="dk1"/>
                </a:solidFill>
                <a:latin typeface="Times New Roman"/>
                <a:ea typeface="Times New Roman"/>
                <a:cs typeface="Times New Roman"/>
                <a:sym typeface="Times New Roman"/>
              </a:rPr>
              <a:t>, numite descendenţi direcţi (sau fiii) lui </a:t>
            </a:r>
            <a:r>
              <a:rPr b="0" i="1" lang="en" sz="1800" u="none">
                <a:solidFill>
                  <a:schemeClr val="dk1"/>
                </a:solidFill>
                <a:latin typeface="Times New Roman"/>
                <a:ea typeface="Times New Roman"/>
                <a:cs typeface="Times New Roman"/>
                <a:sym typeface="Times New Roman"/>
              </a:rPr>
              <a:t>x</a:t>
            </a:r>
            <a:r>
              <a:rPr b="0" i="0" lang="en" sz="1800" u="none">
                <a:solidFill>
                  <a:schemeClr val="dk1"/>
                </a:solidFill>
                <a:latin typeface="Times New Roman"/>
                <a:ea typeface="Times New Roman"/>
                <a:cs typeface="Times New Roman"/>
                <a:sym typeface="Times New Roman"/>
              </a:rPr>
              <a:t>.</a:t>
            </a:r>
            <a:endParaRPr sz="1800"/>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p67"/>
          <p:cNvSpPr txBox="1"/>
          <p:nvPr/>
        </p:nvSpPr>
        <p:spPr>
          <a:xfrm>
            <a:off x="685800" y="4572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a:solidFill>
                  <a:schemeClr val="dk2"/>
                </a:solidFill>
              </a:rPr>
              <a:t>Arbori - </a:t>
            </a:r>
            <a:r>
              <a:rPr b="1" lang="en" sz="3200">
                <a:solidFill>
                  <a:schemeClr val="dk2"/>
                </a:solidFill>
              </a:rPr>
              <a:t>D</a:t>
            </a:r>
            <a:r>
              <a:rPr b="1" i="0" lang="en" sz="3200" u="none">
                <a:solidFill>
                  <a:schemeClr val="dk2"/>
                </a:solidFill>
              </a:rPr>
              <a:t>ef. </a:t>
            </a:r>
            <a:r>
              <a:rPr b="1" lang="en" sz="3200">
                <a:solidFill>
                  <a:schemeClr val="dk2"/>
                </a:solidFill>
              </a:rPr>
              <a:t>R</a:t>
            </a:r>
            <a:r>
              <a:rPr b="1" i="0" lang="en" sz="3200" u="none">
                <a:solidFill>
                  <a:schemeClr val="dk2"/>
                </a:solidFill>
              </a:rPr>
              <a:t>ecursiva</a:t>
            </a:r>
            <a:endParaRPr/>
          </a:p>
        </p:txBody>
      </p:sp>
      <p:sp>
        <p:nvSpPr>
          <p:cNvPr id="434" name="Google Shape;434;p67"/>
          <p:cNvSpPr txBox="1"/>
          <p:nvPr/>
        </p:nvSpPr>
        <p:spPr>
          <a:xfrm>
            <a:off x="762000" y="971550"/>
            <a:ext cx="7543800" cy="1783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O structură de arbore (</a:t>
            </a:r>
            <a:r>
              <a:rPr b="1" i="1" lang="en" sz="2000" u="none">
                <a:solidFill>
                  <a:schemeClr val="dk1"/>
                </a:solidFill>
                <a:latin typeface="Times New Roman"/>
                <a:ea typeface="Times New Roman"/>
                <a:cs typeface="Times New Roman"/>
                <a:sym typeface="Times New Roman"/>
              </a:rPr>
              <a:t>k</a:t>
            </a:r>
            <a:r>
              <a:rPr b="0" i="0" lang="en" sz="2000" u="none">
                <a:solidFill>
                  <a:schemeClr val="dk1"/>
                </a:solidFill>
                <a:latin typeface="Times New Roman"/>
                <a:ea typeface="Times New Roman"/>
                <a:cs typeface="Times New Roman"/>
                <a:sym typeface="Times New Roman"/>
              </a:rPr>
              <a:t>-arbore), </a:t>
            </a:r>
            <a:r>
              <a:rPr b="0" i="1" lang="en" sz="2000" u="none">
                <a:solidFill>
                  <a:schemeClr val="dk1"/>
                </a:solidFill>
                <a:latin typeface="Times New Roman"/>
                <a:ea typeface="Times New Roman"/>
                <a:cs typeface="Times New Roman"/>
                <a:sym typeface="Times New Roman"/>
              </a:rPr>
              <a:t>T, </a:t>
            </a:r>
            <a:r>
              <a:rPr b="0" i="0" lang="en" sz="2000" u="none">
                <a:solidFill>
                  <a:schemeClr val="dk1"/>
                </a:solidFill>
                <a:latin typeface="Times New Roman"/>
                <a:ea typeface="Times New Roman"/>
                <a:cs typeface="Times New Roman"/>
                <a:sym typeface="Times New Roman"/>
              </a:rPr>
              <a:t>de un anume tip de bază</a:t>
            </a:r>
            <a:r>
              <a:rPr b="0" i="1" lang="en" sz="2000" u="none">
                <a:solidFill>
                  <a:schemeClr val="dk1"/>
                </a:solidFill>
                <a:latin typeface="Times New Roman"/>
                <a:ea typeface="Times New Roman"/>
                <a:cs typeface="Times New Roman"/>
                <a:sym typeface="Times New Roman"/>
              </a:rPr>
              <a:t> </a:t>
            </a:r>
            <a:r>
              <a:rPr b="0" i="0" lang="en" sz="2000" u="none">
                <a:solidFill>
                  <a:schemeClr val="dk1"/>
                </a:solidFill>
                <a:latin typeface="Times New Roman"/>
                <a:ea typeface="Times New Roman"/>
                <a:cs typeface="Times New Roman"/>
                <a:sym typeface="Times New Roman"/>
              </a:rPr>
              <a:t>este </a:t>
            </a:r>
            <a:endParaRPr/>
          </a:p>
          <a:p>
            <a:pPr indent="0" lvl="2" marL="914400" marR="0" rtl="0" algn="just">
              <a:lnSpc>
                <a:spcPct val="100000"/>
              </a:lnSpc>
              <a:spcBef>
                <a:spcPts val="0"/>
              </a:spcBef>
              <a:spcAft>
                <a:spcPts val="0"/>
              </a:spcAft>
              <a:buClr>
                <a:schemeClr val="dk1"/>
              </a:buClr>
              <a:buSzPts val="2000"/>
              <a:buFont typeface="Times New Roman"/>
              <a:buNone/>
            </a:pPr>
            <a:r>
              <a:rPr b="0" i="0" lang="en" sz="2000" u="none" cap="none" strike="noStrike">
                <a:solidFill>
                  <a:schemeClr val="dk1"/>
                </a:solidFill>
                <a:latin typeface="Times New Roman"/>
                <a:ea typeface="Times New Roman"/>
                <a:cs typeface="Times New Roman"/>
                <a:sym typeface="Times New Roman"/>
              </a:rPr>
              <a:t>(a) fie o structură vidă (adică </a:t>
            </a:r>
            <a:r>
              <a:rPr b="0" i="1" lang="en" sz="2000" u="none" cap="none" strike="noStrike">
                <a:solidFill>
                  <a:schemeClr val="dk1"/>
                </a:solidFill>
                <a:latin typeface="Times New Roman"/>
                <a:ea typeface="Times New Roman"/>
                <a:cs typeface="Times New Roman"/>
                <a:sym typeface="Times New Roman"/>
              </a:rPr>
              <a:t>T = ∅ </a:t>
            </a:r>
            <a:r>
              <a:rPr b="0" i="0" lang="en" sz="2000" u="none" cap="none" strike="noStrike">
                <a:solidFill>
                  <a:schemeClr val="dk1"/>
                </a:solidFill>
                <a:latin typeface="Times New Roman"/>
                <a:ea typeface="Times New Roman"/>
                <a:cs typeface="Times New Roman"/>
                <a:sym typeface="Times New Roman"/>
              </a:rPr>
              <a:t>);</a:t>
            </a:r>
            <a:endParaRPr/>
          </a:p>
          <a:p>
            <a:pPr indent="0" lvl="2" marL="914400" marR="0" rtl="0" algn="just">
              <a:lnSpc>
                <a:spcPct val="100000"/>
              </a:lnSpc>
              <a:spcBef>
                <a:spcPts val="0"/>
              </a:spcBef>
              <a:spcAft>
                <a:spcPts val="0"/>
              </a:spcAft>
              <a:buClr>
                <a:schemeClr val="dk1"/>
              </a:buClr>
              <a:buSzPts val="2000"/>
              <a:buFont typeface="Times New Roman"/>
              <a:buNone/>
            </a:pPr>
            <a:r>
              <a:rPr b="0" i="0" lang="en" sz="2000" u="none" cap="none" strike="noStrike">
                <a:solidFill>
                  <a:schemeClr val="dk1"/>
                </a:solidFill>
                <a:latin typeface="Times New Roman"/>
                <a:ea typeface="Times New Roman"/>
                <a:cs typeface="Times New Roman"/>
                <a:sym typeface="Times New Roman"/>
              </a:rPr>
              <a:t>(b) fie este nevidă, deci conţine un nod de tipul de bază, pe care-l vom numi rădăcină şi îl vom nota </a:t>
            </a:r>
            <a:r>
              <a:rPr b="0" i="1" lang="en" sz="2000" u="none" cap="none" strike="noStrike">
                <a:solidFill>
                  <a:schemeClr val="dk1"/>
                </a:solidFill>
                <a:latin typeface="Times New Roman"/>
                <a:ea typeface="Times New Roman"/>
                <a:cs typeface="Times New Roman"/>
                <a:sym typeface="Times New Roman"/>
              </a:rPr>
              <a:t>root(T)</a:t>
            </a:r>
            <a:r>
              <a:rPr b="0" i="0" lang="en" sz="2000" u="none" cap="none" strike="noStrike">
                <a:solidFill>
                  <a:schemeClr val="dk1"/>
                </a:solidFill>
                <a:latin typeface="Times New Roman"/>
                <a:ea typeface="Times New Roman"/>
                <a:cs typeface="Times New Roman"/>
                <a:sym typeface="Times New Roman"/>
              </a:rPr>
              <a:t>, plus un număr finit de structuri disjuncte de arbori de acelaşi tip, </a:t>
            </a:r>
            <a:r>
              <a:rPr b="0" i="1" lang="en" sz="2000" u="none" cap="none" strike="noStrike">
                <a:solidFill>
                  <a:schemeClr val="dk1"/>
                </a:solidFill>
                <a:latin typeface="Times New Roman"/>
                <a:ea typeface="Times New Roman"/>
                <a:cs typeface="Times New Roman"/>
                <a:sym typeface="Times New Roman"/>
              </a:rPr>
              <a:t>T</a:t>
            </a:r>
            <a:r>
              <a:rPr b="0" baseline="-25000" i="1" lang="en" sz="2000" u="none" cap="none" strike="noStrike">
                <a:solidFill>
                  <a:schemeClr val="dk1"/>
                </a:solidFill>
                <a:latin typeface="Times New Roman"/>
                <a:ea typeface="Times New Roman"/>
                <a:cs typeface="Times New Roman"/>
                <a:sym typeface="Times New Roman"/>
              </a:rPr>
              <a:t>1</a:t>
            </a:r>
            <a:r>
              <a:rPr b="0" i="0" lang="en" sz="2000" u="none" cap="none" strike="noStrike">
                <a:solidFill>
                  <a:schemeClr val="dk1"/>
                </a:solidFill>
                <a:latin typeface="Times New Roman"/>
                <a:ea typeface="Times New Roman"/>
                <a:cs typeface="Times New Roman"/>
                <a:sym typeface="Times New Roman"/>
              </a:rPr>
              <a:t>, </a:t>
            </a:r>
            <a:r>
              <a:rPr b="0" i="1" lang="en" sz="2000" u="none" cap="none" strike="noStrike">
                <a:solidFill>
                  <a:schemeClr val="dk1"/>
                </a:solidFill>
                <a:latin typeface="Times New Roman"/>
                <a:ea typeface="Times New Roman"/>
                <a:cs typeface="Times New Roman"/>
                <a:sym typeface="Times New Roman"/>
              </a:rPr>
              <a:t>T</a:t>
            </a:r>
            <a:r>
              <a:rPr b="0" baseline="-25000" i="1" lang="en" sz="2000" u="none" cap="none" strike="noStrike">
                <a:solidFill>
                  <a:schemeClr val="dk1"/>
                </a:solidFill>
                <a:latin typeface="Times New Roman"/>
                <a:ea typeface="Times New Roman"/>
                <a:cs typeface="Times New Roman"/>
                <a:sym typeface="Times New Roman"/>
              </a:rPr>
              <a:t>2</a:t>
            </a:r>
            <a:r>
              <a:rPr b="0" i="0" lang="en" sz="2000" u="none" cap="none" strike="noStrike">
                <a:solidFill>
                  <a:schemeClr val="dk1"/>
                </a:solidFill>
                <a:latin typeface="Times New Roman"/>
                <a:ea typeface="Times New Roman"/>
                <a:cs typeface="Times New Roman"/>
                <a:sym typeface="Times New Roman"/>
              </a:rPr>
              <a:t>, …,</a:t>
            </a:r>
            <a:r>
              <a:rPr b="0" i="1" lang="en" sz="2000" u="none" cap="none" strike="noStrike">
                <a:solidFill>
                  <a:schemeClr val="dk1"/>
                </a:solidFill>
                <a:latin typeface="Times New Roman"/>
                <a:ea typeface="Times New Roman"/>
                <a:cs typeface="Times New Roman"/>
                <a:sym typeface="Times New Roman"/>
              </a:rPr>
              <a:t> T</a:t>
            </a:r>
            <a:r>
              <a:rPr b="0" baseline="-25000" i="1" lang="en" sz="2000" u="none" cap="none" strike="noStrike">
                <a:solidFill>
                  <a:schemeClr val="dk1"/>
                </a:solidFill>
                <a:latin typeface="Times New Roman"/>
                <a:ea typeface="Times New Roman"/>
                <a:cs typeface="Times New Roman"/>
                <a:sym typeface="Times New Roman"/>
              </a:rPr>
              <a:t>k</a:t>
            </a:r>
            <a:r>
              <a:rPr b="0" i="0" lang="en" sz="2000" u="none" cap="none" strike="noStrike">
                <a:solidFill>
                  <a:schemeClr val="dk1"/>
                </a:solidFill>
                <a:latin typeface="Times New Roman"/>
                <a:ea typeface="Times New Roman"/>
                <a:cs typeface="Times New Roman"/>
                <a:sym typeface="Times New Roman"/>
              </a:rPr>
              <a:t>, numiţi subarborii lui </a:t>
            </a:r>
            <a:r>
              <a:rPr b="0" i="1" lang="en" sz="2000" u="none" cap="none" strike="noStrike">
                <a:solidFill>
                  <a:schemeClr val="dk1"/>
                </a:solidFill>
                <a:latin typeface="Times New Roman"/>
                <a:ea typeface="Times New Roman"/>
                <a:cs typeface="Times New Roman"/>
                <a:sym typeface="Times New Roman"/>
              </a:rPr>
              <a:t>T</a:t>
            </a:r>
            <a:r>
              <a:rPr b="0" i="0" lang="en" sz="2000" u="none" cap="none" strike="noStrike">
                <a:solidFill>
                  <a:schemeClr val="dk1"/>
                </a:solidFill>
                <a:latin typeface="Times New Roman"/>
                <a:ea typeface="Times New Roman"/>
                <a:cs typeface="Times New Roman"/>
                <a:sym typeface="Times New Roman"/>
              </a:rPr>
              <a:t>  (sau fiii lui </a:t>
            </a:r>
            <a:r>
              <a:rPr b="0" i="1" lang="en" sz="2000" u="none" cap="none" strike="noStrike">
                <a:solidFill>
                  <a:schemeClr val="dk1"/>
                </a:solidFill>
                <a:latin typeface="Times New Roman"/>
                <a:ea typeface="Times New Roman"/>
                <a:cs typeface="Times New Roman"/>
                <a:sym typeface="Times New Roman"/>
              </a:rPr>
              <a:t>root(T)</a:t>
            </a:r>
            <a:r>
              <a:rPr b="0" i="0" lang="en" sz="20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100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Reprezentarea ca graf a unui</a:t>
            </a:r>
            <a:r>
              <a:rPr b="1" i="1" lang="en" sz="2000" u="none">
                <a:solidFill>
                  <a:schemeClr val="dk1"/>
                </a:solidFill>
                <a:latin typeface="Times New Roman"/>
                <a:ea typeface="Times New Roman"/>
                <a:cs typeface="Times New Roman"/>
                <a:sym typeface="Times New Roman"/>
              </a:rPr>
              <a:t> k</a:t>
            </a:r>
            <a:r>
              <a:rPr b="0" i="0" lang="en" sz="2000" u="none">
                <a:solidFill>
                  <a:schemeClr val="dk1"/>
                </a:solidFill>
                <a:latin typeface="Times New Roman"/>
                <a:ea typeface="Times New Roman"/>
                <a:cs typeface="Times New Roman"/>
                <a:sym typeface="Times New Roman"/>
              </a:rPr>
              <a:t>-arbore:</a:t>
            </a:r>
            <a:endParaRPr/>
          </a:p>
        </p:txBody>
      </p:sp>
      <p:pic>
        <p:nvPicPr>
          <p:cNvPr id="435" name="Google Shape;435;p67"/>
          <p:cNvPicPr preferRelativeResize="0"/>
          <p:nvPr/>
        </p:nvPicPr>
        <p:blipFill rotWithShape="1">
          <a:blip r:embed="rId3">
            <a:alphaModFix/>
          </a:blip>
          <a:srcRect b="0" l="0" r="24630" t="0"/>
          <a:stretch/>
        </p:blipFill>
        <p:spPr>
          <a:xfrm>
            <a:off x="4572001" y="2865600"/>
            <a:ext cx="4642900" cy="200019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sp>
        <p:nvSpPr>
          <p:cNvPr id="440" name="Google Shape;440;p68"/>
          <p:cNvSpPr txBox="1"/>
          <p:nvPr/>
        </p:nvSpPr>
        <p:spPr>
          <a:xfrm>
            <a:off x="685800" y="2286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a:solidFill>
                  <a:schemeClr val="dk2"/>
                </a:solidFill>
                <a:latin typeface="Times New Roman"/>
                <a:ea typeface="Times New Roman"/>
                <a:cs typeface="Times New Roman"/>
                <a:sym typeface="Times New Roman"/>
              </a:rPr>
              <a:t>Arbori - </a:t>
            </a:r>
            <a:r>
              <a:rPr b="1" lang="en" sz="3200">
                <a:solidFill>
                  <a:schemeClr val="dk2"/>
                </a:solidFill>
                <a:latin typeface="Times New Roman"/>
                <a:ea typeface="Times New Roman"/>
                <a:cs typeface="Times New Roman"/>
                <a:sym typeface="Times New Roman"/>
              </a:rPr>
              <a:t>Reprezentări</a:t>
            </a:r>
            <a:endParaRPr/>
          </a:p>
        </p:txBody>
      </p:sp>
      <p:sp>
        <p:nvSpPr>
          <p:cNvPr id="441" name="Google Shape;441;p68"/>
          <p:cNvSpPr txBox="1"/>
          <p:nvPr/>
        </p:nvSpPr>
        <p:spPr>
          <a:xfrm>
            <a:off x="762000" y="914400"/>
            <a:ext cx="54102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42" name="Google Shape;442;p68"/>
          <p:cNvSpPr txBox="1"/>
          <p:nvPr/>
        </p:nvSpPr>
        <p:spPr>
          <a:xfrm>
            <a:off x="228600" y="685800"/>
            <a:ext cx="8763000" cy="4176600"/>
          </a:xfrm>
          <a:prstGeom prst="rect">
            <a:avLst/>
          </a:prstGeom>
          <a:noFill/>
          <a:ln>
            <a:noFill/>
          </a:ln>
        </p:spPr>
        <p:txBody>
          <a:bodyPr anchorCtr="0" anchor="t" bIns="45700" lIns="91425" spcFirstLastPara="1" rIns="91425" wrap="square" tIns="45700">
            <a:noAutofit/>
          </a:bodyPr>
          <a:lstStyle/>
          <a:p>
            <a:pPr indent="-342900" lvl="0" marL="457200" marR="0" rtl="0" algn="just">
              <a:lnSpc>
                <a:spcPct val="100000"/>
              </a:lnSpc>
              <a:spcBef>
                <a:spcPts val="0"/>
              </a:spcBef>
              <a:spcAft>
                <a:spcPts val="0"/>
              </a:spcAft>
              <a:buClr>
                <a:schemeClr val="dk1"/>
              </a:buClr>
              <a:buSzPts val="1800"/>
              <a:buFont typeface="Times New Roman"/>
              <a:buChar char="●"/>
            </a:pPr>
            <a:r>
              <a:rPr b="0" i="0" lang="en" sz="1800" u="none">
                <a:solidFill>
                  <a:schemeClr val="dk1"/>
                </a:solidFill>
                <a:latin typeface="Times New Roman"/>
                <a:ea typeface="Times New Roman"/>
                <a:cs typeface="Times New Roman"/>
                <a:sym typeface="Times New Roman"/>
              </a:rPr>
              <a:t>Reprezentarea unui arbore cu legătură </a:t>
            </a:r>
            <a:r>
              <a:rPr b="0" i="1" lang="en" sz="1800" u="none">
                <a:solidFill>
                  <a:schemeClr val="dk1"/>
                </a:solidFill>
                <a:latin typeface="Times New Roman"/>
                <a:ea typeface="Times New Roman"/>
                <a:cs typeface="Times New Roman"/>
                <a:sym typeface="Times New Roman"/>
              </a:rPr>
              <a:t>tată - fiu: </a:t>
            </a:r>
            <a:r>
              <a:rPr b="0" i="0" lang="en" sz="1800" u="none">
                <a:solidFill>
                  <a:schemeClr val="dk1"/>
                </a:solidFill>
                <a:latin typeface="Times New Roman"/>
                <a:ea typeface="Times New Roman"/>
                <a:cs typeface="Times New Roman"/>
                <a:sym typeface="Times New Roman"/>
              </a:rPr>
              <a:t>din fiecare nod, avem acces la oricare dintre fii. (pentru arbori ordonaţi, pentru arbori la care accesul la noduri se face "de sus în jos”)</a:t>
            </a:r>
            <a:endParaRPr sz="1800"/>
          </a:p>
          <a:p>
            <a:pPr indent="0" lvl="0" marL="45720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 sz="1800" u="none">
                <a:solidFill>
                  <a:schemeClr val="dk1"/>
                </a:solidFill>
                <a:latin typeface="Times New Roman"/>
                <a:ea typeface="Times New Roman"/>
                <a:cs typeface="Times New Roman"/>
                <a:sym typeface="Times New Roman"/>
              </a:rPr>
              <a:t>Cu legături de tip </a:t>
            </a:r>
            <a:r>
              <a:rPr b="0" i="1" lang="en" sz="1800" u="none">
                <a:solidFill>
                  <a:schemeClr val="dk1"/>
                </a:solidFill>
                <a:latin typeface="Times New Roman"/>
                <a:ea typeface="Times New Roman"/>
                <a:cs typeface="Times New Roman"/>
                <a:sym typeface="Times New Roman"/>
              </a:rPr>
              <a:t>tată</a:t>
            </a:r>
            <a:r>
              <a:rPr b="0" i="0" lang="en" sz="1800" u="none">
                <a:solidFill>
                  <a:schemeClr val="dk1"/>
                </a:solidFill>
                <a:latin typeface="Times New Roman"/>
                <a:ea typeface="Times New Roman"/>
                <a:cs typeface="Times New Roman"/>
                <a:sym typeface="Times New Roman"/>
              </a:rPr>
              <a:t> (fiecare nod "ştie" cine este tatăl său) se pot reprezenta arbori neordonaţi. (tip de legătură frecvent pentru probleme în care nodurile arborelui reprezintă elementele unei mulţimi şi suntem interesaţi să facem operaţii pe mulţimi: teste de apartenenţă şi reuniuni de mulţimi)</a:t>
            </a:r>
            <a:endParaRPr sz="1800"/>
          </a:p>
          <a:p>
            <a:pPr indent="0" lvl="0" marL="457200" marR="0" rtl="0" algn="just">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b="0" i="0" lang="en" sz="1800" u="none">
                <a:solidFill>
                  <a:schemeClr val="dk1"/>
                </a:solidFill>
                <a:latin typeface="Times New Roman"/>
                <a:ea typeface="Times New Roman"/>
                <a:cs typeface="Times New Roman"/>
                <a:sym typeface="Times New Roman"/>
              </a:rPr>
              <a:t>Un alt tip de reprezentare este cu tip de legătură </a:t>
            </a:r>
            <a:r>
              <a:rPr b="0" i="1" lang="en" sz="1800" u="none">
                <a:solidFill>
                  <a:schemeClr val="dk1"/>
                </a:solidFill>
                <a:latin typeface="Times New Roman"/>
                <a:ea typeface="Times New Roman"/>
                <a:cs typeface="Times New Roman"/>
                <a:sym typeface="Times New Roman"/>
              </a:rPr>
              <a:t>fiu - frate</a:t>
            </a:r>
            <a:r>
              <a:rPr b="0" i="0" lang="en" sz="1800" u="none">
                <a:solidFill>
                  <a:schemeClr val="dk1"/>
                </a:solidFill>
                <a:latin typeface="Times New Roman"/>
                <a:ea typeface="Times New Roman"/>
                <a:cs typeface="Times New Roman"/>
                <a:sym typeface="Times New Roman"/>
              </a:rPr>
              <a:t>. Aceasta înseamnă că pentru fiecare nod al arborelui avem acces la primul său fiu şi la fraţii săi. (Nodurile de pe acelaşi nivel se numesc fraţi şi îi organizăm ca listă.)</a:t>
            </a:r>
            <a:endParaRPr b="0" i="0" sz="1800" u="non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marR="0" rtl="0" algn="just">
              <a:lnSpc>
                <a:spcPct val="10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Pentru arborii binari (mai ales compleți) putem folosi un vector cum am făcut la heapuri.</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6" name="Shape 446"/>
        <p:cNvGrpSpPr/>
        <p:nvPr/>
      </p:nvGrpSpPr>
      <p:grpSpPr>
        <a:xfrm>
          <a:off x="0" y="0"/>
          <a:ext cx="0" cy="0"/>
          <a:chOff x="0" y="0"/>
          <a:chExt cx="0" cy="0"/>
        </a:xfrm>
      </p:grpSpPr>
      <p:sp>
        <p:nvSpPr>
          <p:cNvPr id="447" name="Google Shape;447;p69"/>
          <p:cNvSpPr txBox="1"/>
          <p:nvPr>
            <p:ph type="title"/>
          </p:nvPr>
        </p:nvSpPr>
        <p:spPr>
          <a:xfrm>
            <a:off x="685800" y="457200"/>
            <a:ext cx="7772400" cy="400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3200"/>
              <a:buFont typeface="Times New Roman"/>
              <a:buNone/>
            </a:pPr>
            <a:r>
              <a:rPr b="1" lang="en" sz="3200">
                <a:solidFill>
                  <a:schemeClr val="dk2"/>
                </a:solidFill>
                <a:latin typeface="Times New Roman"/>
                <a:ea typeface="Times New Roman"/>
                <a:cs typeface="Times New Roman"/>
                <a:sym typeface="Times New Roman"/>
              </a:rPr>
              <a:t>Arbori - Reprezentări</a:t>
            </a:r>
            <a:endParaRPr/>
          </a:p>
        </p:txBody>
      </p:sp>
      <p:sp>
        <p:nvSpPr>
          <p:cNvPr id="448" name="Google Shape;448;p69"/>
          <p:cNvSpPr txBox="1"/>
          <p:nvPr/>
        </p:nvSpPr>
        <p:spPr>
          <a:xfrm>
            <a:off x="533400" y="1085850"/>
            <a:ext cx="7924800" cy="753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 sz="2400" u="none">
                <a:solidFill>
                  <a:schemeClr val="dk1"/>
                </a:solidFill>
                <a:latin typeface="Times New Roman"/>
                <a:ea typeface="Times New Roman"/>
                <a:cs typeface="Times New Roman"/>
                <a:sym typeface="Times New Roman"/>
              </a:rPr>
              <a:t>-</a:t>
            </a:r>
            <a:r>
              <a:rPr lang="en" sz="2400">
                <a:solidFill>
                  <a:schemeClr val="dk1"/>
                </a:solidFill>
                <a:latin typeface="Times New Roman"/>
                <a:ea typeface="Times New Roman"/>
                <a:cs typeface="Times New Roman"/>
                <a:sym typeface="Times New Roman"/>
              </a:rPr>
              <a:t>relația</a:t>
            </a:r>
            <a:r>
              <a:rPr b="0" i="0" lang="en" sz="2400" u="none">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tată-fiu </a:t>
            </a:r>
            <a:r>
              <a:rPr b="0" i="0" lang="en" sz="2400" u="none">
                <a:solidFill>
                  <a:schemeClr val="dk1"/>
                </a:solidFill>
                <a:latin typeface="Times New Roman"/>
                <a:ea typeface="Times New Roman"/>
                <a:cs typeface="Times New Roman"/>
                <a:sym typeface="Times New Roman"/>
              </a:rPr>
              <a:t>(sau doar tata) </a:t>
            </a:r>
            <a:r>
              <a:rPr lang="en" sz="2400">
                <a:solidFill>
                  <a:schemeClr val="dk1"/>
                </a:solidFill>
                <a:latin typeface="Times New Roman"/>
                <a:ea typeface="Times New Roman"/>
                <a:cs typeface="Times New Roman"/>
                <a:sym typeface="Times New Roman"/>
              </a:rPr>
              <a:t>reprezentată</a:t>
            </a:r>
            <a:r>
              <a:rPr b="0" i="0" lang="en" sz="2400" u="none">
                <a:solidFill>
                  <a:schemeClr val="dk1"/>
                </a:solidFill>
                <a:latin typeface="Times New Roman"/>
                <a:ea typeface="Times New Roman"/>
                <a:cs typeface="Times New Roman"/>
                <a:sym typeface="Times New Roman"/>
              </a:rPr>
              <a:t> ca muchie sau arc</a:t>
            </a:r>
            <a:endParaRPr/>
          </a:p>
          <a:p>
            <a:pPr indent="0" lvl="0" marL="0" marR="0" rtl="0" algn="l">
              <a:lnSpc>
                <a:spcPct val="100000"/>
              </a:lnSpc>
              <a:spcBef>
                <a:spcPts val="1200"/>
              </a:spcBef>
              <a:spcAft>
                <a:spcPts val="0"/>
              </a:spcAft>
              <a:buClr>
                <a:schemeClr val="dk1"/>
              </a:buClr>
              <a:buSzPts val="2400"/>
              <a:buFont typeface="Times New Roman"/>
              <a:buNone/>
            </a:pPr>
            <a:r>
              <a:rPr b="0" i="0" lang="en" sz="2400" u="none">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legături între frați (heapuri Fibonacci)</a:t>
            </a:r>
            <a:endParaRPr/>
          </a:p>
        </p:txBody>
      </p:sp>
      <p:pic>
        <p:nvPicPr>
          <p:cNvPr id="449" name="Google Shape;449;p69"/>
          <p:cNvPicPr preferRelativeResize="0"/>
          <p:nvPr/>
        </p:nvPicPr>
        <p:blipFill>
          <a:blip r:embed="rId3">
            <a:alphaModFix/>
          </a:blip>
          <a:stretch>
            <a:fillRect/>
          </a:stretch>
        </p:blipFill>
        <p:spPr>
          <a:xfrm>
            <a:off x="2653188" y="2441725"/>
            <a:ext cx="5286375" cy="2486025"/>
          </a:xfrm>
          <a:prstGeom prst="rect">
            <a:avLst/>
          </a:prstGeom>
          <a:noFill/>
          <a:ln>
            <a:noFill/>
          </a:ln>
        </p:spPr>
      </p:pic>
      <p:cxnSp>
        <p:nvCxnSpPr>
          <p:cNvPr id="450" name="Google Shape;450;p69"/>
          <p:cNvCxnSpPr/>
          <p:nvPr/>
        </p:nvCxnSpPr>
        <p:spPr>
          <a:xfrm>
            <a:off x="1711900" y="2183175"/>
            <a:ext cx="1386600" cy="365700"/>
          </a:xfrm>
          <a:prstGeom prst="straightConnector1">
            <a:avLst/>
          </a:prstGeom>
          <a:noFill/>
          <a:ln cap="flat" cmpd="sng" w="28575">
            <a:solidFill>
              <a:schemeClr val="dk2"/>
            </a:solidFill>
            <a:prstDash val="solid"/>
            <a:round/>
            <a:headEnd len="med" w="med" type="none"/>
            <a:tailEnd len="med" w="med" type="triangle"/>
          </a:ln>
        </p:spPr>
      </p:cxnSp>
      <p:cxnSp>
        <p:nvCxnSpPr>
          <p:cNvPr id="451" name="Google Shape;451;p69"/>
          <p:cNvCxnSpPr/>
          <p:nvPr/>
        </p:nvCxnSpPr>
        <p:spPr>
          <a:xfrm>
            <a:off x="6461225" y="2012425"/>
            <a:ext cx="487200" cy="429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70"/>
          <p:cNvSpPr txBox="1"/>
          <p:nvPr/>
        </p:nvSpPr>
        <p:spPr>
          <a:xfrm>
            <a:off x="685800" y="2286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a:solidFill>
                  <a:schemeClr val="dk2"/>
                </a:solidFill>
                <a:latin typeface="Times New Roman"/>
                <a:ea typeface="Times New Roman"/>
                <a:cs typeface="Times New Roman"/>
                <a:sym typeface="Times New Roman"/>
              </a:rPr>
              <a:t>Arbori - </a:t>
            </a:r>
            <a:r>
              <a:rPr b="1" lang="en" sz="3200">
                <a:solidFill>
                  <a:schemeClr val="dk2"/>
                </a:solidFill>
                <a:latin typeface="Times New Roman"/>
                <a:ea typeface="Times New Roman"/>
                <a:cs typeface="Times New Roman"/>
                <a:sym typeface="Times New Roman"/>
              </a:rPr>
              <a:t>T</a:t>
            </a:r>
            <a:r>
              <a:rPr b="1" i="0" lang="en" sz="3200" u="none">
                <a:solidFill>
                  <a:schemeClr val="dk2"/>
                </a:solidFill>
                <a:latin typeface="Times New Roman"/>
                <a:ea typeface="Times New Roman"/>
                <a:cs typeface="Times New Roman"/>
                <a:sym typeface="Times New Roman"/>
              </a:rPr>
              <a:t>erminologie</a:t>
            </a:r>
            <a:endParaRPr/>
          </a:p>
        </p:txBody>
      </p:sp>
      <p:sp>
        <p:nvSpPr>
          <p:cNvPr id="457" name="Google Shape;457;p70"/>
          <p:cNvSpPr txBox="1"/>
          <p:nvPr/>
        </p:nvSpPr>
        <p:spPr>
          <a:xfrm>
            <a:off x="762000" y="914400"/>
            <a:ext cx="54102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58" name="Google Shape;458;p70"/>
          <p:cNvSpPr txBox="1"/>
          <p:nvPr/>
        </p:nvSpPr>
        <p:spPr>
          <a:xfrm>
            <a:off x="228600" y="685800"/>
            <a:ext cx="8763000" cy="4313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400"/>
              <a:buFont typeface="Times New Roman"/>
              <a:buNone/>
            </a:pPr>
            <a:r>
              <a:rPr b="1" i="1" lang="en" sz="2000">
                <a:solidFill>
                  <a:schemeClr val="dk1"/>
                </a:solidFill>
                <a:latin typeface="Times New Roman"/>
                <a:ea typeface="Times New Roman"/>
                <a:cs typeface="Times New Roman"/>
                <a:sym typeface="Times New Roman"/>
              </a:rPr>
              <a:t>G</a:t>
            </a:r>
            <a:r>
              <a:rPr b="1" i="1" lang="en" sz="2000" u="none">
                <a:solidFill>
                  <a:schemeClr val="dk1"/>
                </a:solidFill>
                <a:latin typeface="Times New Roman"/>
                <a:ea typeface="Times New Roman"/>
                <a:cs typeface="Times New Roman"/>
                <a:sym typeface="Times New Roman"/>
              </a:rPr>
              <a:t>radul</a:t>
            </a:r>
            <a:r>
              <a:rPr b="0" i="0" lang="en" sz="2000" u="none">
                <a:solidFill>
                  <a:schemeClr val="dk1"/>
                </a:solidFill>
                <a:latin typeface="Times New Roman"/>
                <a:ea typeface="Times New Roman"/>
                <a:cs typeface="Times New Roman"/>
                <a:sym typeface="Times New Roman"/>
              </a:rPr>
              <a:t> arborelui = întregul </a:t>
            </a:r>
            <a:r>
              <a:rPr b="0" i="1" lang="en" sz="2000" u="none">
                <a:solidFill>
                  <a:schemeClr val="dk1"/>
                </a:solidFill>
                <a:latin typeface="Times New Roman"/>
                <a:ea typeface="Times New Roman"/>
                <a:cs typeface="Times New Roman"/>
                <a:sym typeface="Times New Roman"/>
              </a:rPr>
              <a:t>k</a:t>
            </a:r>
            <a:r>
              <a:rPr b="0" i="0" lang="en" sz="2000" u="none">
                <a:solidFill>
                  <a:schemeClr val="dk1"/>
                </a:solidFill>
                <a:latin typeface="Times New Roman"/>
                <a:ea typeface="Times New Roman"/>
                <a:cs typeface="Times New Roman"/>
                <a:sym typeface="Times New Roman"/>
              </a:rPr>
              <a:t> care reprezintă numărul maxim de fii ai unui nod. </a:t>
            </a:r>
            <a:r>
              <a:rPr lang="en" sz="2000">
                <a:solidFill>
                  <a:schemeClr val="dk1"/>
                </a:solidFill>
                <a:latin typeface="Times New Roman"/>
                <a:ea typeface="Times New Roman"/>
                <a:cs typeface="Times New Roman"/>
                <a:sym typeface="Times New Roman"/>
              </a:rPr>
              <a:t>Un </a:t>
            </a:r>
            <a:r>
              <a:rPr i="1" lang="en" sz="2000">
                <a:solidFill>
                  <a:schemeClr val="dk1"/>
                </a:solidFill>
                <a:latin typeface="Times New Roman"/>
                <a:ea typeface="Times New Roman"/>
                <a:cs typeface="Times New Roman"/>
                <a:sym typeface="Times New Roman"/>
              </a:rPr>
              <a:t>2</a:t>
            </a:r>
            <a:r>
              <a:rPr lang="en" sz="2000">
                <a:solidFill>
                  <a:schemeClr val="dk1"/>
                </a:solidFill>
                <a:latin typeface="Times New Roman"/>
                <a:ea typeface="Times New Roman"/>
                <a:cs typeface="Times New Roman"/>
                <a:sym typeface="Times New Roman"/>
              </a:rPr>
              <a:t>-arbore ordonat se numeşte </a:t>
            </a:r>
            <a:r>
              <a:rPr b="1" i="1" lang="en" sz="2000">
                <a:solidFill>
                  <a:schemeClr val="dk1"/>
                </a:solidFill>
                <a:latin typeface="Times New Roman"/>
                <a:ea typeface="Times New Roman"/>
                <a:cs typeface="Times New Roman"/>
                <a:sym typeface="Times New Roman"/>
              </a:rPr>
              <a:t>arbore binar</a:t>
            </a:r>
            <a:r>
              <a:rPr b="1" lang="en" sz="2000">
                <a:solidFill>
                  <a:schemeClr val="dk1"/>
                </a:solidFill>
                <a:latin typeface="Times New Roman"/>
                <a:ea typeface="Times New Roman"/>
                <a:cs typeface="Times New Roman"/>
                <a:sym typeface="Times New Roman"/>
              </a:rPr>
              <a:t>.</a:t>
            </a:r>
            <a:r>
              <a:rPr lang="en" sz="2000">
                <a:solidFill>
                  <a:schemeClr val="dk1"/>
                </a:solidFill>
                <a:latin typeface="Times New Roman"/>
                <a:ea typeface="Times New Roman"/>
                <a:cs typeface="Times New Roman"/>
                <a:sym typeface="Times New Roman"/>
              </a:rPr>
              <a:t> (fiu stâng, respectiv fiu drept.)</a:t>
            </a:r>
            <a:endParaRPr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t/>
            </a:r>
            <a:endParaRPr sz="20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 sz="2000" u="none">
                <a:solidFill>
                  <a:schemeClr val="dk1"/>
                </a:solidFill>
                <a:latin typeface="Times New Roman"/>
                <a:ea typeface="Times New Roman"/>
                <a:cs typeface="Times New Roman"/>
                <a:sym typeface="Times New Roman"/>
              </a:rPr>
              <a:t>Fiecărui nod al arborelui îi vom asocia un </a:t>
            </a:r>
            <a:r>
              <a:rPr b="1" i="1" lang="en" sz="2000" u="none">
                <a:solidFill>
                  <a:schemeClr val="dk1"/>
                </a:solidFill>
                <a:latin typeface="Times New Roman"/>
                <a:ea typeface="Times New Roman"/>
                <a:cs typeface="Times New Roman"/>
                <a:sym typeface="Times New Roman"/>
              </a:rPr>
              <a:t>nivel</a:t>
            </a:r>
            <a:r>
              <a:rPr b="0" i="0" lang="en" sz="2000" u="none">
                <a:solidFill>
                  <a:schemeClr val="dk1"/>
                </a:solidFill>
                <a:latin typeface="Times New Roman"/>
                <a:ea typeface="Times New Roman"/>
                <a:cs typeface="Times New Roman"/>
                <a:sym typeface="Times New Roman"/>
              </a:rPr>
              <a:t> în felul următor:</a:t>
            </a:r>
            <a:endParaRPr sz="2000"/>
          </a:p>
          <a:p>
            <a:pPr indent="0" lvl="2" marL="914400" marR="0" rtl="0" algn="just">
              <a:lnSpc>
                <a:spcPct val="100000"/>
              </a:lnSpc>
              <a:spcBef>
                <a:spcPts val="0"/>
              </a:spcBef>
              <a:spcAft>
                <a:spcPts val="0"/>
              </a:spcAft>
              <a:buClr>
                <a:schemeClr val="dk1"/>
              </a:buClr>
              <a:buSzPts val="2400"/>
              <a:buFont typeface="Times New Roman"/>
              <a:buNone/>
            </a:pPr>
            <a:r>
              <a:rPr b="0" i="0" lang="en" sz="2000" u="none" cap="none" strike="noStrike">
                <a:solidFill>
                  <a:schemeClr val="dk1"/>
                </a:solidFill>
                <a:latin typeface="Times New Roman"/>
                <a:ea typeface="Times New Roman"/>
                <a:cs typeface="Times New Roman"/>
                <a:sym typeface="Times New Roman"/>
              </a:rPr>
              <a:t>(a) rădăcina se află la nivelul 0,</a:t>
            </a:r>
            <a:endParaRPr sz="2000"/>
          </a:p>
          <a:p>
            <a:pPr indent="0" lvl="2" marL="914400" marR="0" rtl="0" algn="just">
              <a:lnSpc>
                <a:spcPct val="100000"/>
              </a:lnSpc>
              <a:spcBef>
                <a:spcPts val="0"/>
              </a:spcBef>
              <a:spcAft>
                <a:spcPts val="0"/>
              </a:spcAft>
              <a:buClr>
                <a:schemeClr val="dk1"/>
              </a:buClr>
              <a:buSzPts val="2400"/>
              <a:buFont typeface="Times New Roman"/>
              <a:buNone/>
            </a:pPr>
            <a:r>
              <a:rPr b="0" i="0" lang="en" sz="2000" u="none" cap="none" strike="noStrike">
                <a:solidFill>
                  <a:schemeClr val="dk1"/>
                </a:solidFill>
                <a:latin typeface="Times New Roman"/>
                <a:ea typeface="Times New Roman"/>
                <a:cs typeface="Times New Roman"/>
                <a:sym typeface="Times New Roman"/>
              </a:rPr>
              <a:t>(b) dacă un nod se află la nivelul </a:t>
            </a:r>
            <a:r>
              <a:rPr b="0" i="1" lang="en" sz="2000" u="none" cap="none" strike="noStrike">
                <a:solidFill>
                  <a:schemeClr val="dk1"/>
                </a:solidFill>
                <a:latin typeface="Times New Roman"/>
                <a:ea typeface="Times New Roman"/>
                <a:cs typeface="Times New Roman"/>
                <a:sym typeface="Times New Roman"/>
              </a:rPr>
              <a:t>i</a:t>
            </a:r>
            <a:r>
              <a:rPr b="0" i="0" lang="en" sz="2000" u="none" cap="none" strike="noStrike">
                <a:solidFill>
                  <a:schemeClr val="dk1"/>
                </a:solidFill>
                <a:latin typeface="Times New Roman"/>
                <a:ea typeface="Times New Roman"/>
                <a:cs typeface="Times New Roman"/>
                <a:sym typeface="Times New Roman"/>
              </a:rPr>
              <a:t> atunci fiii săi sunt la nivelul </a:t>
            </a:r>
            <a:r>
              <a:rPr b="0" i="1" lang="en" sz="2000" u="none" cap="none" strike="noStrike">
                <a:solidFill>
                  <a:schemeClr val="dk1"/>
                </a:solidFill>
                <a:latin typeface="Times New Roman"/>
                <a:ea typeface="Times New Roman"/>
                <a:cs typeface="Times New Roman"/>
                <a:sym typeface="Times New Roman"/>
              </a:rPr>
              <a:t>i+1.</a:t>
            </a:r>
            <a:endParaRPr b="0" i="1" sz="2000" u="none" cap="none" strike="noStrike">
              <a:solidFill>
                <a:schemeClr val="dk1"/>
              </a:solidFill>
              <a:latin typeface="Times New Roman"/>
              <a:ea typeface="Times New Roman"/>
              <a:cs typeface="Times New Roman"/>
              <a:sym typeface="Times New Roman"/>
            </a:endParaRPr>
          </a:p>
          <a:p>
            <a:pPr indent="0" lvl="2" marL="0" marR="0" rtl="0" algn="just">
              <a:lnSpc>
                <a:spcPct val="100000"/>
              </a:lnSpc>
              <a:spcBef>
                <a:spcPts val="0"/>
              </a:spcBef>
              <a:spcAft>
                <a:spcPts val="0"/>
              </a:spcAft>
              <a:buClr>
                <a:schemeClr val="dk1"/>
              </a:buClr>
              <a:buSzPts val="2400"/>
              <a:buFont typeface="Times New Roman"/>
              <a:buNone/>
            </a:pPr>
            <a:r>
              <a:t/>
            </a:r>
            <a:endParaRPr i="1"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Numim </a:t>
            </a:r>
            <a:r>
              <a:rPr b="1" i="1" lang="en" sz="2000" u="none">
                <a:solidFill>
                  <a:schemeClr val="dk1"/>
                </a:solidFill>
                <a:latin typeface="Times New Roman"/>
                <a:ea typeface="Times New Roman"/>
                <a:cs typeface="Times New Roman"/>
                <a:sym typeface="Times New Roman"/>
              </a:rPr>
              <a:t>înălţime</a:t>
            </a:r>
            <a:r>
              <a:rPr b="0" i="0" lang="en" sz="2000" u="none">
                <a:solidFill>
                  <a:schemeClr val="dk1"/>
                </a:solidFill>
                <a:latin typeface="Times New Roman"/>
                <a:ea typeface="Times New Roman"/>
                <a:cs typeface="Times New Roman"/>
                <a:sym typeface="Times New Roman"/>
              </a:rPr>
              <a:t> (sau </a:t>
            </a:r>
            <a:r>
              <a:rPr b="0" i="1" lang="en" sz="2000" u="none">
                <a:solidFill>
                  <a:schemeClr val="dk1"/>
                </a:solidFill>
                <a:latin typeface="Times New Roman"/>
                <a:ea typeface="Times New Roman"/>
                <a:cs typeface="Times New Roman"/>
                <a:sym typeface="Times New Roman"/>
              </a:rPr>
              <a:t>adâncime</a:t>
            </a:r>
            <a:r>
              <a:rPr b="0" i="0" lang="en" sz="2000" u="none">
                <a:solidFill>
                  <a:schemeClr val="dk1"/>
                </a:solidFill>
                <a:latin typeface="Times New Roman"/>
                <a:ea typeface="Times New Roman"/>
                <a:cs typeface="Times New Roman"/>
                <a:sym typeface="Times New Roman"/>
              </a:rPr>
              <a:t>) a unui arbore nivelul maxim al nodurilor sale.</a:t>
            </a:r>
            <a:endParaRPr b="0" i="0" sz="20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Se numeşte </a:t>
            </a:r>
            <a:r>
              <a:rPr b="1" i="1" lang="en" sz="2000" u="none">
                <a:solidFill>
                  <a:schemeClr val="dk1"/>
                </a:solidFill>
                <a:latin typeface="Times New Roman"/>
                <a:ea typeface="Times New Roman"/>
                <a:cs typeface="Times New Roman"/>
                <a:sym typeface="Times New Roman"/>
              </a:rPr>
              <a:t>terminal</a:t>
            </a:r>
            <a:r>
              <a:rPr b="0" i="1" lang="en" sz="2000" u="none">
                <a:solidFill>
                  <a:schemeClr val="dk1"/>
                </a:solidFill>
                <a:latin typeface="Times New Roman"/>
                <a:ea typeface="Times New Roman"/>
                <a:cs typeface="Times New Roman"/>
                <a:sym typeface="Times New Roman"/>
              </a:rPr>
              <a:t> sau </a:t>
            </a:r>
            <a:r>
              <a:rPr b="1" i="1" lang="en" sz="2000" u="none">
                <a:solidFill>
                  <a:schemeClr val="dk1"/>
                </a:solidFill>
                <a:latin typeface="Times New Roman"/>
                <a:ea typeface="Times New Roman"/>
                <a:cs typeface="Times New Roman"/>
                <a:sym typeface="Times New Roman"/>
              </a:rPr>
              <a:t>frunză</a:t>
            </a:r>
            <a:r>
              <a:rPr b="0" i="0" lang="en" sz="2000" u="none">
                <a:solidFill>
                  <a:schemeClr val="dk1"/>
                </a:solidFill>
                <a:latin typeface="Times New Roman"/>
                <a:ea typeface="Times New Roman"/>
                <a:cs typeface="Times New Roman"/>
                <a:sym typeface="Times New Roman"/>
              </a:rPr>
              <a:t> un nod fără descendenţi.</a:t>
            </a:r>
            <a:endParaRPr b="0" i="0" sz="2000" u="none">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b="0" i="0" lang="en" sz="2000" u="none">
                <a:solidFill>
                  <a:schemeClr val="dk1"/>
                </a:solidFill>
                <a:latin typeface="Times New Roman"/>
                <a:ea typeface="Times New Roman"/>
                <a:cs typeface="Times New Roman"/>
                <a:sym typeface="Times New Roman"/>
              </a:rPr>
              <a:t>Se numeşte </a:t>
            </a:r>
            <a:r>
              <a:rPr b="1" i="1" lang="en" sz="2000" u="none">
                <a:solidFill>
                  <a:schemeClr val="dk1"/>
                </a:solidFill>
                <a:latin typeface="Times New Roman"/>
                <a:ea typeface="Times New Roman"/>
                <a:cs typeface="Times New Roman"/>
                <a:sym typeface="Times New Roman"/>
              </a:rPr>
              <a:t>nod interior</a:t>
            </a:r>
            <a:r>
              <a:rPr b="0" i="0" lang="en" sz="2000" u="none">
                <a:solidFill>
                  <a:schemeClr val="dk1"/>
                </a:solidFill>
                <a:latin typeface="Times New Roman"/>
                <a:ea typeface="Times New Roman"/>
                <a:cs typeface="Times New Roman"/>
                <a:sym typeface="Times New Roman"/>
              </a:rPr>
              <a:t> orice nod care nu e terminal.</a:t>
            </a:r>
            <a:endParaRPr sz="2000"/>
          </a:p>
          <a:p>
            <a:pPr indent="0" lvl="0" marL="457200" marR="0" rtl="0" algn="l">
              <a:lnSpc>
                <a:spcPct val="100000"/>
              </a:lnSpc>
              <a:spcBef>
                <a:spcPts val="1200"/>
              </a:spcBef>
              <a:spcAft>
                <a:spcPts val="0"/>
              </a:spcAft>
              <a:buNone/>
            </a:pPr>
            <a:r>
              <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3200"/>
              <a:buFont typeface="Times New Roman"/>
              <a:buNone/>
            </a:pPr>
            <a:r>
              <a:rPr b="1" lang="en" sz="3200">
                <a:solidFill>
                  <a:schemeClr val="dk2"/>
                </a:solidFill>
                <a:latin typeface="Times New Roman"/>
                <a:ea typeface="Times New Roman"/>
                <a:cs typeface="Times New Roman"/>
                <a:sym typeface="Times New Roman"/>
              </a:rPr>
              <a:t>Arbori - Terminologie</a:t>
            </a:r>
            <a:endParaRPr sz="1400"/>
          </a:p>
          <a:p>
            <a:pPr indent="0" lvl="0" marL="0" rtl="0" algn="ctr">
              <a:spcBef>
                <a:spcPts val="0"/>
              </a:spcBef>
              <a:spcAft>
                <a:spcPts val="0"/>
              </a:spcAft>
              <a:buNone/>
            </a:pPr>
            <a:r>
              <a:t/>
            </a:r>
            <a:endParaRPr/>
          </a:p>
        </p:txBody>
      </p:sp>
      <p:sp>
        <p:nvSpPr>
          <p:cNvPr id="464" name="Google Shape;464;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
              <a:t> Rădăcina</a:t>
            </a:r>
            <a:r>
              <a:rPr lang="en"/>
              <a:t>: nodul fără părinte</a:t>
            </a:r>
            <a:endParaRPr/>
          </a:p>
          <a:p>
            <a:pPr indent="0" lvl="0" marL="0" rtl="0" algn="l">
              <a:spcBef>
                <a:spcPts val="1600"/>
              </a:spcBef>
              <a:spcAft>
                <a:spcPts val="0"/>
              </a:spcAft>
              <a:buNone/>
            </a:pPr>
            <a:r>
              <a:rPr b="1" lang="en"/>
              <a:t>Descendenții</a:t>
            </a:r>
            <a:r>
              <a:rPr lang="en"/>
              <a:t> unui nod: fii, nepoti șamd.</a:t>
            </a:r>
            <a:endParaRPr/>
          </a:p>
          <a:p>
            <a:pPr indent="0" lvl="0" marL="0" rtl="0" algn="l">
              <a:spcBef>
                <a:spcPts val="1600"/>
              </a:spcBef>
              <a:spcAft>
                <a:spcPts val="0"/>
              </a:spcAft>
              <a:buNone/>
            </a:pPr>
            <a:r>
              <a:rPr b="1" lang="en"/>
              <a:t>Frați</a:t>
            </a:r>
            <a:r>
              <a:rPr lang="en"/>
              <a:t>: toate nodurile care au același părinte</a:t>
            </a:r>
            <a:endParaRPr/>
          </a:p>
          <a:p>
            <a:pPr indent="0" lvl="0" marL="0" rtl="0" algn="l">
              <a:spcBef>
                <a:spcPts val="1600"/>
              </a:spcBef>
              <a:spcAft>
                <a:spcPts val="1600"/>
              </a:spcAft>
              <a:buNone/>
            </a:pPr>
            <a:r>
              <a:rPr b="1" lang="en"/>
              <a:t>Subarbore</a:t>
            </a:r>
            <a:r>
              <a:rPr lang="en"/>
              <a:t>: arbore format dintr-un nod și descendenții lui.</a:t>
            </a:r>
            <a:endParaRPr/>
          </a:p>
        </p:txBody>
      </p:sp>
      <p:pic>
        <p:nvPicPr>
          <p:cNvPr id="465" name="Google Shape;465;p71"/>
          <p:cNvPicPr preferRelativeResize="0"/>
          <p:nvPr/>
        </p:nvPicPr>
        <p:blipFill>
          <a:blip r:embed="rId3">
            <a:alphaModFix/>
          </a:blip>
          <a:stretch>
            <a:fillRect/>
          </a:stretch>
        </p:blipFill>
        <p:spPr>
          <a:xfrm>
            <a:off x="6328250" y="1119188"/>
            <a:ext cx="2552700" cy="2905125"/>
          </a:xfrm>
          <a:prstGeom prst="rect">
            <a:avLst/>
          </a:prstGeom>
          <a:noFill/>
          <a:ln>
            <a:noFill/>
          </a:ln>
        </p:spPr>
      </p:pic>
      <p:sp>
        <p:nvSpPr>
          <p:cNvPr id="466" name="Google Shape;466;p71"/>
          <p:cNvSpPr/>
          <p:nvPr/>
        </p:nvSpPr>
        <p:spPr>
          <a:xfrm>
            <a:off x="7045749" y="2170375"/>
            <a:ext cx="1142800" cy="1440950"/>
          </a:xfrm>
          <a:custGeom>
            <a:rect b="b" l="l" r="r" t="t"/>
            <a:pathLst>
              <a:path extrusionOk="0" h="57638" w="45712">
                <a:moveTo>
                  <a:pt x="28564" y="397"/>
                </a:moveTo>
                <a:cubicBezTo>
                  <a:pt x="21841" y="3598"/>
                  <a:pt x="13072" y="4644"/>
                  <a:pt x="8743" y="10703"/>
                </a:cubicBezTo>
                <a:cubicBezTo>
                  <a:pt x="1632" y="20656"/>
                  <a:pt x="-2701" y="35485"/>
                  <a:pt x="2004" y="46777"/>
                </a:cubicBezTo>
                <a:cubicBezTo>
                  <a:pt x="3233" y="49727"/>
                  <a:pt x="3794" y="53915"/>
                  <a:pt x="6761" y="55102"/>
                </a:cubicBezTo>
                <a:cubicBezTo>
                  <a:pt x="14281" y="58111"/>
                  <a:pt x="22843" y="57480"/>
                  <a:pt x="30942" y="57480"/>
                </a:cubicBezTo>
                <a:cubicBezTo>
                  <a:pt x="35498" y="57480"/>
                  <a:pt x="42229" y="57704"/>
                  <a:pt x="44024" y="53516"/>
                </a:cubicBezTo>
                <a:cubicBezTo>
                  <a:pt x="47201" y="46104"/>
                  <a:pt x="44817" y="37400"/>
                  <a:pt x="44817" y="29335"/>
                </a:cubicBezTo>
                <a:cubicBezTo>
                  <a:pt x="44817" y="22514"/>
                  <a:pt x="46469" y="13941"/>
                  <a:pt x="41646" y="9118"/>
                </a:cubicBezTo>
                <a:cubicBezTo>
                  <a:pt x="37810" y="5282"/>
                  <a:pt x="31177" y="4513"/>
                  <a:pt x="28167" y="0"/>
                </a:cubicBezTo>
              </a:path>
            </a:pathLst>
          </a:custGeom>
          <a:noFill/>
          <a:ln cap="flat" cmpd="sng" w="9525">
            <a:solidFill>
              <a:schemeClr val="dk2"/>
            </a:solidFill>
            <a:prstDash val="solid"/>
            <a:round/>
            <a:headEnd len="med" w="med" type="none"/>
            <a:tailEnd len="med" w="med" type="none"/>
          </a:ln>
        </p:spPr>
      </p:sp>
      <p:cxnSp>
        <p:nvCxnSpPr>
          <p:cNvPr id="467" name="Google Shape;467;p71"/>
          <p:cNvCxnSpPr/>
          <p:nvPr/>
        </p:nvCxnSpPr>
        <p:spPr>
          <a:xfrm flipH="1" rot="10800000">
            <a:off x="3538025" y="1317925"/>
            <a:ext cx="3597600" cy="1290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71"/>
          <p:cNvCxnSpPr/>
          <p:nvPr/>
        </p:nvCxnSpPr>
        <p:spPr>
          <a:xfrm flipH="1" rot="10800000">
            <a:off x="6352575" y="2477500"/>
            <a:ext cx="1218900" cy="4758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71"/>
          <p:cNvSpPr/>
          <p:nvPr/>
        </p:nvSpPr>
        <p:spPr>
          <a:xfrm>
            <a:off x="6318500" y="2035325"/>
            <a:ext cx="2739042" cy="572724"/>
          </a:xfrm>
          <a:prstGeom prst="flowChartTermina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71"/>
          <p:cNvCxnSpPr>
            <a:endCxn id="469" idx="1"/>
          </p:cNvCxnSpPr>
          <p:nvPr/>
        </p:nvCxnSpPr>
        <p:spPr>
          <a:xfrm flipH="1" rot="10800000">
            <a:off x="4910000" y="2321687"/>
            <a:ext cx="1408500" cy="2427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4" name="Shape 474"/>
        <p:cNvGrpSpPr/>
        <p:nvPr/>
      </p:nvGrpSpPr>
      <p:grpSpPr>
        <a:xfrm>
          <a:off x="0" y="0"/>
          <a:ext cx="0" cy="0"/>
          <a:chOff x="0" y="0"/>
          <a:chExt cx="0" cy="0"/>
        </a:xfrm>
      </p:grpSpPr>
      <p:sp>
        <p:nvSpPr>
          <p:cNvPr id="475" name="Google Shape;475;p72"/>
          <p:cNvSpPr txBox="1"/>
          <p:nvPr/>
        </p:nvSpPr>
        <p:spPr>
          <a:xfrm>
            <a:off x="685800" y="2286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a:solidFill>
                  <a:schemeClr val="dk2"/>
                </a:solidFill>
                <a:latin typeface="Times New Roman"/>
                <a:ea typeface="Times New Roman"/>
                <a:cs typeface="Times New Roman"/>
                <a:sym typeface="Times New Roman"/>
              </a:rPr>
              <a:t>Arbori </a:t>
            </a:r>
            <a:r>
              <a:rPr b="1" lang="en" sz="3200">
                <a:solidFill>
                  <a:schemeClr val="dk2"/>
                </a:solidFill>
                <a:latin typeface="Times New Roman"/>
                <a:ea typeface="Times New Roman"/>
                <a:cs typeface="Times New Roman"/>
                <a:sym typeface="Times New Roman"/>
              </a:rPr>
              <a:t>B</a:t>
            </a:r>
            <a:r>
              <a:rPr b="1" i="0" lang="en" sz="3200" u="none">
                <a:solidFill>
                  <a:schemeClr val="dk2"/>
                </a:solidFill>
                <a:latin typeface="Times New Roman"/>
                <a:ea typeface="Times New Roman"/>
                <a:cs typeface="Times New Roman"/>
                <a:sym typeface="Times New Roman"/>
              </a:rPr>
              <a:t>inari</a:t>
            </a:r>
            <a:endParaRPr/>
          </a:p>
        </p:txBody>
      </p:sp>
      <p:sp>
        <p:nvSpPr>
          <p:cNvPr id="476" name="Google Shape;476;p72"/>
          <p:cNvSpPr txBox="1"/>
          <p:nvPr/>
        </p:nvSpPr>
        <p:spPr>
          <a:xfrm>
            <a:off x="762000" y="845348"/>
            <a:ext cx="8001000" cy="335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000"/>
              <a:buFont typeface="Times New Roman"/>
              <a:buNone/>
            </a:pPr>
            <a:r>
              <a:rPr b="0" i="0" lang="en" sz="2000" u="none">
                <a:solidFill>
                  <a:schemeClr val="dk1"/>
                </a:solidFill>
                <a:latin typeface="Times New Roman"/>
                <a:ea typeface="Times New Roman"/>
                <a:cs typeface="Times New Roman"/>
                <a:sym typeface="Times New Roman"/>
              </a:rPr>
              <a:t>Un arbore binar (2-arbore ordonat) T este:</a:t>
            </a:r>
            <a:endParaRPr/>
          </a:p>
          <a:p>
            <a:pPr indent="0" lvl="2" marL="914400" marR="0" rtl="0" algn="just">
              <a:lnSpc>
                <a:spcPct val="115000"/>
              </a:lnSpc>
              <a:spcBef>
                <a:spcPts val="0"/>
              </a:spcBef>
              <a:spcAft>
                <a:spcPts val="0"/>
              </a:spcAft>
              <a:buClr>
                <a:schemeClr val="dk1"/>
              </a:buClr>
              <a:buSzPts val="2000"/>
              <a:buFont typeface="Times New Roman"/>
              <a:buNone/>
            </a:pPr>
            <a:r>
              <a:rPr b="0" i="0" lang="en" sz="2000" u="none" cap="none" strike="noStrike">
                <a:solidFill>
                  <a:schemeClr val="dk1"/>
                </a:solidFill>
                <a:latin typeface="Times New Roman"/>
                <a:ea typeface="Times New Roman"/>
                <a:cs typeface="Times New Roman"/>
                <a:sym typeface="Times New Roman"/>
              </a:rPr>
              <a:t>(1) fie un arbore vid</a:t>
            </a:r>
            <a:r>
              <a:rPr b="0" i="1" lang="en" sz="2000" u="none" cap="none" strike="noStrike">
                <a:solidFill>
                  <a:schemeClr val="dk1"/>
                </a:solidFill>
                <a:latin typeface="Times New Roman"/>
                <a:ea typeface="Times New Roman"/>
                <a:cs typeface="Times New Roman"/>
                <a:sym typeface="Times New Roman"/>
              </a:rPr>
              <a:t> (T=∅).</a:t>
            </a:r>
            <a:endParaRPr/>
          </a:p>
          <a:p>
            <a:pPr indent="0" lvl="2" marL="914400" marR="0" rtl="0" algn="just">
              <a:lnSpc>
                <a:spcPct val="115000"/>
              </a:lnSpc>
              <a:spcBef>
                <a:spcPts val="0"/>
              </a:spcBef>
              <a:spcAft>
                <a:spcPts val="0"/>
              </a:spcAft>
              <a:buClr>
                <a:schemeClr val="dk1"/>
              </a:buClr>
              <a:buSzPts val="2000"/>
              <a:buFont typeface="Times New Roman"/>
              <a:buNone/>
            </a:pPr>
            <a:r>
              <a:rPr b="0" i="0" lang="en" sz="2000" u="none" cap="none" strike="noStrike">
                <a:solidFill>
                  <a:schemeClr val="dk1"/>
                </a:solidFill>
                <a:latin typeface="Times New Roman"/>
                <a:ea typeface="Times New Roman"/>
                <a:cs typeface="Times New Roman"/>
                <a:sym typeface="Times New Roman"/>
              </a:rPr>
              <a:t>(2) fie </a:t>
            </a:r>
            <a:r>
              <a:rPr lang="en" sz="2000">
                <a:solidFill>
                  <a:schemeClr val="dk1"/>
                </a:solidFill>
                <a:latin typeface="Times New Roman"/>
                <a:ea typeface="Times New Roman"/>
                <a:cs typeface="Times New Roman"/>
                <a:sym typeface="Times New Roman"/>
              </a:rPr>
              <a:t>un arbore </a:t>
            </a:r>
            <a:r>
              <a:rPr b="0" i="0" lang="en" sz="2000" u="none" cap="none" strike="noStrike">
                <a:solidFill>
                  <a:schemeClr val="dk1"/>
                </a:solidFill>
                <a:latin typeface="Times New Roman"/>
                <a:ea typeface="Times New Roman"/>
                <a:cs typeface="Times New Roman"/>
                <a:sym typeface="Times New Roman"/>
              </a:rPr>
              <a:t>nevid</a:t>
            </a:r>
            <a:r>
              <a:rPr lang="en" sz="2000">
                <a:solidFill>
                  <a:schemeClr val="dk1"/>
                </a:solidFill>
                <a:latin typeface="Times New Roman"/>
                <a:ea typeface="Times New Roman"/>
                <a:cs typeface="Times New Roman"/>
                <a:sym typeface="Times New Roman"/>
              </a:rPr>
              <a:t> ce </a:t>
            </a:r>
            <a:r>
              <a:rPr b="0" i="0" lang="en" sz="2000" u="none" cap="none" strike="noStrike">
                <a:solidFill>
                  <a:schemeClr val="dk1"/>
                </a:solidFill>
                <a:latin typeface="Times New Roman"/>
                <a:ea typeface="Times New Roman"/>
                <a:cs typeface="Times New Roman"/>
                <a:sym typeface="Times New Roman"/>
              </a:rPr>
              <a:t>conţine un nod numit rădăcină, împreună cu doi subarbori binari disjuncţi numiţi subarborele stâng, respectiv subarborele drept.</a:t>
            </a:r>
            <a:endParaRPr b="0" i="0" sz="2000" u="none" cap="none" strike="noStrike">
              <a:solidFill>
                <a:schemeClr val="dk1"/>
              </a:solidFill>
              <a:latin typeface="Times New Roman"/>
              <a:ea typeface="Times New Roman"/>
              <a:cs typeface="Times New Roman"/>
              <a:sym typeface="Times New Roman"/>
            </a:endParaRPr>
          </a:p>
          <a:p>
            <a:pPr indent="0" lvl="2" marL="914400" marR="0" rtl="0" algn="just">
              <a:lnSpc>
                <a:spcPct val="115000"/>
              </a:lnSpc>
              <a:spcBef>
                <a:spcPts val="0"/>
              </a:spcBef>
              <a:spcAft>
                <a:spcPts val="0"/>
              </a:spcAft>
              <a:buClr>
                <a:schemeClr val="dk1"/>
              </a:buClr>
              <a:buSzPts val="2000"/>
              <a:buFont typeface="Times New Roman"/>
              <a:buNone/>
            </a:pPr>
            <a:r>
              <a:t/>
            </a:r>
            <a:endParaRPr sz="2000">
              <a:solidFill>
                <a:schemeClr val="dk1"/>
              </a:solidFill>
              <a:latin typeface="Times New Roman"/>
              <a:ea typeface="Times New Roman"/>
              <a:cs typeface="Times New Roman"/>
              <a:sym typeface="Times New Roman"/>
            </a:endParaRPr>
          </a:p>
          <a:p>
            <a:pPr indent="0" lvl="2" marL="0" marR="0" rtl="0" algn="just">
              <a:lnSpc>
                <a:spcPct val="115000"/>
              </a:lnSpc>
              <a:spcBef>
                <a:spcPts val="0"/>
              </a:spcBef>
              <a:spcAft>
                <a:spcPts val="0"/>
              </a:spcAft>
              <a:buClr>
                <a:schemeClr val="dk1"/>
              </a:buClr>
              <a:buSzPts val="2000"/>
              <a:buFont typeface="Times New Roman"/>
              <a:buNone/>
            </a:pPr>
            <a:r>
              <a:rPr lang="en" sz="2000">
                <a:solidFill>
                  <a:schemeClr val="dk1"/>
                </a:solidFill>
                <a:latin typeface="Times New Roman"/>
                <a:ea typeface="Times New Roman"/>
                <a:cs typeface="Times New Roman"/>
                <a:sym typeface="Times New Roman"/>
              </a:rPr>
              <a:t>Dacă un nod are un singur fiu de multe ori va trebui să menționăm dacă este fiul stang sau drept.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73"/>
          <p:cNvSpPr txBox="1"/>
          <p:nvPr>
            <p:ph idx="1" type="body"/>
          </p:nvPr>
        </p:nvSpPr>
        <p:spPr>
          <a:xfrm>
            <a:off x="311700" y="1152475"/>
            <a:ext cx="8520600" cy="3416400"/>
          </a:xfrm>
          <a:prstGeom prst="rect">
            <a:avLst/>
          </a:prstGeom>
          <a:noFill/>
          <a:ln>
            <a:noFill/>
          </a:ln>
        </p:spPr>
        <p:txBody>
          <a:bodyPr anchorCtr="0" anchor="t" bIns="45700" lIns="91425" spcFirstLastPara="1" rIns="91425" wrap="square" tIns="45700">
            <a:noAutofit/>
          </a:bodyPr>
          <a:lstStyle/>
          <a:p>
            <a:pPr indent="-228600" lvl="2" marL="1143000" marR="0" rtl="0" algn="just">
              <a:lnSpc>
                <a:spcPct val="100000"/>
              </a:lnSpc>
              <a:spcBef>
                <a:spcPts val="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în Preordine (RSD) (</a:t>
            </a:r>
            <a:r>
              <a:rPr b="0" i="1" lang="en" sz="2400" u="none" cap="none" strike="noStrike">
                <a:solidFill>
                  <a:schemeClr val="dk1"/>
                </a:solidFill>
                <a:latin typeface="Times New Roman"/>
                <a:ea typeface="Times New Roman"/>
                <a:cs typeface="Times New Roman"/>
                <a:sym typeface="Times New Roman"/>
              </a:rPr>
              <a:t>R</a:t>
            </a:r>
            <a:r>
              <a:rPr b="0" i="0" lang="en" sz="2400" u="none" cap="none" strike="noStrike">
                <a:solidFill>
                  <a:schemeClr val="dk1"/>
                </a:solidFill>
                <a:latin typeface="Times New Roman"/>
                <a:ea typeface="Times New Roman"/>
                <a:cs typeface="Times New Roman"/>
                <a:sym typeface="Times New Roman"/>
              </a:rPr>
              <a:t>ădăcină </a:t>
            </a:r>
            <a:r>
              <a:rPr b="0" i="1" lang="en" sz="2400" u="none" cap="none" strike="noStrike">
                <a:solidFill>
                  <a:schemeClr val="dk1"/>
                </a:solidFill>
                <a:latin typeface="Times New Roman"/>
                <a:ea typeface="Times New Roman"/>
                <a:cs typeface="Times New Roman"/>
                <a:sym typeface="Times New Roman"/>
              </a:rPr>
              <a:t>S</a:t>
            </a:r>
            <a:r>
              <a:rPr b="0" i="0" lang="en" sz="2400" u="none" cap="none" strike="noStrike">
                <a:solidFill>
                  <a:schemeClr val="dk1"/>
                </a:solidFill>
                <a:latin typeface="Times New Roman"/>
                <a:ea typeface="Times New Roman"/>
                <a:cs typeface="Times New Roman"/>
                <a:sym typeface="Times New Roman"/>
              </a:rPr>
              <a:t>tânga </a:t>
            </a:r>
            <a:r>
              <a:rPr b="0" i="1" lang="en" sz="2400" u="none" cap="none" strike="noStrike">
                <a:solidFill>
                  <a:schemeClr val="dk1"/>
                </a:solidFill>
                <a:latin typeface="Times New Roman"/>
                <a:ea typeface="Times New Roman"/>
                <a:cs typeface="Times New Roman"/>
                <a:sym typeface="Times New Roman"/>
              </a:rPr>
              <a:t>D</a:t>
            </a:r>
            <a:r>
              <a:rPr b="0" i="0" lang="en" sz="2400" u="none" cap="none" strike="noStrike">
                <a:solidFill>
                  <a:schemeClr val="dk1"/>
                </a:solidFill>
                <a:latin typeface="Times New Roman"/>
                <a:ea typeface="Times New Roman"/>
                <a:cs typeface="Times New Roman"/>
                <a:sym typeface="Times New Roman"/>
              </a:rPr>
              <a:t>reapta)</a:t>
            </a:r>
            <a:endParaRPr/>
          </a:p>
          <a:p>
            <a:pPr indent="-76200" lvl="2" marL="11430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în Inordine (SRD) (</a:t>
            </a:r>
            <a:r>
              <a:rPr i="1" lang="en" sz="2400">
                <a:solidFill>
                  <a:schemeClr val="dk1"/>
                </a:solidFill>
                <a:latin typeface="Times New Roman"/>
                <a:ea typeface="Times New Roman"/>
                <a:cs typeface="Times New Roman"/>
                <a:sym typeface="Times New Roman"/>
              </a:rPr>
              <a:t>Stânga</a:t>
            </a:r>
            <a:r>
              <a:rPr b="0" i="0" lang="en" sz="2400" u="none" cap="none" strike="noStrike">
                <a:solidFill>
                  <a:schemeClr val="dk1"/>
                </a:solidFill>
                <a:latin typeface="Times New Roman"/>
                <a:ea typeface="Times New Roman"/>
                <a:cs typeface="Times New Roman"/>
                <a:sym typeface="Times New Roman"/>
              </a:rPr>
              <a:t> </a:t>
            </a:r>
            <a:r>
              <a:rPr b="0" i="1" lang="en" sz="2400" u="none" cap="none" strike="noStrike">
                <a:solidFill>
                  <a:schemeClr val="dk1"/>
                </a:solidFill>
                <a:latin typeface="Times New Roman"/>
                <a:ea typeface="Times New Roman"/>
                <a:cs typeface="Times New Roman"/>
                <a:sym typeface="Times New Roman"/>
              </a:rPr>
              <a:t>R</a:t>
            </a:r>
            <a:r>
              <a:rPr b="0" i="0" lang="en" sz="2400" u="none" cap="none" strike="noStrike">
                <a:solidFill>
                  <a:schemeClr val="dk1"/>
                </a:solidFill>
                <a:latin typeface="Times New Roman"/>
                <a:ea typeface="Times New Roman"/>
                <a:cs typeface="Times New Roman"/>
                <a:sym typeface="Times New Roman"/>
              </a:rPr>
              <a:t>ădăcină </a:t>
            </a:r>
            <a:r>
              <a:rPr b="0" i="1" lang="en" sz="2400" u="none" cap="none" strike="noStrike">
                <a:solidFill>
                  <a:schemeClr val="dk1"/>
                </a:solidFill>
                <a:latin typeface="Times New Roman"/>
                <a:ea typeface="Times New Roman"/>
                <a:cs typeface="Times New Roman"/>
                <a:sym typeface="Times New Roman"/>
              </a:rPr>
              <a:t>D</a:t>
            </a:r>
            <a:r>
              <a:rPr b="0" i="0" lang="en" sz="2400" u="none" cap="none" strike="noStrike">
                <a:solidFill>
                  <a:schemeClr val="dk1"/>
                </a:solidFill>
                <a:latin typeface="Times New Roman"/>
                <a:ea typeface="Times New Roman"/>
                <a:cs typeface="Times New Roman"/>
                <a:sym typeface="Times New Roman"/>
              </a:rPr>
              <a:t>reapta)</a:t>
            </a:r>
            <a:endParaRPr/>
          </a:p>
          <a:p>
            <a:pPr indent="-76200" lvl="2" marL="11430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228600" lvl="2" marL="1143000" marR="0" rtl="0" algn="just">
              <a:lnSpc>
                <a:spcPct val="100000"/>
              </a:lnSpc>
              <a:spcBef>
                <a:spcPts val="480"/>
              </a:spcBef>
              <a:spcAft>
                <a:spcPts val="0"/>
              </a:spcAft>
              <a:buClr>
                <a:schemeClr val="dk1"/>
              </a:buClr>
              <a:buSzPts val="2400"/>
              <a:buFont typeface="Times New Roman"/>
              <a:buChar char="•"/>
            </a:pPr>
            <a:r>
              <a:rPr b="0" i="0" lang="en" sz="2400" u="none" cap="none" strike="noStrike">
                <a:solidFill>
                  <a:schemeClr val="dk1"/>
                </a:solidFill>
                <a:latin typeface="Times New Roman"/>
                <a:ea typeface="Times New Roman"/>
                <a:cs typeface="Times New Roman"/>
                <a:sym typeface="Times New Roman"/>
              </a:rPr>
              <a:t>în Postordine (SDR) (</a:t>
            </a:r>
            <a:r>
              <a:rPr i="1" lang="en" sz="2400">
                <a:solidFill>
                  <a:schemeClr val="dk1"/>
                </a:solidFill>
                <a:latin typeface="Times New Roman"/>
                <a:ea typeface="Times New Roman"/>
                <a:cs typeface="Times New Roman"/>
                <a:sym typeface="Times New Roman"/>
              </a:rPr>
              <a:t>Stânga</a:t>
            </a:r>
            <a:r>
              <a:rPr b="0" i="0" lang="en" sz="2400" u="none" cap="none" strike="noStrike">
                <a:solidFill>
                  <a:schemeClr val="dk1"/>
                </a:solidFill>
                <a:latin typeface="Times New Roman"/>
                <a:ea typeface="Times New Roman"/>
                <a:cs typeface="Times New Roman"/>
                <a:sym typeface="Times New Roman"/>
              </a:rPr>
              <a:t> </a:t>
            </a:r>
            <a:r>
              <a:rPr b="0" i="1" lang="en" sz="2400" u="none" cap="none" strike="noStrike">
                <a:solidFill>
                  <a:schemeClr val="dk1"/>
                </a:solidFill>
                <a:latin typeface="Times New Roman"/>
                <a:ea typeface="Times New Roman"/>
                <a:cs typeface="Times New Roman"/>
                <a:sym typeface="Times New Roman"/>
              </a:rPr>
              <a:t>D</a:t>
            </a:r>
            <a:r>
              <a:rPr b="0" i="0" lang="en" sz="2400" u="none" cap="none" strike="noStrike">
                <a:solidFill>
                  <a:schemeClr val="dk1"/>
                </a:solidFill>
                <a:latin typeface="Times New Roman"/>
                <a:ea typeface="Times New Roman"/>
                <a:cs typeface="Times New Roman"/>
                <a:sym typeface="Times New Roman"/>
              </a:rPr>
              <a:t>reapta </a:t>
            </a:r>
            <a:r>
              <a:rPr b="0" i="1" lang="en" sz="2400" u="none" cap="none" strike="noStrike">
                <a:solidFill>
                  <a:schemeClr val="dk1"/>
                </a:solidFill>
                <a:latin typeface="Times New Roman"/>
                <a:ea typeface="Times New Roman"/>
                <a:cs typeface="Times New Roman"/>
                <a:sym typeface="Times New Roman"/>
              </a:rPr>
              <a:t>R</a:t>
            </a:r>
            <a:r>
              <a:rPr b="0" i="0" lang="en" sz="2400" u="none" cap="none" strike="noStrike">
                <a:solidFill>
                  <a:schemeClr val="dk1"/>
                </a:solidFill>
                <a:latin typeface="Times New Roman"/>
                <a:ea typeface="Times New Roman"/>
                <a:cs typeface="Times New Roman"/>
                <a:sym typeface="Times New Roman"/>
              </a:rPr>
              <a:t>ădăcină)</a:t>
            </a:r>
            <a:endParaRPr/>
          </a:p>
          <a:p>
            <a:pPr indent="-76200" lvl="2" marL="1143000" marR="0" rtl="0" algn="just">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90500" lvl="0" marL="34290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82" name="Google Shape;482;p73"/>
          <p:cNvSpPr txBox="1"/>
          <p:nvPr/>
        </p:nvSpPr>
        <p:spPr>
          <a:xfrm>
            <a:off x="685800" y="228600"/>
            <a:ext cx="7772400" cy="342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Times New Roman"/>
              <a:buNone/>
            </a:pPr>
            <a:r>
              <a:rPr b="1" i="0" lang="en" sz="3200" u="none">
                <a:solidFill>
                  <a:schemeClr val="dk2"/>
                </a:solidFill>
                <a:latin typeface="Times New Roman"/>
                <a:ea typeface="Times New Roman"/>
                <a:cs typeface="Times New Roman"/>
                <a:sym typeface="Times New Roman"/>
              </a:rPr>
              <a:t>Arbori </a:t>
            </a:r>
            <a:r>
              <a:rPr b="1" lang="en" sz="3200">
                <a:solidFill>
                  <a:schemeClr val="dk2"/>
                </a:solidFill>
                <a:latin typeface="Times New Roman"/>
                <a:ea typeface="Times New Roman"/>
                <a:cs typeface="Times New Roman"/>
                <a:sym typeface="Times New Roman"/>
              </a:rPr>
              <a:t>B</a:t>
            </a:r>
            <a:r>
              <a:rPr b="1" i="0" lang="en" sz="3200" u="none">
                <a:solidFill>
                  <a:schemeClr val="dk2"/>
                </a:solidFill>
                <a:latin typeface="Times New Roman"/>
                <a:ea typeface="Times New Roman"/>
                <a:cs typeface="Times New Roman"/>
                <a:sym typeface="Times New Roman"/>
              </a:rPr>
              <a:t>inari - </a:t>
            </a:r>
            <a:r>
              <a:rPr b="1" lang="en" sz="3200">
                <a:solidFill>
                  <a:schemeClr val="dk2"/>
                </a:solidFill>
                <a:latin typeface="Times New Roman"/>
                <a:ea typeface="Times New Roman"/>
                <a:cs typeface="Times New Roman"/>
                <a:sym typeface="Times New Roman"/>
              </a:rPr>
              <a:t>Parcurgeri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Inserare nod</a:t>
            </a:r>
            <a:endParaRPr/>
          </a:p>
        </p:txBody>
      </p:sp>
      <p:sp>
        <p:nvSpPr>
          <p:cNvPr id="131" name="Google Shape;13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Creăm un arbore cu un singur element</a:t>
            </a:r>
            <a:endParaRPr/>
          </a:p>
          <a:p>
            <a:pPr indent="-342900" lvl="0" marL="457200" rtl="0" algn="l">
              <a:spcBef>
                <a:spcPts val="0"/>
              </a:spcBef>
              <a:spcAft>
                <a:spcPts val="0"/>
              </a:spcAft>
              <a:buSzPts val="1800"/>
              <a:buChar char="❖"/>
            </a:pPr>
            <a:r>
              <a:rPr lang="en"/>
              <a:t>Îl plasăm în stânga rădăcinii.</a:t>
            </a:r>
            <a:endParaRPr/>
          </a:p>
          <a:p>
            <a:pPr indent="-342900" lvl="0" marL="457200" rtl="0" algn="l">
              <a:spcBef>
                <a:spcPts val="0"/>
              </a:spcBef>
              <a:spcAft>
                <a:spcPts val="0"/>
              </a:spcAft>
              <a:buSzPts val="1800"/>
              <a:buChar char="❖"/>
            </a:pPr>
            <a:r>
              <a:rPr b="1" lang="en"/>
              <a:t>Nu facem consolidare (reuniunea arborilor)!</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4"/>
          <p:cNvSpPr txBox="1"/>
          <p:nvPr>
            <p:ph type="title"/>
          </p:nvPr>
        </p:nvSpPr>
        <p:spPr>
          <a:xfrm>
            <a:off x="311700" y="290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3200"/>
              <a:buFont typeface="Times New Roman"/>
              <a:buNone/>
            </a:pPr>
            <a:r>
              <a:rPr b="1" lang="en" sz="3200">
                <a:solidFill>
                  <a:schemeClr val="dk2"/>
                </a:solidFill>
                <a:latin typeface="Times New Roman"/>
                <a:ea typeface="Times New Roman"/>
                <a:cs typeface="Times New Roman"/>
                <a:sym typeface="Times New Roman"/>
              </a:rPr>
              <a:t>Arbori Binari - Parcurgeri </a:t>
            </a:r>
            <a:endParaRPr/>
          </a:p>
        </p:txBody>
      </p:sp>
      <p:sp>
        <p:nvSpPr>
          <p:cNvPr id="488" name="Google Shape;488;p7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000"/>
              <a:t>void par_rsd(BTREE t) {</a:t>
            </a:r>
            <a:endParaRPr sz="1000"/>
          </a:p>
          <a:p>
            <a:pPr indent="457200" lvl="0" marL="0" rtl="0" algn="l">
              <a:spcBef>
                <a:spcPts val="1000"/>
              </a:spcBef>
              <a:spcAft>
                <a:spcPts val="0"/>
              </a:spcAft>
              <a:buNone/>
            </a:pPr>
            <a:r>
              <a:rPr lang="en" sz="1000"/>
              <a:t>if(t!=NULL) { </a:t>
            </a:r>
            <a:endParaRPr sz="1000"/>
          </a:p>
          <a:p>
            <a:pPr indent="457200" lvl="0" marL="457200" rtl="0" algn="l">
              <a:spcBef>
                <a:spcPts val="1000"/>
              </a:spcBef>
              <a:spcAft>
                <a:spcPts val="0"/>
              </a:spcAft>
              <a:buNone/>
            </a:pPr>
            <a:r>
              <a:rPr lang="en" sz="1000"/>
              <a:t>visit(t);</a:t>
            </a:r>
            <a:endParaRPr sz="1000"/>
          </a:p>
          <a:p>
            <a:pPr indent="457200" lvl="0" marL="457200" rtl="0" algn="l">
              <a:spcBef>
                <a:spcPts val="1000"/>
              </a:spcBef>
              <a:spcAft>
                <a:spcPts val="0"/>
              </a:spcAft>
              <a:buNone/>
            </a:pPr>
            <a:r>
              <a:rPr lang="en" sz="1000"/>
              <a:t>par_rsd(t-&gt;left);</a:t>
            </a:r>
            <a:endParaRPr sz="1000"/>
          </a:p>
          <a:p>
            <a:pPr indent="457200" lvl="0" marL="457200" rtl="0" algn="l">
              <a:spcBef>
                <a:spcPts val="1000"/>
              </a:spcBef>
              <a:spcAft>
                <a:spcPts val="0"/>
              </a:spcAft>
              <a:buNone/>
            </a:pPr>
            <a:r>
              <a:rPr lang="en" sz="1000"/>
              <a:t>par_rsd(t-&gt;right);</a:t>
            </a:r>
            <a:endParaRPr sz="1000"/>
          </a:p>
          <a:p>
            <a:pPr indent="0" lvl="0" marL="0" rtl="0" algn="l">
              <a:spcBef>
                <a:spcPts val="1000"/>
              </a:spcBef>
              <a:spcAft>
                <a:spcPts val="0"/>
              </a:spcAft>
              <a:buNone/>
            </a:pPr>
            <a:r>
              <a:rPr lang="en" sz="1000"/>
              <a:t>} }</a:t>
            </a:r>
            <a:endParaRPr sz="1000"/>
          </a:p>
          <a:p>
            <a:pPr indent="0" lvl="0" marL="0" rtl="0" algn="l">
              <a:spcBef>
                <a:spcPts val="1000"/>
              </a:spcBef>
              <a:spcAft>
                <a:spcPts val="0"/>
              </a:spcAft>
              <a:buNone/>
            </a:pPr>
            <a:r>
              <a:rPr lang="en" sz="1000"/>
              <a:t>________________________________________</a:t>
            </a:r>
            <a:endParaRPr sz="1000"/>
          </a:p>
          <a:p>
            <a:pPr indent="0" lvl="0" marL="0" rtl="0" algn="l">
              <a:spcBef>
                <a:spcPts val="1000"/>
              </a:spcBef>
              <a:spcAft>
                <a:spcPts val="0"/>
              </a:spcAft>
              <a:buNone/>
            </a:pPr>
            <a:r>
              <a:rPr lang="en" sz="1000"/>
              <a:t>void par_srd(BTREE t){</a:t>
            </a:r>
            <a:endParaRPr sz="1000"/>
          </a:p>
          <a:p>
            <a:pPr indent="457200" lvl="0" marL="0" rtl="0" algn="l">
              <a:spcBef>
                <a:spcPts val="1000"/>
              </a:spcBef>
              <a:spcAft>
                <a:spcPts val="0"/>
              </a:spcAft>
              <a:buNone/>
            </a:pPr>
            <a:r>
              <a:rPr lang="en" sz="1000"/>
              <a:t>if(t!=NULL) {</a:t>
            </a:r>
            <a:endParaRPr sz="1000"/>
          </a:p>
          <a:p>
            <a:pPr indent="457200" lvl="0" marL="457200" rtl="0" algn="l">
              <a:spcBef>
                <a:spcPts val="1000"/>
              </a:spcBef>
              <a:spcAft>
                <a:spcPts val="0"/>
              </a:spcAft>
              <a:buNone/>
            </a:pPr>
            <a:r>
              <a:rPr lang="en" sz="1000"/>
              <a:t>par_srd(t-&gt;left);</a:t>
            </a:r>
            <a:endParaRPr sz="1000"/>
          </a:p>
          <a:p>
            <a:pPr indent="457200" lvl="0" marL="457200" rtl="0" algn="l">
              <a:spcBef>
                <a:spcPts val="1000"/>
              </a:spcBef>
              <a:spcAft>
                <a:spcPts val="0"/>
              </a:spcAft>
              <a:buNone/>
            </a:pPr>
            <a:r>
              <a:rPr lang="en" sz="1000"/>
              <a:t>visit(t);</a:t>
            </a:r>
            <a:endParaRPr sz="1000"/>
          </a:p>
          <a:p>
            <a:pPr indent="457200" lvl="0" marL="457200" rtl="0" algn="l">
              <a:spcBef>
                <a:spcPts val="1000"/>
              </a:spcBef>
              <a:spcAft>
                <a:spcPts val="0"/>
              </a:spcAft>
              <a:buNone/>
            </a:pPr>
            <a:r>
              <a:rPr lang="en" sz="1000"/>
              <a:t>par_srd(t-&gt;right);</a:t>
            </a:r>
            <a:endParaRPr sz="1000"/>
          </a:p>
          <a:p>
            <a:pPr indent="0" lvl="0" marL="0" rtl="0" algn="l">
              <a:spcBef>
                <a:spcPts val="1000"/>
              </a:spcBef>
              <a:spcAft>
                <a:spcPts val="0"/>
              </a:spcAft>
              <a:buNone/>
            </a:pPr>
            <a:r>
              <a:rPr lang="en" sz="1000"/>
              <a:t>}}</a:t>
            </a:r>
            <a:endParaRPr sz="1000"/>
          </a:p>
          <a:p>
            <a:pPr indent="0" lvl="0" marL="0" rtl="0" algn="l">
              <a:spcBef>
                <a:spcPts val="1000"/>
              </a:spcBef>
              <a:spcAft>
                <a:spcPts val="0"/>
              </a:spcAft>
              <a:buNone/>
            </a:pPr>
            <a:r>
              <a:rPr lang="en" sz="1000"/>
              <a:t>__________________________________________</a:t>
            </a:r>
            <a:endParaRPr sz="1000"/>
          </a:p>
          <a:p>
            <a:pPr indent="0" lvl="0" marL="0" rtl="0" algn="l">
              <a:spcBef>
                <a:spcPts val="1000"/>
              </a:spcBef>
              <a:spcAft>
                <a:spcPts val="0"/>
              </a:spcAft>
              <a:buNone/>
            </a:pPr>
            <a:r>
              <a:rPr lang="en" sz="1000"/>
              <a:t>void par_sdr(BTREE t)</a:t>
            </a:r>
            <a:endParaRPr sz="1000"/>
          </a:p>
          <a:p>
            <a:pPr indent="0" lvl="0" marL="0" rtl="0" algn="l">
              <a:spcBef>
                <a:spcPts val="1000"/>
              </a:spcBef>
              <a:spcAft>
                <a:spcPts val="0"/>
              </a:spcAft>
              <a:buNone/>
            </a:pPr>
            <a:r>
              <a:rPr lang="en" sz="1000"/>
              <a:t>{</a:t>
            </a:r>
            <a:endParaRPr sz="1000"/>
          </a:p>
          <a:p>
            <a:pPr indent="0" lvl="0" marL="457200" rtl="0" algn="l">
              <a:spcBef>
                <a:spcPts val="1000"/>
              </a:spcBef>
              <a:spcAft>
                <a:spcPts val="0"/>
              </a:spcAft>
              <a:buNone/>
            </a:pPr>
            <a:r>
              <a:rPr lang="en" sz="1000"/>
              <a:t>if(t!=NULL) {</a:t>
            </a:r>
            <a:endParaRPr sz="1000"/>
          </a:p>
          <a:p>
            <a:pPr indent="457200" lvl="0" marL="457200" rtl="0" algn="l">
              <a:spcBef>
                <a:spcPts val="1000"/>
              </a:spcBef>
              <a:spcAft>
                <a:spcPts val="0"/>
              </a:spcAft>
              <a:buNone/>
            </a:pPr>
            <a:r>
              <a:rPr lang="en" sz="1000"/>
              <a:t>par_sdr(t-&gt;left);</a:t>
            </a:r>
            <a:endParaRPr sz="1000"/>
          </a:p>
          <a:p>
            <a:pPr indent="457200" lvl="0" marL="457200" rtl="0" algn="l">
              <a:spcBef>
                <a:spcPts val="1000"/>
              </a:spcBef>
              <a:spcAft>
                <a:spcPts val="0"/>
              </a:spcAft>
              <a:buNone/>
            </a:pPr>
            <a:r>
              <a:rPr lang="en" sz="1000"/>
              <a:t>par_sdr(t-&gt;right);</a:t>
            </a:r>
            <a:endParaRPr sz="1000"/>
          </a:p>
          <a:p>
            <a:pPr indent="457200" lvl="0" marL="457200" rtl="0" algn="l">
              <a:spcBef>
                <a:spcPts val="1000"/>
              </a:spcBef>
              <a:spcAft>
                <a:spcPts val="0"/>
              </a:spcAft>
              <a:buNone/>
            </a:pPr>
            <a:r>
              <a:rPr lang="en" sz="1000"/>
              <a:t>visit(t);</a:t>
            </a:r>
            <a:endParaRPr sz="1000"/>
          </a:p>
          <a:p>
            <a:pPr indent="0" lvl="0" marL="0" rtl="0" algn="l">
              <a:spcBef>
                <a:spcPts val="1000"/>
              </a:spcBef>
              <a:spcAft>
                <a:spcPts val="0"/>
              </a:spcAft>
              <a:buNone/>
            </a:pPr>
            <a:r>
              <a:rPr lang="en" sz="1000"/>
              <a:t>}}</a:t>
            </a:r>
            <a:endParaRPr sz="1000"/>
          </a:p>
          <a:p>
            <a:pPr indent="0" lvl="0" marL="0" rtl="0" algn="l">
              <a:spcBef>
                <a:spcPts val="1000"/>
              </a:spcBef>
              <a:spcAft>
                <a:spcPts val="0"/>
              </a:spcAft>
              <a:buNone/>
            </a:pPr>
            <a:r>
              <a:t/>
            </a:r>
            <a:endParaRPr sz="800"/>
          </a:p>
        </p:txBody>
      </p:sp>
      <p:sp>
        <p:nvSpPr>
          <p:cNvPr id="489" name="Google Shape;489;p74"/>
          <p:cNvSpPr txBox="1"/>
          <p:nvPr/>
        </p:nvSpPr>
        <p:spPr>
          <a:xfrm>
            <a:off x="4623475" y="2105825"/>
            <a:ext cx="2955600" cy="8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Link pt vizualizare</a:t>
            </a:r>
            <a:endParaRPr/>
          </a:p>
        </p:txBody>
      </p:sp>
      <p:sp>
        <p:nvSpPr>
          <p:cNvPr id="490" name="Google Shape;490;p74"/>
          <p:cNvSpPr txBox="1"/>
          <p:nvPr/>
        </p:nvSpPr>
        <p:spPr>
          <a:xfrm>
            <a:off x="4590450" y="2791075"/>
            <a:ext cx="3408900" cy="6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hlink"/>
                </a:solidFill>
                <a:hlinkClick r:id="rId4"/>
              </a:rPr>
              <a:t>TEMA</a:t>
            </a:r>
            <a:r>
              <a:rPr b="1" lang="en" sz="1800"/>
              <a:t> </a:t>
            </a:r>
            <a:r>
              <a:rPr lang="en"/>
              <a:t>(se dau SRD și RSD să afisati arborele)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Bibliografie	</a:t>
            </a:r>
            <a:endParaRPr/>
          </a:p>
        </p:txBody>
      </p:sp>
      <p:sp>
        <p:nvSpPr>
          <p:cNvPr id="496" name="Google Shape;496;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1600"/>
              </a:spcAft>
              <a:buNone/>
            </a:pPr>
            <a:r>
              <a:rPr i="1" lang="en"/>
              <a:t>Introducere în Algoritmi</a:t>
            </a:r>
            <a:r>
              <a:rPr lang="en"/>
              <a:t>  - Cormen Leiserson Rivest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p:nvPr/>
        </p:nvSpPr>
        <p:spPr>
          <a:xfrm>
            <a:off x="4948975" y="-237000"/>
            <a:ext cx="4450800" cy="538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0"/>
          <p:cNvSpPr/>
          <p:nvPr/>
        </p:nvSpPr>
        <p:spPr>
          <a:xfrm>
            <a:off x="4948975" y="-65650"/>
            <a:ext cx="4590900" cy="2637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Inserare nod</a:t>
            </a:r>
            <a:endParaRPr/>
          </a:p>
        </p:txBody>
      </p:sp>
      <p:sp>
        <p:nvSpPr>
          <p:cNvPr id="139" name="Google Shape;13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Creăm un arbore cu un singur element</a:t>
            </a:r>
            <a:endParaRPr/>
          </a:p>
          <a:p>
            <a:pPr indent="-342900" lvl="0" marL="457200" rtl="0" algn="l">
              <a:spcBef>
                <a:spcPts val="0"/>
              </a:spcBef>
              <a:spcAft>
                <a:spcPts val="0"/>
              </a:spcAft>
              <a:buSzPts val="1800"/>
              <a:buChar char="❖"/>
            </a:pPr>
            <a:r>
              <a:rPr lang="en"/>
              <a:t>Îl plasăm în stânga rădăcinii.</a:t>
            </a:r>
            <a:endParaRPr/>
          </a:p>
          <a:p>
            <a:pPr indent="-342900" lvl="0" marL="457200" rtl="0" algn="l">
              <a:spcBef>
                <a:spcPts val="0"/>
              </a:spcBef>
              <a:spcAft>
                <a:spcPts val="0"/>
              </a:spcAft>
              <a:buSzPts val="1800"/>
              <a:buChar char="❖"/>
            </a:pPr>
            <a:r>
              <a:rPr b="1" lang="en"/>
              <a:t>Nu facem reuniune!</a:t>
            </a:r>
            <a:endParaRPr b="1"/>
          </a:p>
        </p:txBody>
      </p:sp>
      <p:pic>
        <p:nvPicPr>
          <p:cNvPr id="140" name="Google Shape;140;p30"/>
          <p:cNvPicPr preferRelativeResize="0"/>
          <p:nvPr/>
        </p:nvPicPr>
        <p:blipFill>
          <a:blip r:embed="rId3">
            <a:alphaModFix/>
          </a:blip>
          <a:stretch>
            <a:fillRect/>
          </a:stretch>
        </p:blipFill>
        <p:spPr>
          <a:xfrm>
            <a:off x="560575" y="2241649"/>
            <a:ext cx="4067625" cy="2261725"/>
          </a:xfrm>
          <a:prstGeom prst="rect">
            <a:avLst/>
          </a:prstGeom>
          <a:noFill/>
          <a:ln>
            <a:noFill/>
          </a:ln>
        </p:spPr>
      </p:pic>
      <p:pic>
        <p:nvPicPr>
          <p:cNvPr id="141" name="Google Shape;141;p30"/>
          <p:cNvPicPr preferRelativeResize="0"/>
          <p:nvPr/>
        </p:nvPicPr>
        <p:blipFill>
          <a:blip r:embed="rId4">
            <a:alphaModFix/>
          </a:blip>
          <a:stretch>
            <a:fillRect/>
          </a:stretch>
        </p:blipFill>
        <p:spPr>
          <a:xfrm>
            <a:off x="5021813" y="266975"/>
            <a:ext cx="3810487" cy="2261725"/>
          </a:xfrm>
          <a:prstGeom prst="rect">
            <a:avLst/>
          </a:prstGeom>
          <a:noFill/>
          <a:ln>
            <a:noFill/>
          </a:ln>
        </p:spPr>
      </p:pic>
      <p:cxnSp>
        <p:nvCxnSpPr>
          <p:cNvPr id="142" name="Google Shape;142;p30"/>
          <p:cNvCxnSpPr/>
          <p:nvPr/>
        </p:nvCxnSpPr>
        <p:spPr>
          <a:xfrm flipH="1" rot="10800000">
            <a:off x="5339375" y="712425"/>
            <a:ext cx="356100" cy="3738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30"/>
          <p:cNvSpPr txBox="1"/>
          <p:nvPr/>
        </p:nvSpPr>
        <p:spPr>
          <a:xfrm>
            <a:off x="560575" y="3875925"/>
            <a:ext cx="7518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p:txBody>
      </p:sp>
      <p:sp>
        <p:nvSpPr>
          <p:cNvPr id="144" name="Google Shape;144;p30"/>
          <p:cNvSpPr txBox="1"/>
          <p:nvPr/>
        </p:nvSpPr>
        <p:spPr>
          <a:xfrm>
            <a:off x="5021825" y="1637825"/>
            <a:ext cx="3561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31"/>
          <p:cNvPicPr preferRelativeResize="0"/>
          <p:nvPr/>
        </p:nvPicPr>
        <p:blipFill>
          <a:blip r:embed="rId3">
            <a:alphaModFix/>
          </a:blip>
          <a:stretch>
            <a:fillRect/>
          </a:stretch>
        </p:blipFill>
        <p:spPr>
          <a:xfrm>
            <a:off x="5021813" y="266975"/>
            <a:ext cx="3810487" cy="2261725"/>
          </a:xfrm>
          <a:prstGeom prst="rect">
            <a:avLst/>
          </a:prstGeom>
          <a:noFill/>
          <a:ln>
            <a:noFill/>
          </a:ln>
        </p:spPr>
      </p:pic>
      <p:pic>
        <p:nvPicPr>
          <p:cNvPr id="150" name="Google Shape;150;p31"/>
          <p:cNvPicPr preferRelativeResize="0"/>
          <p:nvPr/>
        </p:nvPicPr>
        <p:blipFill>
          <a:blip r:embed="rId4">
            <a:alphaModFix/>
          </a:blip>
          <a:stretch>
            <a:fillRect/>
          </a:stretch>
        </p:blipFill>
        <p:spPr>
          <a:xfrm>
            <a:off x="5021825" y="2666075"/>
            <a:ext cx="4015600" cy="2348100"/>
          </a:xfrm>
          <a:prstGeom prst="rect">
            <a:avLst/>
          </a:prstGeom>
          <a:noFill/>
          <a:ln>
            <a:noFill/>
          </a:ln>
        </p:spPr>
      </p:pic>
      <p:sp>
        <p:nvSpPr>
          <p:cNvPr id="151" name="Google Shape;151;p31"/>
          <p:cNvSpPr/>
          <p:nvPr/>
        </p:nvSpPr>
        <p:spPr>
          <a:xfrm>
            <a:off x="4948975" y="-236850"/>
            <a:ext cx="4450800" cy="5380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Inserare nod</a:t>
            </a:r>
            <a:endParaRPr/>
          </a:p>
        </p:txBody>
      </p:sp>
      <p:sp>
        <p:nvSpPr>
          <p:cNvPr id="153" name="Google Shape;153;p31"/>
          <p:cNvSpPr/>
          <p:nvPr/>
        </p:nvSpPr>
        <p:spPr>
          <a:xfrm>
            <a:off x="4948975" y="-65650"/>
            <a:ext cx="4552200" cy="255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Creăm un arbore cu un singur element</a:t>
            </a:r>
            <a:endParaRPr/>
          </a:p>
          <a:p>
            <a:pPr indent="-342900" lvl="0" marL="457200" rtl="0" algn="l">
              <a:spcBef>
                <a:spcPts val="0"/>
              </a:spcBef>
              <a:spcAft>
                <a:spcPts val="0"/>
              </a:spcAft>
              <a:buSzPts val="1800"/>
              <a:buChar char="❖"/>
            </a:pPr>
            <a:r>
              <a:rPr lang="en"/>
              <a:t>Îl plasăm în stânga rădăcinii.</a:t>
            </a:r>
            <a:endParaRPr/>
          </a:p>
          <a:p>
            <a:pPr indent="-342900" lvl="0" marL="457200" rtl="0" algn="l">
              <a:spcBef>
                <a:spcPts val="0"/>
              </a:spcBef>
              <a:spcAft>
                <a:spcPts val="0"/>
              </a:spcAft>
              <a:buSzPts val="1800"/>
              <a:buChar char="❖"/>
            </a:pPr>
            <a:r>
              <a:rPr b="1" lang="en"/>
              <a:t>Nu facem reuniune!  -&gt; O(1)</a:t>
            </a:r>
            <a:endParaRPr b="1"/>
          </a:p>
        </p:txBody>
      </p:sp>
      <p:pic>
        <p:nvPicPr>
          <p:cNvPr id="155" name="Google Shape;155;p31"/>
          <p:cNvPicPr preferRelativeResize="0"/>
          <p:nvPr/>
        </p:nvPicPr>
        <p:blipFill>
          <a:blip r:embed="rId5">
            <a:alphaModFix/>
          </a:blip>
          <a:stretch>
            <a:fillRect/>
          </a:stretch>
        </p:blipFill>
        <p:spPr>
          <a:xfrm>
            <a:off x="560575" y="2241649"/>
            <a:ext cx="4067625" cy="2261725"/>
          </a:xfrm>
          <a:prstGeom prst="rect">
            <a:avLst/>
          </a:prstGeom>
          <a:noFill/>
          <a:ln>
            <a:noFill/>
          </a:ln>
        </p:spPr>
      </p:pic>
      <p:cxnSp>
        <p:nvCxnSpPr>
          <p:cNvPr id="156" name="Google Shape;156;p31"/>
          <p:cNvCxnSpPr/>
          <p:nvPr/>
        </p:nvCxnSpPr>
        <p:spPr>
          <a:xfrm flipH="1" rot="10800000">
            <a:off x="5339375" y="712425"/>
            <a:ext cx="356100" cy="373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31"/>
          <p:cNvCxnSpPr/>
          <p:nvPr/>
        </p:nvCxnSpPr>
        <p:spPr>
          <a:xfrm>
            <a:off x="5390550" y="2597538"/>
            <a:ext cx="356100" cy="356100"/>
          </a:xfrm>
          <a:prstGeom prst="straightConnector1">
            <a:avLst/>
          </a:prstGeom>
          <a:noFill/>
          <a:ln cap="flat" cmpd="sng" w="9525">
            <a:solidFill>
              <a:schemeClr val="dk2"/>
            </a:solidFill>
            <a:prstDash val="solid"/>
            <a:round/>
            <a:headEnd len="med" w="med" type="none"/>
            <a:tailEnd len="med" w="med" type="triangle"/>
          </a:ln>
        </p:spPr>
      </p:cxnSp>
      <p:sp>
        <p:nvSpPr>
          <p:cNvPr id="158" name="Google Shape;158;p31"/>
          <p:cNvSpPr txBox="1"/>
          <p:nvPr/>
        </p:nvSpPr>
        <p:spPr>
          <a:xfrm>
            <a:off x="560575" y="3882925"/>
            <a:ext cx="6495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t/>
            </a:r>
            <a:endParaRPr/>
          </a:p>
        </p:txBody>
      </p:sp>
      <p:sp>
        <p:nvSpPr>
          <p:cNvPr id="159" name="Google Shape;159;p31"/>
          <p:cNvSpPr txBox="1"/>
          <p:nvPr/>
        </p:nvSpPr>
        <p:spPr>
          <a:xfrm>
            <a:off x="5021825" y="1654988"/>
            <a:ext cx="495600" cy="3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a:t>
            </a:r>
            <a:endParaRPr/>
          </a:p>
          <a:p>
            <a:pPr indent="0" lvl="0" marL="0" rtl="0" algn="l">
              <a:spcBef>
                <a:spcPts val="0"/>
              </a:spcBef>
              <a:spcAft>
                <a:spcPts val="0"/>
              </a:spcAft>
              <a:buNone/>
            </a:pPr>
            <a:r>
              <a:t/>
            </a:r>
            <a:endParaRPr/>
          </a:p>
        </p:txBody>
      </p:sp>
      <p:sp>
        <p:nvSpPr>
          <p:cNvPr id="160" name="Google Shape;160;p31"/>
          <p:cNvSpPr txBox="1"/>
          <p:nvPr/>
        </p:nvSpPr>
        <p:spPr>
          <a:xfrm>
            <a:off x="5177675" y="3656700"/>
            <a:ext cx="495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Caută Min</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La fiecare pas ținem pointer spre minim.</a:t>
            </a:r>
            <a:endParaRPr/>
          </a:p>
          <a:p>
            <a:pPr indent="0" lvl="0" marL="0" rtl="0" algn="l">
              <a:spcBef>
                <a:spcPts val="1600"/>
              </a:spcBef>
              <a:spcAft>
                <a:spcPts val="1600"/>
              </a:spcAft>
              <a:buNone/>
            </a:pPr>
            <a:r>
              <a:rPr lang="en"/>
              <a:t>Complexitate O(1)!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Reuniune</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a:t>Concatenăm rădăcinile lui H2 la cele ale lui H1.</a:t>
            </a:r>
            <a:endParaRPr/>
          </a:p>
          <a:p>
            <a:pPr indent="-342900" lvl="0" marL="457200" rtl="0" algn="l">
              <a:spcBef>
                <a:spcPts val="1000"/>
              </a:spcBef>
              <a:spcAft>
                <a:spcPts val="0"/>
              </a:spcAft>
              <a:buSzPts val="1800"/>
              <a:buChar char="❖"/>
            </a:pPr>
            <a:r>
              <a:rPr lang="en"/>
              <a:t>Avem grijă să păstrăm lista dublu înlănțuită.</a:t>
            </a:r>
            <a:endParaRPr/>
          </a:p>
          <a:p>
            <a:pPr indent="-342900" lvl="0" marL="457200" rtl="0" algn="l">
              <a:spcBef>
                <a:spcPts val="1000"/>
              </a:spcBef>
              <a:spcAft>
                <a:spcPts val="0"/>
              </a:spcAft>
              <a:buSzPts val="1800"/>
              <a:buChar char="❖"/>
            </a:pPr>
            <a:r>
              <a:rPr lang="en"/>
              <a:t>Avem grijă să păstrăm minimul (poate fi unul din cei 2 minimi)</a:t>
            </a:r>
            <a:endParaRPr/>
          </a:p>
          <a:p>
            <a:pPr indent="-342900" lvl="0" marL="457200" rtl="0" algn="l">
              <a:spcBef>
                <a:spcPts val="1000"/>
              </a:spcBef>
              <a:spcAft>
                <a:spcPts val="0"/>
              </a:spcAft>
              <a:buSzPts val="1800"/>
              <a:buChar char="❖"/>
            </a:pPr>
            <a:r>
              <a:rPr lang="en"/>
              <a:t>Nu facem consolidare (putem să avem mai mulți arbori de aceeași mărime).</a:t>
            </a:r>
            <a:endParaRPr/>
          </a:p>
          <a:p>
            <a:pPr indent="-342900" lvl="0" marL="457200" rtl="0" algn="l">
              <a:spcBef>
                <a:spcPts val="1000"/>
              </a:spcBef>
              <a:spcAft>
                <a:spcPts val="1000"/>
              </a:spcAft>
              <a:buSzPts val="1800"/>
              <a:buChar char="❖"/>
            </a:pPr>
            <a:r>
              <a:rPr lang="en"/>
              <a:t>Complexitate O(1)!!</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