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96EC78-14BB-4388-B7E9-5D2634AC2F4D}">
  <a:tblStyle styleId="{E196EC78-14BB-4388-B7E9-5D2634AC2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baf3f2ad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baf3f2a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baf3f2a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baf3f2a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baf3f2a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baf3f2a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baf3f2a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baf3f2a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5e1505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5e1505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5e1505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5e1505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baf3f2ad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baf3f2ad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baf3f2a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baf3f2a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baf3f2a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baf3f2a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5e1505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5e1505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baf3f2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baf3f2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5e1505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5e1505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5e1505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5e1505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5e1505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5e1505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5e1505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5e1505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45e15053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45e1505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5e1505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45e1505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5e1505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5e1505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5e1505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5e1505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45e1505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45e1505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5e1505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45e1505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baf3f2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baf3f2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45e1505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45e1505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5e15053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5e15053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5e1505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45e1505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5e1505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5e1505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45e1505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45e1505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5e1505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5e1505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5e1505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45e1505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4004885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4004885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4004885e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4004885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4004885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4004885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baf3f2a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baf3f2a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004885e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004885e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004885e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004885e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4004885e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4004885e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4004885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4004885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4004885e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4004885e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baf3f2a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baf3f2a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baf3f2ad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baf3f2ad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baf3f2a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baf3f2a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baf3f2a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baf3f2a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baf3f2a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baf3f2a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Relationship Id="rId4" Type="http://schemas.openxmlformats.org/officeDocument/2006/relationships/image" Target="../media/image3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youtube.com/watch?v=liNBqUrgtuQ" TargetMode="External"/><Relationship Id="rId4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youtube.com/watch?v=nvmsK__-qFg" TargetMode="External"/><Relationship Id="rId4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youtube.com/watch?v=IOYNzwpNaLY" TargetMode="External"/><Relationship Id="rId4" Type="http://schemas.openxmlformats.org/officeDocument/2006/relationships/image" Target="../media/image3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youtube.com/watch?v=P7f_wWtW4Pk" TargetMode="External"/><Relationship Id="rId4" Type="http://schemas.openxmlformats.org/officeDocument/2006/relationships/image" Target="../media/image4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youtube.com/watch?v=hrZYVaixW-4" TargetMode="External"/><Relationship Id="rId4" Type="http://schemas.openxmlformats.org/officeDocument/2006/relationships/image" Target="../media/image3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youtube.com/watch?v=vYH24naDp3E" TargetMode="External"/><Relationship Id="rId4" Type="http://schemas.openxmlformats.org/officeDocument/2006/relationships/image" Target="../media/image4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youtube.com/watch?v=pgHndE0o1T4" TargetMode="External"/><Relationship Id="rId4" Type="http://schemas.openxmlformats.org/officeDocument/2006/relationships/image" Target="../media/image4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OPTIMALITATEA CODULUI HUFFMAN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Stan Bianca-Mihaela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3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Pasul 6: codul pentru fiecare litera va fi format din literele intalnite in drumul din varful arborelui spre frunza corespunzatoare literei</a:t>
            </a:r>
            <a:endParaRPr sz="18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80" y="2918025"/>
            <a:ext cx="4168125" cy="16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13159" l="10925" r="7779" t="2594"/>
          <a:stretch/>
        </p:blipFill>
        <p:spPr>
          <a:xfrm>
            <a:off x="311700" y="1152475"/>
            <a:ext cx="4281099" cy="24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Care este dimensiunea actuala a mesajului?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75" y="1141738"/>
            <a:ext cx="6041448" cy="34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71925"/>
            <a:ext cx="8520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Imi trebuie totusi si un tabel pentru a putea decodifica mesajul. Ce dimensiune va avea tabelul?</a:t>
            </a:r>
            <a:endParaRPr sz="18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50" y="1146175"/>
            <a:ext cx="8442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=&gt; in final vom avea 45 + 52=97 biti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 observa ca aceasta dimensiune este mult mai mica decat dimensiunea initiala a mesajului, care era de </a:t>
            </a:r>
            <a:r>
              <a:rPr lang="ro">
                <a:solidFill>
                  <a:srgbClr val="FFFFFF"/>
                </a:solidFill>
              </a:rPr>
              <a:t>160 de biti.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Este insa aceasta dimensiune minima? Cu alte cuvinte, este codul Huffman o modalitate de a obtine o codificare optima?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29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Vom demostra mai intai optimalitatea pe coduri binare, urmand sa generalizam foarte simplu din asta. Fie: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5031" l="0" r="0" t="0"/>
          <a:stretch/>
        </p:blipFill>
        <p:spPr>
          <a:xfrm>
            <a:off x="1842563" y="1017725"/>
            <a:ext cx="5397374" cy="36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33576" l="0" r="-847" t="0"/>
          <a:stretch/>
        </p:blipFill>
        <p:spPr>
          <a:xfrm>
            <a:off x="1594750" y="863550"/>
            <a:ext cx="59545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00000"/>
            <a:ext cx="8520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1 (a ordonarii inverse)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656200"/>
            <a:ext cx="87462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Intuitiv: Pentru orice cod optim de prefixe, lungimile codurilor sunt in ordinea inversa a probabilitatii fiecareui cod. </a:t>
            </a:r>
            <a:r>
              <a:rPr lang="ro"/>
              <a:t>Putem observa asta din tabel: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cum C apare de 6 ori, codul sau are 2 cifre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 apare doar de 2 ori, deci are 3 cifre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37" y="2213130"/>
            <a:ext cx="5053925" cy="17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1 (a ordonarii inverse)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Acest lucru devine intuitiv cand ne gandim la arbore. Vrem ca o litera utilizata des sa fie usor de accesat, adica aproape de varful arborelui.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399" y="1990602"/>
            <a:ext cx="5165302" cy="27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1 (a ordonarii inverse)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6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Formal: 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21387" l="0" r="0" t="4246"/>
          <a:stretch/>
        </p:blipFill>
        <p:spPr>
          <a:xfrm>
            <a:off x="1635875" y="708050"/>
            <a:ext cx="5872249" cy="3983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>
            <a:off x="1796775" y="781900"/>
            <a:ext cx="12300" cy="65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0"/>
          <p:cNvCxnSpPr/>
          <p:nvPr/>
        </p:nvCxnSpPr>
        <p:spPr>
          <a:xfrm>
            <a:off x="1796775" y="1538650"/>
            <a:ext cx="5358900" cy="12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/>
          <p:nvPr/>
        </p:nvCxnSpPr>
        <p:spPr>
          <a:xfrm>
            <a:off x="7143300" y="781900"/>
            <a:ext cx="18600" cy="72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27630" l="0" r="0" t="0"/>
          <a:stretch/>
        </p:blipFill>
        <p:spPr>
          <a:xfrm>
            <a:off x="1260137" y="410525"/>
            <a:ext cx="6623724" cy="450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Sa ne amintim mai intai ce era un cod Huffman...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6900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Codul Huffman este un mod de a comprima un set de date astfel incat sa avem 0 pierderi.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2000">
                <a:solidFill>
                  <a:srgbClr val="FFFFFF"/>
                </a:solidFill>
              </a:rPr>
              <a:t>Cum face asta codul Huffman?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Folosind o codificare de tip “prefix-free”=niciun cod nu este prefix pentru un alt cod obtinut.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exemplu: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 {00, 01, 111} este o codificare in care niciun element nu este prefix pentru un alt element din sir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{00, 01, 011} nu respecta proprietatea de mai sus (01 este prefix pentru 011)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44258" l="0" r="0" t="0"/>
          <a:stretch/>
        </p:blipFill>
        <p:spPr>
          <a:xfrm>
            <a:off x="1861325" y="1138213"/>
            <a:ext cx="5421348" cy="286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Formal: 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18032" l="0" r="0" t="0"/>
          <a:stretch/>
        </p:blipFill>
        <p:spPr>
          <a:xfrm>
            <a:off x="1720275" y="982225"/>
            <a:ext cx="5789576" cy="4161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3"/>
          <p:cNvCxnSpPr/>
          <p:nvPr/>
        </p:nvCxnSpPr>
        <p:spPr>
          <a:xfrm flipH="1">
            <a:off x="2762575" y="2559975"/>
            <a:ext cx="6300" cy="7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2725800" y="2535375"/>
            <a:ext cx="104700" cy="104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3"/>
          <p:cNvCxnSpPr/>
          <p:nvPr/>
        </p:nvCxnSpPr>
        <p:spPr>
          <a:xfrm>
            <a:off x="5248325" y="2929125"/>
            <a:ext cx="1206000" cy="6300"/>
          </a:xfrm>
          <a:prstGeom prst="straightConnector1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3691750" y="4498025"/>
            <a:ext cx="36900" cy="6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5338450" y="445025"/>
            <a:ext cx="349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27284" l="0" r="0" t="37069"/>
          <a:stretch/>
        </p:blipFill>
        <p:spPr>
          <a:xfrm>
            <a:off x="4123457" y="2571750"/>
            <a:ext cx="5026518" cy="257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 rotWithShape="1">
          <a:blip r:embed="rId4">
            <a:alphaModFix/>
          </a:blip>
          <a:srcRect b="42981" l="0" r="0" t="-838"/>
          <a:stretch/>
        </p:blipFill>
        <p:spPr>
          <a:xfrm>
            <a:off x="0" y="0"/>
            <a:ext cx="5071951" cy="25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0" y="445025"/>
            <a:ext cx="35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19730" l="0" r="18320" t="0"/>
          <a:stretch/>
        </p:blipFill>
        <p:spPr>
          <a:xfrm>
            <a:off x="3539350" y="0"/>
            <a:ext cx="56046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24488" l="0" r="0" t="0"/>
          <a:stretch/>
        </p:blipFill>
        <p:spPr>
          <a:xfrm>
            <a:off x="0" y="563925"/>
            <a:ext cx="9144000" cy="459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445025"/>
            <a:ext cx="20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13247" l="0" r="0" t="0"/>
          <a:stretch/>
        </p:blipFill>
        <p:spPr>
          <a:xfrm>
            <a:off x="2020551" y="0"/>
            <a:ext cx="71234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445025"/>
            <a:ext cx="30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(lema slaba a fratilor)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7244" l="0" r="0" t="0"/>
          <a:stretch/>
        </p:blipFill>
        <p:spPr>
          <a:xfrm>
            <a:off x="3027550" y="0"/>
            <a:ext cx="61164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18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2 (a fratilor)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25020" l="0" r="0" t="0"/>
          <a:stretch/>
        </p:blipFill>
        <p:spPr>
          <a:xfrm>
            <a:off x="1145150" y="758225"/>
            <a:ext cx="6853702" cy="38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39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3 (lema puternica a fratilor)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38983" l="0" r="0" t="0"/>
          <a:stretch/>
        </p:blipFill>
        <p:spPr>
          <a:xfrm>
            <a:off x="579863" y="1784974"/>
            <a:ext cx="7984276" cy="23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0" y="445025"/>
            <a:ext cx="26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3 (lema puternica a fratilor)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/>
          </a:blip>
          <a:srcRect b="22131" l="0" r="0" t="20930"/>
          <a:stretch/>
        </p:blipFill>
        <p:spPr>
          <a:xfrm>
            <a:off x="2634058" y="0"/>
            <a:ext cx="65099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73500" y="1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se realizeaza aceasta proprietate utilizand codurile Huffman?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24550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Sa luam un exemplu: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Vrem sa codificam mesajul: BCCABBDDAECCBBAEDDCC.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Fiecare litera este retinuta prin codul sau ASCII, care este un cod de 8 biti.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Avem 20 de litere =&gt; dimensiunea mesajului este 8*20=160 biti.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Obesrvam ca vectorul de frecventa arata: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77225" y="37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{E196EC78-14BB-4388-B7E9-5D2634AC2F4D}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3 (lema puternica a fratilor)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50905" l="8851" r="-762" t="0"/>
          <a:stretch/>
        </p:blipFill>
        <p:spPr>
          <a:xfrm>
            <a:off x="846575" y="1387250"/>
            <a:ext cx="7450848" cy="19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Definitii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17088" l="0" r="0" t="0"/>
          <a:stretch/>
        </p:blipFill>
        <p:spPr>
          <a:xfrm>
            <a:off x="1718075" y="0"/>
            <a:ext cx="649748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Definitii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33576" l="0" r="0" t="0"/>
          <a:stretch/>
        </p:blipFill>
        <p:spPr>
          <a:xfrm>
            <a:off x="525850" y="1152475"/>
            <a:ext cx="80922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Proprietate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55021" l="6820" r="0" t="0"/>
          <a:stretch/>
        </p:blipFill>
        <p:spPr>
          <a:xfrm>
            <a:off x="311700" y="1456050"/>
            <a:ext cx="8520599" cy="18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445025"/>
            <a:ext cx="29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4 (lema extensiei)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 rotWithShape="1">
          <a:blip r:embed="rId3">
            <a:alphaModFix/>
          </a:blip>
          <a:srcRect b="12762" l="0" r="0" t="0"/>
          <a:stretch/>
        </p:blipFill>
        <p:spPr>
          <a:xfrm>
            <a:off x="2966137" y="0"/>
            <a:ext cx="61778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Lema 4 (lema extensiei)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33576" l="0" r="0" t="0"/>
          <a:stretch/>
        </p:blipFill>
        <p:spPr>
          <a:xfrm>
            <a:off x="0" y="1119403"/>
            <a:ext cx="9144000" cy="40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381150"/>
            <a:ext cx="32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Optimalitatea codurilor Huffman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 rotWithShape="1">
          <a:blip r:embed="rId3">
            <a:alphaModFix/>
          </a:blip>
          <a:srcRect b="44087" l="0" r="0" t="0"/>
          <a:stretch/>
        </p:blipFill>
        <p:spPr>
          <a:xfrm>
            <a:off x="3120050" y="257200"/>
            <a:ext cx="5984400" cy="462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445025"/>
            <a:ext cx="331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Optimalitatea codurilor Huffman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3233" l="0" r="0" t="55257"/>
          <a:stretch/>
        </p:blipFill>
        <p:spPr>
          <a:xfrm>
            <a:off x="3339575" y="276950"/>
            <a:ext cx="5731149" cy="3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 rotWithShape="1">
          <a:blip r:embed="rId4">
            <a:alphaModFix/>
          </a:blip>
          <a:srcRect b="75269" l="0" r="0" t="3733"/>
          <a:stretch/>
        </p:blipFill>
        <p:spPr>
          <a:xfrm>
            <a:off x="3339575" y="3568099"/>
            <a:ext cx="5780000" cy="13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7, we show that there exists an optimal code for any given p.&#10;&#10;&#10;A playlist of these videos is available at:&#10;http://www.youtube.com/playlist?list=PLE125425EC837021F" id="326" name="Google Shape;326;p50" title="(IC 4.12) Optimality of Huffman codes (part 7) - existe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1, we show that the lengths are inversely ordered with the probabilities.&#10;&#10;&#10;A playlist of these videos is available at:&#10;http://www.youtube.com/playlist?list=PLE125425EC837021F" id="333" name="Google Shape;333;p51" title="(IC 4.6) Optimality of Huffman codes (part 1) - inverse or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6525" y="-14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5200"/>
            <a:ext cx="8520600" cy="4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Sortez literele in ordinea crescatoare dupa numaru de aparitii in mesaj.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Urmaresc ceea ce se numeste “optimal merge parttern” care spune: 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/>
              <a:t>pun fiecare litera </a:t>
            </a:r>
            <a:r>
              <a:rPr lang="ro" sz="1800"/>
              <a:t>(reprezentata de numarul sau de aparitii) </a:t>
            </a:r>
            <a:r>
              <a:rPr lang="ro" sz="1800"/>
              <a:t>ca frunza intr-un arbore binar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/>
              <a:t>la fiecare pas adaug in arbore un nou nod, format prin insumarea celor mai mici 2 noduri din arbore (nu luam in considerare nodurile care sunt deja fii)</a:t>
            </a:r>
            <a:endParaRPr sz="1800"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606525" y="4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{E196EC78-14BB-4388-B7E9-5D2634AC2F4D}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/>
          <p:nvPr/>
        </p:nvSpPr>
        <p:spPr>
          <a:xfrm>
            <a:off x="1634075" y="2693850"/>
            <a:ext cx="704400" cy="64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831775" y="2806150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5</a:t>
            </a:r>
            <a:endParaRPr/>
          </a:p>
        </p:txBody>
      </p:sp>
      <p:cxnSp>
        <p:nvCxnSpPr>
          <p:cNvPr id="78" name="Google Shape;78;p16"/>
          <p:cNvCxnSpPr>
            <a:stCxn id="77" idx="1"/>
          </p:cNvCxnSpPr>
          <p:nvPr/>
        </p:nvCxnSpPr>
        <p:spPr>
          <a:xfrm flipH="1">
            <a:off x="1083575" y="3221350"/>
            <a:ext cx="748200" cy="807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2217750" y="3268000"/>
            <a:ext cx="449700" cy="76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2, we show that there exists an optimal prefix code with a pair of &quot;weak siblings&quot;.&#10;&#10;&#10;A playlist of these videos is available at:&#10;http://www.youtube.com/playlist?list=PLE125425EC837021F" id="340" name="Google Shape;340;p52" title="(IC 4.7) Optimality of Huffman codes (part 2) - weak sibling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3, we show that there exists a &quot;sibling code&quot;.&#10;&#10;&#10;A playlist of these videos is available at:&#10;http://www.youtube.com/playlist?list=PLE125425EC837021F" id="347" name="Google Shape;347;p53" title="(IC 4.8) Optimality of Huffman codes (part 3) - sibling cod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433" y="0"/>
            <a:ext cx="6857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4, we define the H-extension and H-contraction.&#10;&#10;&#10;A playlist of these videos is available at:&#10;http://www.youtube.com/playlist?list=PLE125425EC837021F" id="354" name="Google Shape;354;p54" title="(IC 4.9) Optimality of Huffman codes (part 4) - extension and contrac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5, we show that the H-extension of an optimal code is optimal.&#10;&#10;&#10;A playlist of these videos is available at:&#10;http://www.youtube.com/playlist?list=PLE125425EC837021F" id="361" name="Google Shape;361;p55" title="(IC 4.10) Optimality of Huffman codes (part 5) - extension lemm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8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e prove that Huffman codes are optimal. In part 6, we complete the proof by induction.&#10;&#10;&#10;A playlist of these videos is available at:&#10;http://www.youtube.com/playlist?list=PLE125425EC837021F" id="368" name="Google Shape;368;p56" title="(IC 4.11) Optimality of Huffman codes (part 6) - induc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Pasul 1: cele mai mici frunze sunt 2 si 3 =&gt;5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10549" cy="33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Pasul 2: cele mai mici frunze sunt 5 si 4 =&gt; 9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0" y="1152475"/>
            <a:ext cx="85011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Pasul 3: Cele mai mici noduri sunt acum 5 si 6 =&gt; 11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00" y="1152475"/>
            <a:ext cx="6784926" cy="3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4250" y="160675"/>
            <a:ext cx="83394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Pasul 4: cele mai mici noduri(care nu sunt parinti) sunt 9 si 11 =&gt;20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01" y="1152475"/>
            <a:ext cx="63161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46600" y="0"/>
            <a:ext cx="85488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Pasul 5: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/>
              <a:t>legatura dintre tata si fiu drept o marchez cu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/>
              <a:t>legatura dintre tata si fiu stang o marchez cu 0</a:t>
            </a:r>
            <a:endParaRPr sz="24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88" y="1263349"/>
            <a:ext cx="630901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