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roxima Nova"/>
      <p:regular r:id="rId18"/>
      <p:bold r:id="rId19"/>
      <p:italic r:id="rId20"/>
      <p:boldItalic r:id="rId21"/>
    </p:embeddedFont>
    <p:embeddedFont>
      <p:font typeface="Alfa Slab One"/>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3" roundtripDataSignature="AMtx7mjF8bPSqe61/x8V/tPsFOKJ73+l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11" Type="http://schemas.openxmlformats.org/officeDocument/2006/relationships/slide" Target="slides/slide6.xml"/><Relationship Id="rId22" Type="http://schemas.openxmlformats.org/officeDocument/2006/relationships/font" Target="fonts/AlfaSlabOne-regular.fntdata"/><Relationship Id="rId10" Type="http://schemas.openxmlformats.org/officeDocument/2006/relationships/slide" Target="slides/slide5.xml"/><Relationship Id="rId21" Type="http://schemas.openxmlformats.org/officeDocument/2006/relationships/font" Target="fonts/ProximaNova-bold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bold.fntdata"/><Relationship Id="rId6" Type="http://schemas.openxmlformats.org/officeDocument/2006/relationships/slide" Target="slides/slide1.xml"/><Relationship Id="rId18"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5d427992d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15d427992d9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5d427992d9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15d427992d9_1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5d6f686fe6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5d6f686fe6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9ce2bea9e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g9ce2bea9e2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5d427992d9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15d427992d9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9"/>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9"/>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2" name="Google Shape;12;p9"/>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8"/>
          <p:cNvSpPr txBox="1"/>
          <p:nvPr>
            <p:ph hasCustomPrompt="1" type="title"/>
          </p:nvPr>
        </p:nvSpPr>
        <p:spPr>
          <a:xfrm>
            <a:off x="311700" y="1167925"/>
            <a:ext cx="8520600" cy="1980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1000"/>
              <a:buNone/>
              <a:defRPr sz="11000">
                <a:solidFill>
                  <a:schemeClr val="dk1"/>
                </a:solidFill>
              </a:defRPr>
            </a:lvl1pPr>
            <a:lvl2pPr lvl="1" algn="ctr">
              <a:lnSpc>
                <a:spcPct val="100000"/>
              </a:lnSpc>
              <a:spcBef>
                <a:spcPts val="0"/>
              </a:spcBef>
              <a:spcAft>
                <a:spcPts val="0"/>
              </a:spcAft>
              <a:buClr>
                <a:schemeClr val="dk1"/>
              </a:buClr>
              <a:buSzPts val="11000"/>
              <a:buNone/>
              <a:defRPr sz="11000">
                <a:solidFill>
                  <a:schemeClr val="dk1"/>
                </a:solidFill>
              </a:defRPr>
            </a:lvl2pPr>
            <a:lvl3pPr lvl="2" algn="ctr">
              <a:lnSpc>
                <a:spcPct val="100000"/>
              </a:lnSpc>
              <a:spcBef>
                <a:spcPts val="0"/>
              </a:spcBef>
              <a:spcAft>
                <a:spcPts val="0"/>
              </a:spcAft>
              <a:buClr>
                <a:schemeClr val="dk1"/>
              </a:buClr>
              <a:buSzPts val="11000"/>
              <a:buNone/>
              <a:defRPr sz="11000">
                <a:solidFill>
                  <a:schemeClr val="dk1"/>
                </a:solidFill>
              </a:defRPr>
            </a:lvl3pPr>
            <a:lvl4pPr lvl="3" algn="ctr">
              <a:lnSpc>
                <a:spcPct val="100000"/>
              </a:lnSpc>
              <a:spcBef>
                <a:spcPts val="0"/>
              </a:spcBef>
              <a:spcAft>
                <a:spcPts val="0"/>
              </a:spcAft>
              <a:buClr>
                <a:schemeClr val="dk1"/>
              </a:buClr>
              <a:buSzPts val="11000"/>
              <a:buNone/>
              <a:defRPr sz="11000">
                <a:solidFill>
                  <a:schemeClr val="dk1"/>
                </a:solidFill>
              </a:defRPr>
            </a:lvl4pPr>
            <a:lvl5pPr lvl="4" algn="ctr">
              <a:lnSpc>
                <a:spcPct val="100000"/>
              </a:lnSpc>
              <a:spcBef>
                <a:spcPts val="0"/>
              </a:spcBef>
              <a:spcAft>
                <a:spcPts val="0"/>
              </a:spcAft>
              <a:buClr>
                <a:schemeClr val="dk1"/>
              </a:buClr>
              <a:buSzPts val="11000"/>
              <a:buNone/>
              <a:defRPr sz="11000">
                <a:solidFill>
                  <a:schemeClr val="dk1"/>
                </a:solidFill>
              </a:defRPr>
            </a:lvl5pPr>
            <a:lvl6pPr lvl="5" algn="ctr">
              <a:lnSpc>
                <a:spcPct val="100000"/>
              </a:lnSpc>
              <a:spcBef>
                <a:spcPts val="0"/>
              </a:spcBef>
              <a:spcAft>
                <a:spcPts val="0"/>
              </a:spcAft>
              <a:buClr>
                <a:schemeClr val="dk1"/>
              </a:buClr>
              <a:buSzPts val="11000"/>
              <a:buNone/>
              <a:defRPr sz="11000">
                <a:solidFill>
                  <a:schemeClr val="dk1"/>
                </a:solidFill>
              </a:defRPr>
            </a:lvl6pPr>
            <a:lvl7pPr lvl="6" algn="ctr">
              <a:lnSpc>
                <a:spcPct val="100000"/>
              </a:lnSpc>
              <a:spcBef>
                <a:spcPts val="0"/>
              </a:spcBef>
              <a:spcAft>
                <a:spcPts val="0"/>
              </a:spcAft>
              <a:buClr>
                <a:schemeClr val="dk1"/>
              </a:buClr>
              <a:buSzPts val="11000"/>
              <a:buNone/>
              <a:defRPr sz="11000">
                <a:solidFill>
                  <a:schemeClr val="dk1"/>
                </a:solidFill>
              </a:defRPr>
            </a:lvl7pPr>
            <a:lvl8pPr lvl="7" algn="ctr">
              <a:lnSpc>
                <a:spcPct val="100000"/>
              </a:lnSpc>
              <a:spcBef>
                <a:spcPts val="0"/>
              </a:spcBef>
              <a:spcAft>
                <a:spcPts val="0"/>
              </a:spcAft>
              <a:buClr>
                <a:schemeClr val="dk1"/>
              </a:buClr>
              <a:buSzPts val="11000"/>
              <a:buNone/>
              <a:defRPr sz="11000">
                <a:solidFill>
                  <a:schemeClr val="dk1"/>
                </a:solidFill>
              </a:defRPr>
            </a:lvl8pPr>
            <a:lvl9pPr lvl="8" algn="ctr">
              <a:lnSpc>
                <a:spcPct val="100000"/>
              </a:lnSpc>
              <a:spcBef>
                <a:spcPts val="0"/>
              </a:spcBef>
              <a:spcAft>
                <a:spcPts val="0"/>
              </a:spcAft>
              <a:buClr>
                <a:schemeClr val="dk1"/>
              </a:buClr>
              <a:buSzPts val="11000"/>
              <a:buNone/>
              <a:defRPr sz="11000">
                <a:solidFill>
                  <a:schemeClr val="dk1"/>
                </a:solidFill>
              </a:defRPr>
            </a:lvl9pPr>
          </a:lstStyle>
          <a:p>
            <a:r>
              <a:t>xx%</a:t>
            </a:r>
          </a:p>
        </p:txBody>
      </p:sp>
      <p:sp>
        <p:nvSpPr>
          <p:cNvPr id="48" name="Google Shape;48;p18"/>
          <p:cNvSpPr txBox="1"/>
          <p:nvPr>
            <p:ph idx="1" type="body"/>
          </p:nvPr>
        </p:nvSpPr>
        <p:spPr>
          <a:xfrm>
            <a:off x="311700" y="3224250"/>
            <a:ext cx="85206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6" name="Google Shape;16;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sp>
        <p:nvSpPr>
          <p:cNvPr id="19" name="Google Shape;19;p11"/>
          <p:cNvSpPr txBox="1"/>
          <p:nvPr>
            <p:ph type="title"/>
          </p:nvPr>
        </p:nvSpPr>
        <p:spPr>
          <a:xfrm>
            <a:off x="311700" y="2480550"/>
            <a:ext cx="8114400" cy="244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800"/>
              <a:buNone/>
              <a:defRPr sz="6800">
                <a:solidFill>
                  <a:schemeClr val="lt1"/>
                </a:solidFill>
              </a:defRPr>
            </a:lvl1pPr>
            <a:lvl2pPr lvl="1" algn="l">
              <a:lnSpc>
                <a:spcPct val="100000"/>
              </a:lnSpc>
              <a:spcBef>
                <a:spcPts val="0"/>
              </a:spcBef>
              <a:spcAft>
                <a:spcPts val="0"/>
              </a:spcAft>
              <a:buClr>
                <a:schemeClr val="lt1"/>
              </a:buClr>
              <a:buSzPts val="6800"/>
              <a:buNone/>
              <a:defRPr sz="6800">
                <a:solidFill>
                  <a:schemeClr val="lt1"/>
                </a:solidFill>
              </a:defRPr>
            </a:lvl2pPr>
            <a:lvl3pPr lvl="2" algn="l">
              <a:lnSpc>
                <a:spcPct val="100000"/>
              </a:lnSpc>
              <a:spcBef>
                <a:spcPts val="0"/>
              </a:spcBef>
              <a:spcAft>
                <a:spcPts val="0"/>
              </a:spcAft>
              <a:buClr>
                <a:schemeClr val="lt1"/>
              </a:buClr>
              <a:buSzPts val="6800"/>
              <a:buNone/>
              <a:defRPr sz="6800">
                <a:solidFill>
                  <a:schemeClr val="lt1"/>
                </a:solidFill>
              </a:defRPr>
            </a:lvl3pPr>
            <a:lvl4pPr lvl="3" algn="l">
              <a:lnSpc>
                <a:spcPct val="100000"/>
              </a:lnSpc>
              <a:spcBef>
                <a:spcPts val="0"/>
              </a:spcBef>
              <a:spcAft>
                <a:spcPts val="0"/>
              </a:spcAft>
              <a:buClr>
                <a:schemeClr val="lt1"/>
              </a:buClr>
              <a:buSzPts val="6800"/>
              <a:buNone/>
              <a:defRPr sz="6800">
                <a:solidFill>
                  <a:schemeClr val="lt1"/>
                </a:solidFill>
              </a:defRPr>
            </a:lvl4pPr>
            <a:lvl5pPr lvl="4" algn="l">
              <a:lnSpc>
                <a:spcPct val="100000"/>
              </a:lnSpc>
              <a:spcBef>
                <a:spcPts val="0"/>
              </a:spcBef>
              <a:spcAft>
                <a:spcPts val="0"/>
              </a:spcAft>
              <a:buClr>
                <a:schemeClr val="lt1"/>
              </a:buClr>
              <a:buSzPts val="6800"/>
              <a:buNone/>
              <a:defRPr sz="6800">
                <a:solidFill>
                  <a:schemeClr val="lt1"/>
                </a:solidFill>
              </a:defRPr>
            </a:lvl5pPr>
            <a:lvl6pPr lvl="5" algn="l">
              <a:lnSpc>
                <a:spcPct val="100000"/>
              </a:lnSpc>
              <a:spcBef>
                <a:spcPts val="0"/>
              </a:spcBef>
              <a:spcAft>
                <a:spcPts val="0"/>
              </a:spcAft>
              <a:buClr>
                <a:schemeClr val="lt1"/>
              </a:buClr>
              <a:buSzPts val="6800"/>
              <a:buNone/>
              <a:defRPr sz="6800">
                <a:solidFill>
                  <a:schemeClr val="lt1"/>
                </a:solidFill>
              </a:defRPr>
            </a:lvl6pPr>
            <a:lvl7pPr lvl="6" algn="l">
              <a:lnSpc>
                <a:spcPct val="100000"/>
              </a:lnSpc>
              <a:spcBef>
                <a:spcPts val="0"/>
              </a:spcBef>
              <a:spcAft>
                <a:spcPts val="0"/>
              </a:spcAft>
              <a:buClr>
                <a:schemeClr val="lt1"/>
              </a:buClr>
              <a:buSzPts val="6800"/>
              <a:buNone/>
              <a:defRPr sz="6800">
                <a:solidFill>
                  <a:schemeClr val="lt1"/>
                </a:solidFill>
              </a:defRPr>
            </a:lvl7pPr>
            <a:lvl8pPr lvl="7" algn="l">
              <a:lnSpc>
                <a:spcPct val="100000"/>
              </a:lnSpc>
              <a:spcBef>
                <a:spcPts val="0"/>
              </a:spcBef>
              <a:spcAft>
                <a:spcPts val="0"/>
              </a:spcAft>
              <a:buClr>
                <a:schemeClr val="lt1"/>
              </a:buClr>
              <a:buSzPts val="6800"/>
              <a:buNone/>
              <a:defRPr sz="6800">
                <a:solidFill>
                  <a:schemeClr val="lt1"/>
                </a:solidFill>
              </a:defRPr>
            </a:lvl8pPr>
            <a:lvl9pPr lvl="8" algn="l">
              <a:lnSpc>
                <a:spcPct val="100000"/>
              </a:lnSpc>
              <a:spcBef>
                <a:spcPts val="0"/>
              </a:spcBef>
              <a:spcAft>
                <a:spcPts val="0"/>
              </a:spcAft>
              <a:buClr>
                <a:schemeClr val="lt1"/>
              </a:buClr>
              <a:buSzPts val="6800"/>
              <a:buNone/>
              <a:defRPr sz="6800">
                <a:solidFill>
                  <a:schemeClr val="lt1"/>
                </a:solidFill>
              </a:defRPr>
            </a:lvl9pPr>
          </a:lstStyle>
          <a:p/>
        </p:txBody>
      </p:sp>
      <p:sp>
        <p:nvSpPr>
          <p:cNvPr id="20" name="Google Shape;20;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3" name="Google Shape;23;p1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1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8" name="Google Shape;2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14"/>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14"/>
          <p:cNvSpPr txBox="1"/>
          <p:nvPr>
            <p:ph idx="1" type="body"/>
          </p:nvPr>
        </p:nvSpPr>
        <p:spPr>
          <a:xfrm>
            <a:off x="311700" y="1490875"/>
            <a:ext cx="2808000" cy="30780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15"/>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5" name="Google Shape;35;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16"/>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p16"/>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16"/>
          <p:cNvSpPr txBox="1"/>
          <p:nvPr>
            <p:ph type="title"/>
          </p:nvPr>
        </p:nvSpPr>
        <p:spPr>
          <a:xfrm>
            <a:off x="265500" y="1375599"/>
            <a:ext cx="4045200" cy="1551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0" name="Google Shape;40;p16"/>
          <p:cNvSpPr txBox="1"/>
          <p:nvPr>
            <p:ph idx="1" type="subTitle"/>
          </p:nvPr>
        </p:nvSpPr>
        <p:spPr>
          <a:xfrm>
            <a:off x="265500" y="2981125"/>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1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2" name="Google Shape;4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7"/>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7" name="Google Shape;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8" name="Google Shape;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docs.unity3d.com/Manual/GettingStartedInstallingHub.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drive.google.com/open?id=1HXqyybCi4KKQEvRbwQqgI-d86kOYTa7M" TargetMode="External"/><Relationship Id="rId4" Type="http://schemas.openxmlformats.org/officeDocument/2006/relationships/hyperlink" Target="https://docs.unity3d.com/ScriptReferenc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
          <p:cNvSpPr txBox="1"/>
          <p:nvPr>
            <p:ph type="ctrTitle"/>
          </p:nvPr>
        </p:nvSpPr>
        <p:spPr>
          <a:xfrm>
            <a:off x="311700" y="595975"/>
            <a:ext cx="8520600" cy="195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5400"/>
              <a:buNone/>
            </a:pPr>
            <a:r>
              <a:rPr lang="ro" sz="4000"/>
              <a:t>Introducere în Programarea Jocurilor pe Calculator</a:t>
            </a:r>
            <a:endParaRPr sz="4000"/>
          </a:p>
        </p:txBody>
      </p:sp>
      <p:sp>
        <p:nvSpPr>
          <p:cNvPr id="57" name="Google Shape;57;p1"/>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ro"/>
              <a:t>Cursul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5d427992d9_1_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Lucru de Echipa in proiect</a:t>
            </a:r>
            <a:endParaRPr/>
          </a:p>
        </p:txBody>
      </p:sp>
      <p:sp>
        <p:nvSpPr>
          <p:cNvPr id="114" name="Google Shape;114;g15d427992d9_1_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ro"/>
              <a:t>Timeline:</a:t>
            </a:r>
            <a:endParaRPr/>
          </a:p>
          <a:p>
            <a:pPr indent="-342900" lvl="0" marL="457200" rtl="0" algn="l">
              <a:lnSpc>
                <a:spcPct val="115000"/>
              </a:lnSpc>
              <a:spcBef>
                <a:spcPts val="0"/>
              </a:spcBef>
              <a:spcAft>
                <a:spcPts val="0"/>
              </a:spcAft>
              <a:buSzPts val="1800"/>
              <a:buChar char="●"/>
            </a:pPr>
            <a:r>
              <a:rPr lang="ro"/>
              <a:t>Saptamana 1: inscrirea studentilor la curs, publicarea datelor de contact.</a:t>
            </a:r>
            <a:endParaRPr/>
          </a:p>
          <a:p>
            <a:pPr indent="-342900" lvl="0" marL="457200" rtl="0" algn="l">
              <a:lnSpc>
                <a:spcPct val="115000"/>
              </a:lnSpc>
              <a:spcBef>
                <a:spcPts val="0"/>
              </a:spcBef>
              <a:spcAft>
                <a:spcPts val="0"/>
              </a:spcAft>
              <a:buSzPts val="1800"/>
              <a:buChar char="●"/>
            </a:pPr>
            <a:r>
              <a:rPr lang="ro"/>
              <a:t>Saptamana 2: Formarea echipelor</a:t>
            </a:r>
            <a:endParaRPr/>
          </a:p>
          <a:p>
            <a:pPr indent="-342900" lvl="0" marL="457200" rtl="0" algn="l">
              <a:lnSpc>
                <a:spcPct val="115000"/>
              </a:lnSpc>
              <a:spcBef>
                <a:spcPts val="0"/>
              </a:spcBef>
              <a:spcAft>
                <a:spcPts val="0"/>
              </a:spcAft>
              <a:buSzPts val="1800"/>
              <a:buChar char="●"/>
            </a:pPr>
            <a:r>
              <a:rPr lang="ro"/>
              <a:t>Saptamanile 3: Alegerea unui proiect.</a:t>
            </a:r>
            <a:endParaRPr/>
          </a:p>
          <a:p>
            <a:pPr indent="-342900" lvl="0" marL="457200" rtl="0" algn="l">
              <a:lnSpc>
                <a:spcPct val="115000"/>
              </a:lnSpc>
              <a:spcBef>
                <a:spcPts val="0"/>
              </a:spcBef>
              <a:spcAft>
                <a:spcPts val="0"/>
              </a:spcAft>
              <a:buSzPts val="1800"/>
              <a:buChar char="●"/>
            </a:pPr>
            <a:r>
              <a:rPr lang="ro"/>
              <a:t>Saptamanile 3-13: Fixarea task-urilor, momentelor de sprint, minim 4 show your work moments, submisii saptamanale cu ce s-a lucrat pe parcurs.</a:t>
            </a:r>
            <a:endParaRPr/>
          </a:p>
          <a:p>
            <a:pPr indent="-342900" lvl="0" marL="457200" rtl="0" algn="l">
              <a:lnSpc>
                <a:spcPct val="115000"/>
              </a:lnSpc>
              <a:spcBef>
                <a:spcPts val="0"/>
              </a:spcBef>
              <a:spcAft>
                <a:spcPts val="0"/>
              </a:spcAft>
              <a:buSzPts val="1800"/>
              <a:buChar char="●"/>
            </a:pPr>
            <a:r>
              <a:rPr lang="ro"/>
              <a:t>Saptamana 14: Prezentari</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15d427992d9_1_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Lucru de Echipa in proiect</a:t>
            </a:r>
            <a:endParaRPr/>
          </a:p>
        </p:txBody>
      </p:sp>
      <p:sp>
        <p:nvSpPr>
          <p:cNvPr id="120" name="Google Shape;120;g15d427992d9_1_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ro" sz="1700"/>
              <a:t>Fiecare echipa va avea cate un Team Leader &amp; Senior Coder.</a:t>
            </a:r>
            <a:endParaRPr sz="1700"/>
          </a:p>
          <a:p>
            <a:pPr indent="-336550" lvl="0" marL="914400" rtl="0" algn="l">
              <a:lnSpc>
                <a:spcPct val="115000"/>
              </a:lnSpc>
              <a:spcBef>
                <a:spcPts val="0"/>
              </a:spcBef>
              <a:spcAft>
                <a:spcPts val="0"/>
              </a:spcAft>
              <a:buSzPts val="1700"/>
              <a:buChar char="●"/>
            </a:pPr>
            <a:r>
              <a:rPr lang="ro" sz="1700"/>
              <a:t>Pot fi </a:t>
            </a:r>
            <a:r>
              <a:rPr lang="ro" sz="1700"/>
              <a:t>aceeași</a:t>
            </a:r>
            <a:r>
              <a:rPr lang="ro" sz="1700"/>
              <a:t> persoana (nerecomandat!) sau persoane diferite</a:t>
            </a:r>
            <a:endParaRPr sz="1700"/>
          </a:p>
          <a:p>
            <a:pPr indent="-336550" lvl="0" marL="914400" rtl="0" algn="l">
              <a:lnSpc>
                <a:spcPct val="115000"/>
              </a:lnSpc>
              <a:spcBef>
                <a:spcPts val="0"/>
              </a:spcBef>
              <a:spcAft>
                <a:spcPts val="0"/>
              </a:spcAft>
              <a:buSzPts val="1700"/>
              <a:buChar char="●"/>
            </a:pPr>
            <a:r>
              <a:rPr lang="ro" sz="1700"/>
              <a:t>Pot fi schimbate saptamana de saptamana sau sa ramana aceleasi</a:t>
            </a:r>
            <a:endParaRPr sz="1700"/>
          </a:p>
          <a:p>
            <a:pPr indent="0" lvl="0" marL="0" rtl="0" algn="l">
              <a:lnSpc>
                <a:spcPct val="115000"/>
              </a:lnSpc>
              <a:spcBef>
                <a:spcPts val="0"/>
              </a:spcBef>
              <a:spcAft>
                <a:spcPts val="0"/>
              </a:spcAft>
              <a:buNone/>
            </a:pPr>
            <a:r>
              <a:t/>
            </a:r>
            <a:endParaRPr sz="1700"/>
          </a:p>
          <a:p>
            <a:pPr indent="0" lvl="0" marL="0" rtl="0" algn="l">
              <a:lnSpc>
                <a:spcPct val="115000"/>
              </a:lnSpc>
              <a:spcBef>
                <a:spcPts val="0"/>
              </a:spcBef>
              <a:spcAft>
                <a:spcPts val="0"/>
              </a:spcAft>
              <a:buNone/>
            </a:pPr>
            <a:r>
              <a:rPr lang="ro" sz="1700"/>
              <a:t>Team Leader:</a:t>
            </a:r>
            <a:endParaRPr sz="1700"/>
          </a:p>
          <a:p>
            <a:pPr indent="-336550" lvl="0" marL="914400" rtl="0" algn="l">
              <a:lnSpc>
                <a:spcPct val="115000"/>
              </a:lnSpc>
              <a:spcBef>
                <a:spcPts val="0"/>
              </a:spcBef>
              <a:spcAft>
                <a:spcPts val="0"/>
              </a:spcAft>
              <a:buSzPts val="1700"/>
              <a:buChar char="-"/>
            </a:pPr>
            <a:r>
              <a:rPr lang="ro" sz="1700"/>
              <a:t>Responsabil de sedintele saptamanale. El in cele din urma fixeaza task-urile pe saptamana viitoare si intocmeste raportul cu taskurile efectuate</a:t>
            </a:r>
            <a:endParaRPr sz="1700"/>
          </a:p>
          <a:p>
            <a:pPr indent="0" lvl="0" marL="914400" rtl="0" algn="l">
              <a:lnSpc>
                <a:spcPct val="115000"/>
              </a:lnSpc>
              <a:spcBef>
                <a:spcPts val="0"/>
              </a:spcBef>
              <a:spcAft>
                <a:spcPts val="0"/>
              </a:spcAft>
              <a:buNone/>
            </a:pPr>
            <a:r>
              <a:t/>
            </a:r>
            <a:endParaRPr sz="1700"/>
          </a:p>
          <a:p>
            <a:pPr indent="0" lvl="0" marL="0" rtl="0" algn="l">
              <a:lnSpc>
                <a:spcPct val="115000"/>
              </a:lnSpc>
              <a:spcBef>
                <a:spcPts val="0"/>
              </a:spcBef>
              <a:spcAft>
                <a:spcPts val="0"/>
              </a:spcAft>
              <a:buNone/>
            </a:pPr>
            <a:r>
              <a:rPr lang="ro" sz="1700"/>
              <a:t>Senior Coder: </a:t>
            </a:r>
            <a:endParaRPr sz="1700"/>
          </a:p>
          <a:p>
            <a:pPr indent="-336550" lvl="0" marL="914400" rtl="0" algn="l">
              <a:lnSpc>
                <a:spcPct val="115000"/>
              </a:lnSpc>
              <a:spcBef>
                <a:spcPts val="0"/>
              </a:spcBef>
              <a:spcAft>
                <a:spcPts val="0"/>
              </a:spcAft>
              <a:buSzPts val="1700"/>
              <a:buChar char="-"/>
            </a:pPr>
            <a:r>
              <a:rPr lang="ro" sz="1700"/>
              <a:t>Responsabil cu lucrul efectiv in echipa, ajuta la rezolvarea problemelor de coding. </a:t>
            </a:r>
            <a:r>
              <a:rPr b="1" lang="ro" sz="1700"/>
              <a:t>Participa la weekly meetings</a:t>
            </a:r>
            <a:r>
              <a:rPr lang="ro" sz="1700"/>
              <a:t> cu senior coders de la alte echipe pentru a discuta impreuna dificultatile intampinate. </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15d6f686fe6_4_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To Do</a:t>
            </a:r>
            <a:endParaRPr/>
          </a:p>
        </p:txBody>
      </p:sp>
      <p:sp>
        <p:nvSpPr>
          <p:cNvPr id="126" name="Google Shape;126;g15d6f686fe6_4_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Studenti:</a:t>
            </a:r>
            <a:endParaRPr/>
          </a:p>
          <a:p>
            <a:pPr indent="-342900" lvl="0" marL="457200" rtl="0" algn="l">
              <a:spcBef>
                <a:spcPts val="0"/>
              </a:spcBef>
              <a:spcAft>
                <a:spcPts val="0"/>
              </a:spcAft>
              <a:buSzPts val="1800"/>
              <a:buChar char="●"/>
            </a:pPr>
            <a:r>
              <a:rPr lang="ro"/>
              <a:t>completerare formualrelor si inchegarea echipelor</a:t>
            </a:r>
            <a:endParaRPr/>
          </a:p>
          <a:p>
            <a:pPr indent="-342900" lvl="0" marL="457200" rtl="0" algn="l">
              <a:spcBef>
                <a:spcPts val="0"/>
              </a:spcBef>
              <a:spcAft>
                <a:spcPts val="0"/>
              </a:spcAft>
              <a:buSzPts val="1800"/>
              <a:buChar char="●"/>
            </a:pPr>
            <a:r>
              <a:rPr lang="ro"/>
              <a:t>inscrierea pe Teams</a:t>
            </a:r>
            <a:endParaRPr/>
          </a:p>
          <a:p>
            <a:pPr indent="-342900" lvl="0" marL="457200" rtl="0" algn="l">
              <a:spcBef>
                <a:spcPts val="0"/>
              </a:spcBef>
              <a:spcAft>
                <a:spcPts val="0"/>
              </a:spcAft>
              <a:buSzPts val="1800"/>
              <a:buChar char="●"/>
            </a:pPr>
            <a:r>
              <a:rPr lang="ro"/>
              <a:t>instalare Unity</a:t>
            </a:r>
            <a:endParaRPr/>
          </a:p>
          <a:p>
            <a:pPr indent="-342900" lvl="0" marL="457200" rtl="0" algn="l">
              <a:spcBef>
                <a:spcPts val="0"/>
              </a:spcBef>
              <a:spcAft>
                <a:spcPts val="0"/>
              </a:spcAft>
              <a:buSzPts val="1800"/>
              <a:buChar char="●"/>
            </a:pPr>
            <a:r>
              <a:rPr lang="ro"/>
              <a:t>quick look at Unity</a:t>
            </a:r>
            <a:endParaRPr/>
          </a:p>
          <a:p>
            <a:pPr indent="-342900" lvl="0" marL="457200" rtl="0" algn="l">
              <a:spcBef>
                <a:spcPts val="0"/>
              </a:spcBef>
              <a:spcAft>
                <a:spcPts val="0"/>
              </a:spcAft>
              <a:buSzPts val="1800"/>
              <a:buChar char="●"/>
            </a:pPr>
            <a:r>
              <a:rPr lang="ro"/>
              <a:t>alegere Senior Coder</a:t>
            </a:r>
            <a:endParaRPr/>
          </a:p>
          <a:p>
            <a:pPr indent="0" lvl="0" marL="0" rtl="0" algn="l">
              <a:spcBef>
                <a:spcPts val="0"/>
              </a:spcBef>
              <a:spcAft>
                <a:spcPts val="0"/>
              </a:spcAft>
              <a:buNone/>
            </a:pPr>
            <a:r>
              <a:t/>
            </a:r>
            <a:endParaRPr/>
          </a:p>
          <a:p>
            <a:pPr indent="0" lvl="0" marL="0" rtl="0" algn="l">
              <a:spcBef>
                <a:spcPts val="0"/>
              </a:spcBef>
              <a:spcAft>
                <a:spcPts val="0"/>
              </a:spcAft>
              <a:buNone/>
            </a:pPr>
            <a:r>
              <a:rPr lang="ro"/>
              <a:t>Prof:</a:t>
            </a:r>
            <a:endParaRPr/>
          </a:p>
          <a:p>
            <a:pPr indent="-342900" lvl="0" marL="457200" rtl="0" algn="l">
              <a:spcBef>
                <a:spcPts val="0"/>
              </a:spcBef>
              <a:spcAft>
                <a:spcPts val="0"/>
              </a:spcAft>
              <a:buSzPts val="1800"/>
              <a:buChar char="●"/>
            </a:pPr>
            <a:r>
              <a:rPr lang="ro"/>
              <a:t>Sablon raport saptamanl</a:t>
            </a:r>
            <a:endParaRPr/>
          </a:p>
          <a:p>
            <a:pPr indent="0" lvl="0" marL="45720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g9ce2bea9e2_0_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Obiectivele cursului:</a:t>
            </a:r>
            <a:endParaRPr/>
          </a:p>
        </p:txBody>
      </p:sp>
      <p:sp>
        <p:nvSpPr>
          <p:cNvPr id="63" name="Google Shape;63;g9ce2bea9e2_0_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600"/>
              </a:spcBef>
              <a:spcAft>
                <a:spcPts val="0"/>
              </a:spcAft>
              <a:buSzPts val="1800"/>
              <a:buChar char="-"/>
            </a:pPr>
            <a:r>
              <a:rPr lang="ro"/>
              <a:t>Sa invatati sa lucrati in Unity. Am ales acest game engine pentru ca este probabil cel mai comun folosit, mai ales la nivel de freelancing. </a:t>
            </a:r>
            <a:endParaRPr/>
          </a:p>
          <a:p>
            <a:pPr indent="-342900" lvl="0" marL="457200" rtl="0" algn="l">
              <a:lnSpc>
                <a:spcPct val="115000"/>
              </a:lnSpc>
              <a:spcBef>
                <a:spcPts val="0"/>
              </a:spcBef>
              <a:spcAft>
                <a:spcPts val="0"/>
              </a:spcAft>
              <a:buSzPts val="1800"/>
              <a:buChar char="-"/>
            </a:pPr>
            <a:r>
              <a:rPr lang="ro"/>
              <a:t>Sa invatati cum sa concepeti un joc, care sunt pasii prin care trebuie sa treceti. Vom avea două prezentări din partea celor de la Ubisoft care sa va ajute in aceasta direcție.</a:t>
            </a:r>
            <a:endParaRPr/>
          </a:p>
          <a:p>
            <a:pPr indent="-342900" lvl="0" marL="457200" rtl="0" algn="l">
              <a:lnSpc>
                <a:spcPct val="115000"/>
              </a:lnSpc>
              <a:spcBef>
                <a:spcPts val="0"/>
              </a:spcBef>
              <a:spcAft>
                <a:spcPts val="0"/>
              </a:spcAft>
              <a:buSzPts val="1800"/>
              <a:buChar char="-"/>
            </a:pPr>
            <a:r>
              <a:rPr lang="ro"/>
              <a:t>Sa lucrati intr-o echipa, sa va distribuiți munca in mod eficient si sa folositi unelte de source control!</a:t>
            </a:r>
            <a:br>
              <a:rPr lang="ro"/>
            </a:br>
            <a:r>
              <a:rPr b="1" lang="ro">
                <a:solidFill>
                  <a:srgbClr val="E69138"/>
                </a:solidFill>
              </a:rPr>
              <a:t>BONUS:</a:t>
            </a:r>
            <a:r>
              <a:rPr lang="ro"/>
              <a:t> Prezentari din partea unora cu &gt;10 ani de experienta in domeniu.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Last thing’s first: Evaluarea! </a:t>
            </a:r>
            <a:endParaRPr/>
          </a:p>
        </p:txBody>
      </p:sp>
      <p:sp>
        <p:nvSpPr>
          <p:cNvPr id="69" name="Google Shape;69;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ro"/>
              <a:t>Proiect în echipe de aproximativ 6-7 oameni.</a:t>
            </a:r>
            <a:br>
              <a:rPr lang="ro"/>
            </a:br>
            <a:r>
              <a:rPr lang="ro"/>
              <a:t>Task - conceperea si implementarea unui joc demonstrativ de orice natură dar care să poată rula pe PC sub Windows 10 sau cele mai recente variante de Ubuntu sau MacOS.</a:t>
            </a:r>
            <a:endParaRPr/>
          </a:p>
          <a:p>
            <a:pPr indent="0" lvl="0" marL="0" rtl="0" algn="l">
              <a:lnSpc>
                <a:spcPct val="115000"/>
              </a:lnSpc>
              <a:spcBef>
                <a:spcPts val="1600"/>
              </a:spcBef>
              <a:spcAft>
                <a:spcPts val="0"/>
              </a:spcAft>
              <a:buSzPts val="1800"/>
              <a:buNone/>
            </a:pPr>
            <a:r>
              <a:rPr lang="ro"/>
              <a:t>Game Engine folosit: Unity (latest edition)</a:t>
            </a:r>
            <a:br>
              <a:rPr lang="ro"/>
            </a:br>
            <a:r>
              <a:rPr lang="ro"/>
              <a:t>Version control folosit: GitLab/GitHub - după preferințe</a:t>
            </a:r>
            <a:endParaRPr/>
          </a:p>
          <a:p>
            <a:pPr indent="0" lvl="0" marL="0" rtl="0" algn="l">
              <a:lnSpc>
                <a:spcPct val="115000"/>
              </a:lnSpc>
              <a:spcBef>
                <a:spcPts val="1600"/>
              </a:spcBef>
              <a:spcAft>
                <a:spcPts val="0"/>
              </a:spcAft>
              <a:buSzPts val="1800"/>
              <a:buNone/>
            </a:pPr>
            <a:r>
              <a:rPr lang="ro"/>
              <a:t>Obiective: În primul rând să fie un proiect la care participă toți membri echipei pe un rol sau altul; Jocul rezultat să fie playable și ”awesome”. Preferabil să puncteze cât mai multe dintre elementele discutate la curs.</a:t>
            </a:r>
            <a:endParaRPr/>
          </a:p>
          <a:p>
            <a:pPr indent="0" lvl="0" marL="0" rtl="0" algn="l">
              <a:lnSpc>
                <a:spcPct val="115000"/>
              </a:lnSpc>
              <a:spcBef>
                <a:spcPts val="1600"/>
              </a:spcBef>
              <a:spcAft>
                <a:spcPts val="1600"/>
              </a:spcAft>
              <a:buSzPts val="1800"/>
              <a:buNone/>
            </a:pPr>
            <a:r>
              <a:rPr lang="ro"/>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Formarea echipelor</a:t>
            </a:r>
            <a:br>
              <a:rPr lang="ro"/>
            </a:br>
            <a:endParaRPr/>
          </a:p>
        </p:txBody>
      </p:sp>
      <p:sp>
        <p:nvSpPr>
          <p:cNvPr id="75" name="Google Shape;7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br>
              <a:rPr lang="ro"/>
            </a:br>
            <a:r>
              <a:rPr lang="ro"/>
              <a:t>Pentru a afla nivelul de cunoaștere a Unity, va rog sa completati formularul:</a:t>
            </a:r>
            <a:br>
              <a:rPr lang="ro"/>
            </a:br>
            <a:r>
              <a:rPr b="1" lang="ro"/>
              <a:t>https://forms.gle/YpEjPVN3hicfCNVA6</a:t>
            </a:r>
            <a:endParaRPr b="1"/>
          </a:p>
          <a:p>
            <a:pPr indent="0" lvl="0" marL="0" rtl="0" algn="l">
              <a:lnSpc>
                <a:spcPct val="115000"/>
              </a:lnSpc>
              <a:spcBef>
                <a:spcPts val="1600"/>
              </a:spcBef>
              <a:spcAft>
                <a:spcPts val="1600"/>
              </a:spcAft>
              <a:buSzPts val="1800"/>
              <a:buNone/>
            </a:pPr>
            <a:r>
              <a:rPr lang="ro"/>
              <a:t>Nu trebuie sa existe mai mult decat un singur utilizator experimentat în o echipă</a:t>
            </a:r>
            <a:br>
              <a:rPr lang="ro"/>
            </a:br>
            <a:r>
              <a:rPr lang="ro"/>
              <a:t>Echipa trebuie formată din 6 (maxim 7) membri.</a:t>
            </a:r>
            <a:endParaRPr/>
          </a:p>
        </p:txBody>
      </p:sp>
      <p:pic>
        <p:nvPicPr>
          <p:cNvPr id="76" name="Google Shape;76;p3"/>
          <p:cNvPicPr preferRelativeResize="0"/>
          <p:nvPr/>
        </p:nvPicPr>
        <p:blipFill>
          <a:blip r:embed="rId3">
            <a:alphaModFix/>
          </a:blip>
          <a:stretch>
            <a:fillRect/>
          </a:stretch>
        </p:blipFill>
        <p:spPr>
          <a:xfrm>
            <a:off x="6534975" y="2873450"/>
            <a:ext cx="2195924" cy="21959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Conceperea proiectului	</a:t>
            </a:r>
            <a:endParaRPr/>
          </a:p>
        </p:txBody>
      </p:sp>
      <p:sp>
        <p:nvSpPr>
          <p:cNvPr id="82" name="Google Shape;82;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ro"/>
              <a:t>1st step: endless game vs level based game</a:t>
            </a:r>
            <a:endParaRPr/>
          </a:p>
          <a:p>
            <a:pPr indent="0" lvl="0" marL="0" rtl="0" algn="l">
              <a:lnSpc>
                <a:spcPct val="115000"/>
              </a:lnSpc>
              <a:spcBef>
                <a:spcPts val="1600"/>
              </a:spcBef>
              <a:spcAft>
                <a:spcPts val="0"/>
              </a:spcAft>
              <a:buSzPts val="1800"/>
              <a:buNone/>
            </a:pPr>
            <a:r>
              <a:rPr lang="ro"/>
              <a:t>Exemplu de endless game: Tetris, snake, etc</a:t>
            </a:r>
            <a:endParaRPr/>
          </a:p>
          <a:p>
            <a:pPr indent="0" lvl="0" marL="0" rtl="0" algn="l">
              <a:lnSpc>
                <a:spcPct val="115000"/>
              </a:lnSpc>
              <a:spcBef>
                <a:spcPts val="1600"/>
              </a:spcBef>
              <a:spcAft>
                <a:spcPts val="0"/>
              </a:spcAft>
              <a:buSzPts val="1800"/>
              <a:buNone/>
            </a:pPr>
            <a:r>
              <a:rPr lang="ro"/>
              <a:t>level based: minesweeper, solitaire, etc</a:t>
            </a:r>
            <a:endParaRPr/>
          </a:p>
          <a:p>
            <a:pPr indent="0" lvl="0" marL="0" rtl="0" algn="l">
              <a:lnSpc>
                <a:spcPct val="115000"/>
              </a:lnSpc>
              <a:spcBef>
                <a:spcPts val="1600"/>
              </a:spcBef>
              <a:spcAft>
                <a:spcPts val="1600"/>
              </a:spcAft>
              <a:buSzPts val="1800"/>
              <a:buNone/>
            </a:pPr>
            <a:r>
              <a:rPr lang="ro"/>
              <a:t>Mențiune: Jocurile enumerate mai sus nu sunt fezabile pentru o implementare în Unity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First step - installing Unity Hub</a:t>
            </a:r>
            <a:endParaRPr/>
          </a:p>
        </p:txBody>
      </p:sp>
      <p:sp>
        <p:nvSpPr>
          <p:cNvPr id="88" name="Google Shape;88;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ro"/>
              <a:t>Instrucțiuni:</a:t>
            </a:r>
            <a:br>
              <a:rPr lang="ro"/>
            </a:br>
            <a:r>
              <a:rPr lang="ro" sz="2000" u="sng">
                <a:solidFill>
                  <a:schemeClr val="hlink"/>
                </a:solidFill>
                <a:latin typeface="Arial"/>
                <a:ea typeface="Arial"/>
                <a:cs typeface="Arial"/>
                <a:sym typeface="Arial"/>
                <a:hlinkClick r:id="rId3"/>
              </a:rPr>
              <a:t>https://docs.unity3d.com/Manual/GettingStartedInstallingHub.html</a:t>
            </a:r>
            <a:br>
              <a:rPr lang="ro"/>
            </a:br>
            <a:br>
              <a:rPr lang="ro"/>
            </a:br>
            <a:r>
              <a:rPr lang="ro"/>
              <a:t>Nu este necesar sa instalați pachete pentru suport în afara de Windows/Mac/Linux (după caz)</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First look at Unity</a:t>
            </a:r>
            <a:endParaRPr/>
          </a:p>
        </p:txBody>
      </p:sp>
      <p:sp>
        <p:nvSpPr>
          <p:cNvPr id="94" name="Google Shape;94;p6"/>
          <p:cNvSpPr txBox="1"/>
          <p:nvPr>
            <p:ph idx="1" type="body"/>
          </p:nvPr>
        </p:nvSpPr>
        <p:spPr>
          <a:xfrm>
            <a:off x="6643250" y="1152475"/>
            <a:ext cx="21891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ro"/>
              <a:t>După ce deschideți Unity și alegeți crearea unui nou proiect:</a:t>
            </a:r>
            <a:br>
              <a:rPr lang="ro"/>
            </a:br>
            <a:endParaRPr/>
          </a:p>
        </p:txBody>
      </p:sp>
      <p:pic>
        <p:nvPicPr>
          <p:cNvPr id="95" name="Google Shape;95;p6"/>
          <p:cNvPicPr preferRelativeResize="0"/>
          <p:nvPr/>
        </p:nvPicPr>
        <p:blipFill rotWithShape="1">
          <a:blip r:embed="rId3">
            <a:alphaModFix/>
          </a:blip>
          <a:srcRect b="0" l="0" r="0" t="0"/>
          <a:stretch/>
        </p:blipFill>
        <p:spPr>
          <a:xfrm>
            <a:off x="0" y="1186899"/>
            <a:ext cx="6495371" cy="36473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Hands on Experience</a:t>
            </a:r>
            <a:endParaRPr/>
          </a:p>
        </p:txBody>
      </p:sp>
      <p:sp>
        <p:nvSpPr>
          <p:cNvPr id="101" name="Google Shape;101;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ro"/>
              <a:t>Pentru textbook de Unity:</a:t>
            </a:r>
            <a:br>
              <a:rPr lang="ro"/>
            </a:br>
            <a:br>
              <a:rPr lang="ro"/>
            </a:br>
            <a:r>
              <a:rPr lang="ro" u="sng">
                <a:solidFill>
                  <a:schemeClr val="hlink"/>
                </a:solidFill>
                <a:hlinkClick r:id="rId3"/>
              </a:rPr>
              <a:t>https://drive.google.com/open?id=1HXqyybCi4KKQEvRbwQqgI-d86kOYTa7M</a:t>
            </a:r>
            <a:br>
              <a:rPr lang="ro"/>
            </a:br>
            <a:br>
              <a:rPr lang="ro"/>
            </a:br>
            <a:r>
              <a:rPr lang="ro"/>
              <a:t>Documentatie referitoare la scripting in Unity:</a:t>
            </a:r>
            <a:br>
              <a:rPr lang="ro"/>
            </a:br>
            <a:r>
              <a:rPr lang="ro" sz="2000" u="sng">
                <a:solidFill>
                  <a:schemeClr val="hlink"/>
                </a:solidFill>
                <a:latin typeface="Arial"/>
                <a:ea typeface="Arial"/>
                <a:cs typeface="Arial"/>
                <a:sym typeface="Arial"/>
                <a:hlinkClick r:id="rId4"/>
              </a:rPr>
              <a:t>https://docs.unity3d.com/ScriptReference/</a:t>
            </a:r>
            <a:endParaRPr sz="2000"/>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15d427992d9_1_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Lucru de Echipa in Proiect</a:t>
            </a:r>
            <a:endParaRPr/>
          </a:p>
        </p:txBody>
      </p:sp>
      <p:sp>
        <p:nvSpPr>
          <p:cNvPr id="107" name="Google Shape;107;g15d427992d9_1_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1600"/>
              </a:spcBef>
              <a:spcAft>
                <a:spcPts val="1600"/>
              </a:spcAft>
              <a:buSzPts val="1800"/>
              <a:buNone/>
            </a:pPr>
            <a:r>
              <a:rPr b="1" lang="ro"/>
              <a:t>https://bit.ly/3UTqHHj</a:t>
            </a:r>
            <a:endParaRPr b="1"/>
          </a:p>
        </p:txBody>
      </p:sp>
      <p:pic>
        <p:nvPicPr>
          <p:cNvPr id="108" name="Google Shape;108;g15d427992d9_1_6"/>
          <p:cNvPicPr preferRelativeResize="0"/>
          <p:nvPr/>
        </p:nvPicPr>
        <p:blipFill>
          <a:blip r:embed="rId3">
            <a:alphaModFix/>
          </a:blip>
          <a:stretch>
            <a:fillRect/>
          </a:stretch>
        </p:blipFill>
        <p:spPr>
          <a:xfrm>
            <a:off x="311700" y="1152475"/>
            <a:ext cx="3773975" cy="3773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