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0" roundtripDataSignature="AMtx7mj+J3BwBqykERDRWq9qP3w2Cv3p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lfaSlabOne-regular.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a4e21c7081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1a4e21c7081_1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a4e21c708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1a4e21c7081_1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e21c7081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a4e21c7081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4e21c7081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1a4e21c7081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a4e21c7081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1a4e21c7081_1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4e21c7081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a4e21c7081_1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f7250c1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4f7250c10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4e21c7081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1a4e21c7081_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4e21c708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a4e21c7081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e21c708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a4e21c7081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a4e21c7081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a4e21c7081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a4e21c708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1a4e21c7081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c31881d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18c31881dc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c31881d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18c31881dc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odeco.com/3016-introduction-to-a-pathfinding?__hstc=149040233.b2fc0bef48894bf91edcbf6dd74f6ec9.1670192042974.1670192042974.1670192042974.1&amp;__hssc=149040233.3.1670192042974&amp;__hsfp=2911786793" TargetMode="External"/><Relationship Id="rId4" Type="http://schemas.openxmlformats.org/officeDocument/2006/relationships/hyperlink" Target="https://www.redblobgames.com/pathfinding/a-star/introduction.html" TargetMode="External"/><Relationship Id="rId5" Type="http://schemas.openxmlformats.org/officeDocument/2006/relationships/hyperlink" Target="https://youtu.be/ySN5Wnu88n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kodeco.com/16977649-pathfinding-with-navmesh-getting-started"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ro"/>
              <a:t>Cursul 10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1a4e21c7081_1_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12" name="Google Shape;112;g1a4e21c7081_1_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first decides which way is up, using its own GameObject’s rotation. It then identifies the surfaces in the scene facing that direction. (In this case, they’re all flat, but </a:t>
            </a: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also works with terrain and other irregular meshes.)</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The NavMesh system then must determine what parts of each surface are walkable. Game characters come in all shapes and sizes. The areas that are walkable by a little cat character, for example, would be different from those walkable by a human or a giant robot. This is where the diagram at the top of </a:t>
            </a: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comes in.</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13" name="Google Shape;113;g1a4e21c7081_1_38"/>
          <p:cNvPicPr preferRelativeResize="0"/>
          <p:nvPr/>
        </p:nvPicPr>
        <p:blipFill>
          <a:blip r:embed="rId3">
            <a:alphaModFix/>
          </a:blip>
          <a:stretch>
            <a:fillRect/>
          </a:stretch>
        </p:blipFill>
        <p:spPr>
          <a:xfrm>
            <a:off x="311700" y="2824150"/>
            <a:ext cx="4962250" cy="215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a4e21c7081_1_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19" name="Google Shape;119;g1a4e21c7081_1_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The diagram illustrates the properties of the particula</a:t>
            </a:r>
            <a:r>
              <a:rPr lang="ro" sz="1200">
                <a:solidFill>
                  <a:srgbClr val="14161E"/>
                </a:solidFill>
                <a:highlight>
                  <a:srgbClr val="F7F7F7"/>
                </a:highlight>
                <a:latin typeface="Roboto"/>
                <a:ea typeface="Roboto"/>
                <a:cs typeface="Roboto"/>
                <a:sym typeface="Roboto"/>
              </a:rPr>
              <a:t>r kind of agent that will walk on this mesh, such as its radius and height. (You can access these settings in the </a:t>
            </a:r>
            <a:r>
              <a:rPr b="1" lang="ro" sz="1200">
                <a:solidFill>
                  <a:srgbClr val="14161E"/>
                </a:solidFill>
                <a:highlight>
                  <a:srgbClr val="F7F7F7"/>
                </a:highlight>
                <a:latin typeface="Roboto"/>
                <a:ea typeface="Roboto"/>
                <a:cs typeface="Roboto"/>
                <a:sym typeface="Roboto"/>
              </a:rPr>
              <a:t>Agent Type</a:t>
            </a:r>
            <a:r>
              <a:rPr lang="ro" sz="1200">
                <a:solidFill>
                  <a:srgbClr val="14161E"/>
                </a:solidFill>
                <a:highlight>
                  <a:srgbClr val="F7F7F7"/>
                </a:highlight>
                <a:latin typeface="Roboto"/>
                <a:ea typeface="Roboto"/>
                <a:cs typeface="Roboto"/>
                <a:sym typeface="Roboto"/>
              </a:rPr>
              <a:t> dropdown if you like, but they are not needed for this tutorial.)</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The NavMesh system uses these settings to identify where this agent could go. When the system finds an area that is flat, wide and tall enough for this kind of agent, it marks that area as walkable. Then, it generates a flat navigation mesh — the blue areas that just appeared in the scene.</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Now that you’ve baked a mesh, it’s time to look more closely at the result. The default settings work pretty well, but there are always things to tweak.</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b="1"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20" name="Google Shape;120;g1a4e21c7081_1_52"/>
          <p:cNvPicPr preferRelativeResize="0"/>
          <p:nvPr/>
        </p:nvPicPr>
        <p:blipFill>
          <a:blip r:embed="rId3">
            <a:alphaModFix/>
          </a:blip>
          <a:stretch>
            <a:fillRect/>
          </a:stretch>
        </p:blipFill>
        <p:spPr>
          <a:xfrm>
            <a:off x="311700" y="3205375"/>
            <a:ext cx="4086301" cy="177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a4e21c7081_1_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26" name="Google Shape;126;g1a4e21c7081_1_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First of all, there’s a hole in the mesh surrounding the player. By default, everything in the scene is considered a potential obstacle to navigate around. You need to explicitly tell </a:t>
            </a: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not to include the player as an obstacle.</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has a dropdown menu called </a:t>
            </a:r>
            <a:r>
              <a:rPr b="1" lang="ro" sz="1200">
                <a:solidFill>
                  <a:srgbClr val="14161E"/>
                </a:solidFill>
                <a:highlight>
                  <a:srgbClr val="F7F7F7"/>
                </a:highlight>
                <a:latin typeface="Roboto"/>
                <a:ea typeface="Roboto"/>
                <a:cs typeface="Roboto"/>
                <a:sym typeface="Roboto"/>
              </a:rPr>
              <a:t>Include Layers</a:t>
            </a:r>
            <a:r>
              <a:rPr lang="ro" sz="1200">
                <a:solidFill>
                  <a:srgbClr val="14161E"/>
                </a:solidFill>
                <a:highlight>
                  <a:srgbClr val="F7F7F7"/>
                </a:highlight>
                <a:latin typeface="Roboto"/>
                <a:ea typeface="Roboto"/>
                <a:cs typeface="Roboto"/>
                <a:sym typeface="Roboto"/>
              </a:rPr>
              <a:t>. If you de-select a layer in that dropdown, the mesh generation system ignores the objects on that layer. Follow these steps to put the player on a new layer and then exclude that layer from the mesh:</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27" name="Google Shape;127;g1a4e21c7081_1_59"/>
          <p:cNvPicPr preferRelativeResize="0"/>
          <p:nvPr/>
        </p:nvPicPr>
        <p:blipFill>
          <a:blip r:embed="rId3">
            <a:alphaModFix/>
          </a:blip>
          <a:stretch>
            <a:fillRect/>
          </a:stretch>
        </p:blipFill>
        <p:spPr>
          <a:xfrm>
            <a:off x="311700" y="2888550"/>
            <a:ext cx="6454351" cy="218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a4e21c7081_1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33" name="Google Shape;133;g1a4e21c7081_1_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spcBef>
                <a:spcPts val="390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Select the </a:t>
            </a:r>
            <a:r>
              <a:rPr b="1" lang="ro" sz="1200">
                <a:solidFill>
                  <a:srgbClr val="14161E"/>
                </a:solidFill>
                <a:highlight>
                  <a:srgbClr val="F7F7F7"/>
                </a:highlight>
                <a:latin typeface="Arial"/>
                <a:ea typeface="Arial"/>
                <a:cs typeface="Arial"/>
                <a:sym typeface="Arial"/>
              </a:rPr>
              <a:t>Player</a:t>
            </a:r>
            <a:r>
              <a:rPr lang="ro" sz="1200">
                <a:solidFill>
                  <a:srgbClr val="14161E"/>
                </a:solidFill>
                <a:highlight>
                  <a:srgbClr val="F7F7F7"/>
                </a:highlight>
                <a:latin typeface="Arial"/>
                <a:ea typeface="Arial"/>
                <a:cs typeface="Arial"/>
                <a:sym typeface="Arial"/>
              </a:rPr>
              <a:t> GameObject in the </a:t>
            </a:r>
            <a:r>
              <a:rPr b="1" lang="ro" sz="1200">
                <a:solidFill>
                  <a:srgbClr val="14161E"/>
                </a:solidFill>
                <a:highlight>
                  <a:srgbClr val="F7F7F7"/>
                </a:highlight>
                <a:latin typeface="Arial"/>
                <a:ea typeface="Arial"/>
                <a:cs typeface="Arial"/>
                <a:sym typeface="Arial"/>
              </a:rPr>
              <a:t>Hierarchy</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In the </a:t>
            </a:r>
            <a:r>
              <a:rPr b="1" lang="ro" sz="1200">
                <a:solidFill>
                  <a:srgbClr val="14161E"/>
                </a:solidFill>
                <a:highlight>
                  <a:srgbClr val="F7F7F7"/>
                </a:highlight>
                <a:latin typeface="Arial"/>
                <a:ea typeface="Arial"/>
                <a:cs typeface="Arial"/>
                <a:sym typeface="Arial"/>
              </a:rPr>
              <a:t>Layer</a:t>
            </a:r>
            <a:r>
              <a:rPr lang="ro" sz="1200">
                <a:solidFill>
                  <a:srgbClr val="14161E"/>
                </a:solidFill>
                <a:highlight>
                  <a:srgbClr val="F7F7F7"/>
                </a:highlight>
                <a:latin typeface="Arial"/>
                <a:ea typeface="Arial"/>
                <a:cs typeface="Arial"/>
                <a:sym typeface="Arial"/>
              </a:rPr>
              <a:t> dropdown, select </a:t>
            </a:r>
            <a:r>
              <a:rPr b="1" lang="ro" sz="1200">
                <a:solidFill>
                  <a:srgbClr val="14161E"/>
                </a:solidFill>
                <a:highlight>
                  <a:srgbClr val="F7F7F7"/>
                </a:highlight>
                <a:latin typeface="Arial"/>
                <a:ea typeface="Arial"/>
                <a:cs typeface="Arial"/>
                <a:sym typeface="Arial"/>
              </a:rPr>
              <a:t>Add Layer</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In the layer management view that appears, type the name </a:t>
            </a:r>
            <a:r>
              <a:rPr b="1" lang="ro" sz="1200">
                <a:solidFill>
                  <a:srgbClr val="14161E"/>
                </a:solidFill>
                <a:highlight>
                  <a:srgbClr val="F7F7F7"/>
                </a:highlight>
                <a:latin typeface="Arial"/>
                <a:ea typeface="Arial"/>
                <a:cs typeface="Arial"/>
                <a:sym typeface="Arial"/>
              </a:rPr>
              <a:t>Player</a:t>
            </a:r>
            <a:r>
              <a:rPr lang="ro" sz="1200">
                <a:solidFill>
                  <a:srgbClr val="14161E"/>
                </a:solidFill>
                <a:highlight>
                  <a:srgbClr val="F7F7F7"/>
                </a:highlight>
                <a:latin typeface="Arial"/>
                <a:ea typeface="Arial"/>
                <a:cs typeface="Arial"/>
                <a:sym typeface="Arial"/>
              </a:rPr>
              <a:t> in the first available row.</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Select the player again. Using the </a:t>
            </a:r>
            <a:r>
              <a:rPr b="1" lang="ro" sz="1200">
                <a:solidFill>
                  <a:srgbClr val="14161E"/>
                </a:solidFill>
                <a:highlight>
                  <a:srgbClr val="F7F7F7"/>
                </a:highlight>
                <a:latin typeface="Arial"/>
                <a:ea typeface="Arial"/>
                <a:cs typeface="Arial"/>
                <a:sym typeface="Arial"/>
              </a:rPr>
              <a:t>Layer</a:t>
            </a:r>
            <a:r>
              <a:rPr lang="ro" sz="1200">
                <a:solidFill>
                  <a:srgbClr val="14161E"/>
                </a:solidFill>
                <a:highlight>
                  <a:srgbClr val="F7F7F7"/>
                </a:highlight>
                <a:latin typeface="Arial"/>
                <a:ea typeface="Arial"/>
                <a:cs typeface="Arial"/>
                <a:sym typeface="Arial"/>
              </a:rPr>
              <a:t> dropdown, change its layer to the newly created </a:t>
            </a:r>
            <a:r>
              <a:rPr b="1" lang="ro" sz="1200">
                <a:solidFill>
                  <a:srgbClr val="14161E"/>
                </a:solidFill>
                <a:highlight>
                  <a:srgbClr val="F7F7F7"/>
                </a:highlight>
                <a:latin typeface="Arial"/>
                <a:ea typeface="Arial"/>
                <a:cs typeface="Arial"/>
                <a:sym typeface="Arial"/>
              </a:rPr>
              <a:t>Player</a:t>
            </a:r>
            <a:r>
              <a:rPr lang="ro" sz="1200">
                <a:solidFill>
                  <a:srgbClr val="14161E"/>
                </a:solidFill>
                <a:highlight>
                  <a:srgbClr val="F7F7F7"/>
                </a:highlight>
                <a:latin typeface="Arial"/>
                <a:ea typeface="Arial"/>
                <a:cs typeface="Arial"/>
                <a:sym typeface="Arial"/>
              </a:rPr>
              <a:t> layer. (For an additional challenge, say “player layer” to yourself five times fast.)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A popup appears, asking whether to assign child objects to that layer as well. Choose </a:t>
            </a:r>
            <a:r>
              <a:rPr b="1" lang="ro" sz="1200">
                <a:solidFill>
                  <a:srgbClr val="14161E"/>
                </a:solidFill>
                <a:highlight>
                  <a:srgbClr val="F7F7F7"/>
                </a:highlight>
                <a:latin typeface="Arial"/>
                <a:ea typeface="Arial"/>
                <a:cs typeface="Arial"/>
                <a:sym typeface="Arial"/>
              </a:rPr>
              <a:t>Yes, change children</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Select </a:t>
            </a:r>
            <a:r>
              <a:rPr b="1" lang="ro" sz="1200">
                <a:solidFill>
                  <a:srgbClr val="14161E"/>
                </a:solidFill>
                <a:highlight>
                  <a:srgbClr val="F7F7F7"/>
                </a:highlight>
                <a:latin typeface="Arial"/>
                <a:ea typeface="Arial"/>
                <a:cs typeface="Arial"/>
                <a:sym typeface="Arial"/>
              </a:rPr>
              <a:t>NavMesh</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In the Inspector, open the </a:t>
            </a:r>
            <a:r>
              <a:rPr b="1" lang="ro" sz="1200">
                <a:solidFill>
                  <a:srgbClr val="14161E"/>
                </a:solidFill>
                <a:highlight>
                  <a:srgbClr val="F7F7F7"/>
                </a:highlight>
                <a:latin typeface="Arial"/>
                <a:ea typeface="Arial"/>
                <a:cs typeface="Arial"/>
                <a:sym typeface="Arial"/>
              </a:rPr>
              <a:t>Include Layers</a:t>
            </a:r>
            <a:r>
              <a:rPr lang="ro" sz="1200">
                <a:solidFill>
                  <a:srgbClr val="14161E"/>
                </a:solidFill>
                <a:highlight>
                  <a:srgbClr val="F7F7F7"/>
                </a:highlight>
                <a:latin typeface="Arial"/>
                <a:ea typeface="Arial"/>
                <a:cs typeface="Arial"/>
                <a:sym typeface="Arial"/>
              </a:rPr>
              <a:t> dropdown and click </a:t>
            </a:r>
            <a:r>
              <a:rPr b="1" lang="ro" sz="1200">
                <a:solidFill>
                  <a:srgbClr val="14161E"/>
                </a:solidFill>
                <a:highlight>
                  <a:srgbClr val="F7F7F7"/>
                </a:highlight>
                <a:latin typeface="Arial"/>
                <a:ea typeface="Arial"/>
                <a:cs typeface="Arial"/>
                <a:sym typeface="Arial"/>
              </a:rPr>
              <a:t>Player</a:t>
            </a:r>
            <a:r>
              <a:rPr lang="ro" sz="1200">
                <a:solidFill>
                  <a:srgbClr val="14161E"/>
                </a:solidFill>
                <a:highlight>
                  <a:srgbClr val="F7F7F7"/>
                </a:highlight>
                <a:latin typeface="Arial"/>
                <a:ea typeface="Arial"/>
                <a:cs typeface="Arial"/>
                <a:sym typeface="Arial"/>
              </a:rPr>
              <a:t> to de-select it.</a:t>
            </a:r>
            <a:endParaRPr sz="1200">
              <a:solidFill>
                <a:srgbClr val="14161E"/>
              </a:solidFill>
              <a:highlight>
                <a:srgbClr val="F7F7F7"/>
              </a:highlight>
              <a:latin typeface="Arial"/>
              <a:ea typeface="Arial"/>
              <a:cs typeface="Arial"/>
              <a:sym typeface="Arial"/>
            </a:endParaRPr>
          </a:p>
          <a:p>
            <a:pPr indent="0" lvl="0" marL="0" rtl="0" algn="l">
              <a:spcBef>
                <a:spcPts val="1500"/>
              </a:spcBef>
              <a:spcAft>
                <a:spcPts val="0"/>
              </a:spcAft>
              <a:buNone/>
            </a:pPr>
            <a:r>
              <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34" name="Google Shape;134;g1a4e21c7081_1_66"/>
          <p:cNvPicPr preferRelativeResize="0"/>
          <p:nvPr/>
        </p:nvPicPr>
        <p:blipFill>
          <a:blip r:embed="rId3">
            <a:alphaModFix/>
          </a:blip>
          <a:stretch>
            <a:fillRect/>
          </a:stretch>
        </p:blipFill>
        <p:spPr>
          <a:xfrm>
            <a:off x="535275" y="2912225"/>
            <a:ext cx="5493636" cy="223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1a4e21c7081_1_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40" name="Google Shape;140;g1a4e21c7081_1_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3000"/>
              </a:spcBef>
              <a:spcAft>
                <a:spcPts val="0"/>
              </a:spcAft>
              <a:buNone/>
            </a:pPr>
            <a:r>
              <a:rPr lang="ro" sz="1300">
                <a:solidFill>
                  <a:srgbClr val="14161E"/>
                </a:solidFill>
                <a:highlight>
                  <a:srgbClr val="F7F7F7"/>
                </a:highlight>
                <a:latin typeface="Roboto"/>
                <a:ea typeface="Roboto"/>
                <a:cs typeface="Roboto"/>
                <a:sym typeface="Roboto"/>
              </a:rPr>
              <a:t>Removing an Object from the NavMesh</a:t>
            </a:r>
            <a:endParaRPr sz="13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But there’s another issue. With </a:t>
            </a:r>
            <a:r>
              <a:rPr b="1" lang="ro" sz="1200">
                <a:solidFill>
                  <a:srgbClr val="14161E"/>
                </a:solidFill>
                <a:highlight>
                  <a:srgbClr val="F7F7F7"/>
                </a:highlight>
                <a:latin typeface="Roboto"/>
                <a:ea typeface="Roboto"/>
                <a:cs typeface="Roboto"/>
                <a:sym typeface="Roboto"/>
              </a:rPr>
              <a:t>NavMesh</a:t>
            </a:r>
            <a:r>
              <a:rPr lang="ro" sz="1200">
                <a:solidFill>
                  <a:srgbClr val="14161E"/>
                </a:solidFill>
                <a:highlight>
                  <a:srgbClr val="F7F7F7"/>
                </a:highlight>
                <a:latin typeface="Roboto"/>
                <a:ea typeface="Roboto"/>
                <a:cs typeface="Roboto"/>
                <a:sym typeface="Roboto"/>
              </a:rPr>
              <a:t> still selected, look at the large corner block. The blue square on top means the navigation system sees it as part of the floor — that is to say, a surface that can be part of a valid path. The player should be able to walk only on the floor, not on top of the walls! But you can’t ignore that block as you did with the player. It still needs to be an obstacle so that NavMesh won’t generate paths through it.</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Luckily, you can handle this with another component, called </a:t>
            </a:r>
            <a:r>
              <a:rPr b="1" lang="ro" sz="1200">
                <a:solidFill>
                  <a:srgbClr val="14161E"/>
                </a:solidFill>
                <a:highlight>
                  <a:srgbClr val="F7F7F7"/>
                </a:highlight>
                <a:latin typeface="Roboto"/>
                <a:ea typeface="Roboto"/>
                <a:cs typeface="Roboto"/>
                <a:sym typeface="Roboto"/>
              </a:rPr>
              <a:t>NavMeshModifier</a:t>
            </a:r>
            <a:r>
              <a:rPr lang="ro" sz="1200">
                <a:solidFill>
                  <a:srgbClr val="14161E"/>
                </a:solidFill>
                <a:highlight>
                  <a:srgbClr val="F7F7F7"/>
                </a:highlight>
                <a:latin typeface="Roboto"/>
                <a:ea typeface="Roboto"/>
                <a:cs typeface="Roboto"/>
                <a:sym typeface="Roboto"/>
              </a:rPr>
              <a:t>. Here are the steps to set it up:</a:t>
            </a:r>
            <a:endParaRPr sz="1200">
              <a:solidFill>
                <a:srgbClr val="14161E"/>
              </a:solidFill>
              <a:highlight>
                <a:srgbClr val="F7F7F7"/>
              </a:highlight>
              <a:latin typeface="Roboto"/>
              <a:ea typeface="Roboto"/>
              <a:cs typeface="Roboto"/>
              <a:sym typeface="Roboto"/>
            </a:endParaRPr>
          </a:p>
          <a:p>
            <a:pPr indent="0" lvl="0" marL="457200" rtl="0" algn="l">
              <a:spcBef>
                <a:spcPts val="3900"/>
              </a:spcBef>
              <a:spcAft>
                <a:spcPts val="0"/>
              </a:spcAft>
              <a:buNone/>
            </a:pPr>
            <a:r>
              <a:t/>
            </a:r>
            <a:endParaRPr sz="1200">
              <a:solidFill>
                <a:srgbClr val="14161E"/>
              </a:solidFill>
              <a:highlight>
                <a:srgbClr val="F7F7F7"/>
              </a:highlight>
              <a:latin typeface="Arial"/>
              <a:ea typeface="Arial"/>
              <a:cs typeface="Arial"/>
              <a:sym typeface="Arial"/>
            </a:endParaRPr>
          </a:p>
          <a:p>
            <a:pPr indent="0" lvl="0" marL="0" rtl="0" algn="l">
              <a:spcBef>
                <a:spcPts val="1500"/>
              </a:spcBef>
              <a:spcAft>
                <a:spcPts val="0"/>
              </a:spcAft>
              <a:buNone/>
            </a:pPr>
            <a:r>
              <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a4e21c7081_1_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Navigation Meshes</a:t>
            </a:r>
            <a:endParaRPr/>
          </a:p>
        </p:txBody>
      </p:sp>
      <p:sp>
        <p:nvSpPr>
          <p:cNvPr id="146" name="Google Shape;146;g1a4e21c7081_1_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04800" lvl="0" marL="457200" rtl="0" algn="l">
              <a:spcBef>
                <a:spcPts val="390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Look in the children of </a:t>
            </a:r>
            <a:r>
              <a:rPr b="1" lang="ro" sz="1200">
                <a:solidFill>
                  <a:srgbClr val="14161E"/>
                </a:solidFill>
                <a:highlight>
                  <a:srgbClr val="F7F7F7"/>
                </a:highlight>
                <a:latin typeface="Arial"/>
                <a:ea typeface="Arial"/>
                <a:cs typeface="Arial"/>
                <a:sym typeface="Arial"/>
              </a:rPr>
              <a:t>Maze</a:t>
            </a:r>
            <a:r>
              <a:rPr lang="ro" sz="1200">
                <a:solidFill>
                  <a:srgbClr val="14161E"/>
                </a:solidFill>
                <a:highlight>
                  <a:srgbClr val="F7F7F7"/>
                </a:highlight>
                <a:latin typeface="Arial"/>
                <a:ea typeface="Arial"/>
                <a:cs typeface="Arial"/>
                <a:sym typeface="Arial"/>
              </a:rPr>
              <a:t> and select </a:t>
            </a:r>
            <a:r>
              <a:rPr b="1" lang="ro" sz="1200">
                <a:solidFill>
                  <a:srgbClr val="14161E"/>
                </a:solidFill>
                <a:highlight>
                  <a:srgbClr val="F7F7F7"/>
                </a:highlight>
                <a:latin typeface="Arial"/>
                <a:ea typeface="Arial"/>
                <a:cs typeface="Arial"/>
                <a:sym typeface="Arial"/>
              </a:rPr>
              <a:t>Corner</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Add a </a:t>
            </a:r>
            <a:r>
              <a:rPr b="1" lang="ro" sz="1200">
                <a:solidFill>
                  <a:srgbClr val="14161E"/>
                </a:solidFill>
                <a:highlight>
                  <a:srgbClr val="F7F7F7"/>
                </a:highlight>
                <a:latin typeface="Arial"/>
                <a:ea typeface="Arial"/>
                <a:cs typeface="Arial"/>
                <a:sym typeface="Arial"/>
              </a:rPr>
              <a:t>NavMeshModifier</a:t>
            </a:r>
            <a:r>
              <a:rPr lang="ro" sz="1200">
                <a:solidFill>
                  <a:srgbClr val="14161E"/>
                </a:solidFill>
                <a:highlight>
                  <a:srgbClr val="F7F7F7"/>
                </a:highlight>
                <a:latin typeface="Arial"/>
                <a:ea typeface="Arial"/>
                <a:cs typeface="Arial"/>
                <a:sym typeface="Arial"/>
              </a:rPr>
              <a:t> component.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On the component, click to enable </a:t>
            </a:r>
            <a:r>
              <a:rPr b="1" lang="ro" sz="1200">
                <a:solidFill>
                  <a:srgbClr val="14161E"/>
                </a:solidFill>
                <a:highlight>
                  <a:srgbClr val="F7F7F7"/>
                </a:highlight>
                <a:latin typeface="Arial"/>
                <a:ea typeface="Arial"/>
                <a:cs typeface="Arial"/>
                <a:sym typeface="Arial"/>
              </a:rPr>
              <a:t>Override Area</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304800" lvl="0" marL="457200" rtl="0" algn="l">
              <a:spcBef>
                <a:spcPts val="0"/>
              </a:spcBef>
              <a:spcAft>
                <a:spcPts val="0"/>
              </a:spcAft>
              <a:buClr>
                <a:srgbClr val="14161E"/>
              </a:buClr>
              <a:buSzPts val="1200"/>
              <a:buFont typeface="Arial"/>
              <a:buAutoNum type="arabicPeriod"/>
            </a:pPr>
            <a:r>
              <a:rPr lang="ro" sz="1200">
                <a:solidFill>
                  <a:srgbClr val="14161E"/>
                </a:solidFill>
                <a:highlight>
                  <a:srgbClr val="F7F7F7"/>
                </a:highlight>
                <a:latin typeface="Arial"/>
                <a:ea typeface="Arial"/>
                <a:cs typeface="Arial"/>
                <a:sym typeface="Arial"/>
              </a:rPr>
              <a:t>Change </a:t>
            </a:r>
            <a:r>
              <a:rPr b="1" lang="ro" sz="1200">
                <a:solidFill>
                  <a:srgbClr val="14161E"/>
                </a:solidFill>
                <a:highlight>
                  <a:srgbClr val="F7F7F7"/>
                </a:highlight>
                <a:latin typeface="Arial"/>
                <a:ea typeface="Arial"/>
                <a:cs typeface="Arial"/>
                <a:sym typeface="Arial"/>
              </a:rPr>
              <a:t>Area Type</a:t>
            </a:r>
            <a:r>
              <a:rPr lang="ro" sz="1200">
                <a:solidFill>
                  <a:srgbClr val="14161E"/>
                </a:solidFill>
                <a:highlight>
                  <a:srgbClr val="F7F7F7"/>
                </a:highlight>
                <a:latin typeface="Arial"/>
                <a:ea typeface="Arial"/>
                <a:cs typeface="Arial"/>
                <a:sym typeface="Arial"/>
              </a:rPr>
              <a:t> to </a:t>
            </a:r>
            <a:r>
              <a:rPr b="1" lang="ro" sz="1200">
                <a:solidFill>
                  <a:srgbClr val="14161E"/>
                </a:solidFill>
                <a:highlight>
                  <a:srgbClr val="F7F7F7"/>
                </a:highlight>
                <a:latin typeface="Arial"/>
                <a:ea typeface="Arial"/>
                <a:cs typeface="Arial"/>
                <a:sym typeface="Arial"/>
              </a:rPr>
              <a:t>Not Walkable</a:t>
            </a:r>
            <a:r>
              <a:rPr lang="ro" sz="1200">
                <a:solidFill>
                  <a:srgbClr val="14161E"/>
                </a:solidFill>
                <a:highlight>
                  <a:srgbClr val="F7F7F7"/>
                </a:highlight>
                <a:latin typeface="Arial"/>
                <a:ea typeface="Arial"/>
                <a:cs typeface="Arial"/>
                <a:sym typeface="Arial"/>
              </a:rPr>
              <a:t>.</a:t>
            </a:r>
            <a:endParaRPr sz="1200">
              <a:solidFill>
                <a:srgbClr val="14161E"/>
              </a:solidFill>
              <a:highlight>
                <a:srgbClr val="F7F7F7"/>
              </a:highlight>
              <a:latin typeface="Arial"/>
              <a:ea typeface="Arial"/>
              <a:cs typeface="Arial"/>
              <a:sym typeface="Arial"/>
            </a:endParaRPr>
          </a:p>
          <a:p>
            <a:pPr indent="0" lvl="0" marL="0" rtl="0" algn="l">
              <a:spcBef>
                <a:spcPts val="1500"/>
              </a:spcBef>
              <a:spcAft>
                <a:spcPts val="0"/>
              </a:spcAft>
              <a:buNone/>
            </a:pPr>
            <a:r>
              <a:t/>
            </a:r>
            <a:endParaRPr sz="1300">
              <a:solidFill>
                <a:srgbClr val="14161E"/>
              </a:solidFill>
              <a:highlight>
                <a:srgbClr val="F7F7F7"/>
              </a:highlight>
              <a:latin typeface="Roboto"/>
              <a:ea typeface="Roboto"/>
              <a:cs typeface="Roboto"/>
              <a:sym typeface="Roboto"/>
            </a:endParaRPr>
          </a:p>
          <a:p>
            <a:pPr indent="0" lvl="0" marL="457200" rtl="0" algn="l">
              <a:spcBef>
                <a:spcPts val="3900"/>
              </a:spcBef>
              <a:spcAft>
                <a:spcPts val="0"/>
              </a:spcAft>
              <a:buNone/>
            </a:pPr>
            <a:r>
              <a:t/>
            </a:r>
            <a:endParaRPr sz="1200">
              <a:solidFill>
                <a:srgbClr val="14161E"/>
              </a:solidFill>
              <a:highlight>
                <a:srgbClr val="F7F7F7"/>
              </a:highlight>
              <a:latin typeface="Arial"/>
              <a:ea typeface="Arial"/>
              <a:cs typeface="Arial"/>
              <a:sym typeface="Arial"/>
            </a:endParaRPr>
          </a:p>
          <a:p>
            <a:pPr indent="0" lvl="0" marL="0" rtl="0" algn="l">
              <a:spcBef>
                <a:spcPts val="1500"/>
              </a:spcBef>
              <a:spcAft>
                <a:spcPts val="0"/>
              </a:spcAft>
              <a:buNone/>
            </a:pPr>
            <a:r>
              <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Override Area setting in NavMeshModifier component</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Now, Unity understands that </a:t>
            </a:r>
            <a:r>
              <a:rPr b="1" lang="ro" sz="1200">
                <a:solidFill>
                  <a:srgbClr val="14161E"/>
                </a:solidFill>
                <a:highlight>
                  <a:srgbClr val="F7F7F7"/>
                </a:highlight>
                <a:latin typeface="Roboto"/>
                <a:ea typeface="Roboto"/>
                <a:cs typeface="Roboto"/>
                <a:sym typeface="Roboto"/>
              </a:rPr>
              <a:t>Corner</a:t>
            </a:r>
            <a:r>
              <a:rPr lang="ro" sz="1200">
                <a:solidFill>
                  <a:srgbClr val="14161E"/>
                </a:solidFill>
                <a:highlight>
                  <a:srgbClr val="F7F7F7"/>
                </a:highlight>
                <a:latin typeface="Roboto"/>
                <a:ea typeface="Roboto"/>
                <a:cs typeface="Roboto"/>
                <a:sym typeface="Roboto"/>
              </a:rPr>
              <a:t> is an obstacle rather than a walkable surface. Click </a:t>
            </a:r>
            <a:r>
              <a:rPr b="1" lang="ro" sz="1200">
                <a:solidFill>
                  <a:srgbClr val="14161E"/>
                </a:solidFill>
                <a:highlight>
                  <a:srgbClr val="F7F7F7"/>
                </a:highlight>
                <a:latin typeface="Roboto"/>
                <a:ea typeface="Roboto"/>
                <a:cs typeface="Roboto"/>
                <a:sym typeface="Roboto"/>
              </a:rPr>
              <a:t>NavMesh</a:t>
            </a:r>
            <a:r>
              <a:rPr lang="ro" sz="1200">
                <a:solidFill>
                  <a:srgbClr val="14161E"/>
                </a:solidFill>
                <a:highlight>
                  <a:srgbClr val="F7F7F7"/>
                </a:highlight>
                <a:latin typeface="Roboto"/>
                <a:ea typeface="Roboto"/>
                <a:cs typeface="Roboto"/>
                <a:sym typeface="Roboto"/>
              </a:rPr>
              <a:t> and bake the navigation mesh again</a:t>
            </a:r>
            <a:endParaRPr sz="12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47" name="Google Shape;147;g1a4e21c7081_1_82"/>
          <p:cNvPicPr preferRelativeResize="0"/>
          <p:nvPr/>
        </p:nvPicPr>
        <p:blipFill>
          <a:blip r:embed="rId3">
            <a:alphaModFix/>
          </a:blip>
          <a:stretch>
            <a:fillRect/>
          </a:stretch>
        </p:blipFill>
        <p:spPr>
          <a:xfrm>
            <a:off x="467950" y="2117725"/>
            <a:ext cx="3810000" cy="1485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4f7250c10b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With NavMesh</a:t>
            </a:r>
            <a:endParaRPr/>
          </a:p>
        </p:txBody>
      </p:sp>
      <p:sp>
        <p:nvSpPr>
          <p:cNvPr id="63" name="Google Shape;63;g14f7250c10b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ro"/>
              <a:t>Personajele NPC dintr-un joc trebuie sa fie poata sa navigheze pe harta si sa evite obstacole. Exista mai multe alternative prin care sa abordam problema. Una dintre ele, pe care o vom discuta cel mai mult, este cea implementata deja in Unity, si se numeste componenta Nav-Mesh</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1a4e21c7081_1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With NavMesh</a:t>
            </a:r>
            <a:endParaRPr/>
          </a:p>
        </p:txBody>
      </p:sp>
      <p:sp>
        <p:nvSpPr>
          <p:cNvPr id="69" name="Google Shape;69;g1a4e21c7081_1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ro"/>
              <a:t>Personajele NPC dintr-un joc trebuie sa fie poata sa navigheze pe harta si sa evite obstacole. Exista mai multe alternative prin care sa abordam problema. Una dintre ele, pe care o vom discuta cel mai mult, este cea implementata deja in Unity, si se numeste componenta Nav-Mesh</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ro"/>
              <a:t>Subiecte Abordate</a:t>
            </a:r>
            <a:r>
              <a:rPr lang="ro"/>
              <a:t>:</a:t>
            </a:r>
            <a:endParaRPr/>
          </a:p>
          <a:p>
            <a:pPr indent="0" lvl="0" marL="457200" rtl="0" algn="l">
              <a:lnSpc>
                <a:spcPct val="100000"/>
              </a:lnSpc>
              <a:spcBef>
                <a:spcPts val="0"/>
              </a:spcBef>
              <a:spcAft>
                <a:spcPts val="0"/>
              </a:spcAft>
              <a:buNone/>
            </a:pPr>
            <a:r>
              <a:t/>
            </a:r>
            <a:endParaRPr/>
          </a:p>
          <a:p>
            <a:pPr indent="-342900" lvl="0" marL="914400" rtl="0" algn="l">
              <a:lnSpc>
                <a:spcPct val="100000"/>
              </a:lnSpc>
              <a:spcBef>
                <a:spcPts val="0"/>
              </a:spcBef>
              <a:spcAft>
                <a:spcPts val="0"/>
              </a:spcAft>
              <a:buSzPts val="1800"/>
              <a:buChar char="●"/>
            </a:pPr>
            <a:r>
              <a:rPr lang="ro"/>
              <a:t>Pathfinding approaches that games use</a:t>
            </a:r>
            <a:endParaRPr/>
          </a:p>
          <a:p>
            <a:pPr indent="-342900" lvl="0" marL="914400" rtl="0" algn="l">
              <a:lnSpc>
                <a:spcPct val="100000"/>
              </a:lnSpc>
              <a:spcBef>
                <a:spcPts val="0"/>
              </a:spcBef>
              <a:spcAft>
                <a:spcPts val="0"/>
              </a:spcAft>
              <a:buSzPts val="1800"/>
              <a:buChar char="●"/>
            </a:pPr>
            <a:r>
              <a:rPr lang="ro"/>
              <a:t>Cum se foloseste NavMesh</a:t>
            </a:r>
            <a:endParaRPr/>
          </a:p>
          <a:p>
            <a:pPr indent="-342900" lvl="0" marL="914400" rtl="0" algn="l">
              <a:lnSpc>
                <a:spcPct val="100000"/>
              </a:lnSpc>
              <a:spcBef>
                <a:spcPts val="0"/>
              </a:spcBef>
              <a:spcAft>
                <a:spcPts val="0"/>
              </a:spcAft>
              <a:buSzPts val="1800"/>
              <a:buChar char="●"/>
            </a:pPr>
            <a:r>
              <a:rPr lang="ro"/>
              <a:t>Customizarea unui NavMesh</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a4e21c7081_1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in Games</a:t>
            </a:r>
            <a:endParaRPr/>
          </a:p>
        </p:txBody>
      </p:sp>
      <p:sp>
        <p:nvSpPr>
          <p:cNvPr id="75" name="Google Shape;75;g1a4e21c7081_1_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800"/>
              <a:buNone/>
            </a:pPr>
            <a:r>
              <a:rPr lang="ro"/>
              <a:t>In multe jocuri pe calculator exista NPC-uri care trebuie sa se deplaseze pe anumite trasee.</a:t>
            </a:r>
            <a:endParaRPr/>
          </a:p>
          <a:p>
            <a:pPr indent="0" lvl="0" marL="0" rtl="0" algn="l">
              <a:lnSpc>
                <a:spcPct val="100000"/>
              </a:lnSpc>
              <a:spcBef>
                <a:spcPts val="1600"/>
              </a:spcBef>
              <a:spcAft>
                <a:spcPts val="0"/>
              </a:spcAft>
              <a:buSzPts val="1800"/>
              <a:buNone/>
            </a:pPr>
            <a:r>
              <a:rPr lang="ro"/>
              <a:t>Cel mai simplu scenariu este atunci cand traseul este fixat si circular (se intoarce din punctul de unde a plecat)</a:t>
            </a:r>
            <a:endParaRPr/>
          </a:p>
          <a:p>
            <a:pPr indent="0" lvl="0" marL="0" rtl="0" algn="l">
              <a:lnSpc>
                <a:spcPct val="100000"/>
              </a:lnSpc>
              <a:spcBef>
                <a:spcPts val="1600"/>
              </a:spcBef>
              <a:spcAft>
                <a:spcPts val="1600"/>
              </a:spcAft>
              <a:buSzPts val="1800"/>
              <a:buNone/>
            </a:pPr>
            <a:r>
              <a:rPr lang="ro"/>
              <a:t>In acest caz folosim un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a4e21c7081_1_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in Games</a:t>
            </a:r>
            <a:endParaRPr/>
          </a:p>
        </p:txBody>
      </p:sp>
      <p:sp>
        <p:nvSpPr>
          <p:cNvPr id="81" name="Google Shape;81;g1a4e21c7081_1_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800"/>
              <a:buNone/>
            </a:pPr>
            <a:r>
              <a:rPr lang="ro"/>
              <a:t>In multe jocuri pe calculator exista NPC-uri care trebuie sa se deplaseze pe anumite trasee.</a:t>
            </a:r>
            <a:endParaRPr/>
          </a:p>
          <a:p>
            <a:pPr indent="0" lvl="0" marL="0" rtl="0" algn="l">
              <a:lnSpc>
                <a:spcPct val="100000"/>
              </a:lnSpc>
              <a:spcBef>
                <a:spcPts val="1600"/>
              </a:spcBef>
              <a:spcAft>
                <a:spcPts val="0"/>
              </a:spcAft>
              <a:buSzPts val="1800"/>
              <a:buNone/>
            </a:pPr>
            <a:r>
              <a:rPr lang="ro"/>
              <a:t>Cel mai simplu scenariu este atunci cand traseul este fixat si circular (se intoarce din punctul de unde a plecat)</a:t>
            </a:r>
            <a:endParaRPr/>
          </a:p>
          <a:p>
            <a:pPr indent="0" lvl="0" marL="0" rtl="0" algn="l">
              <a:lnSpc>
                <a:spcPct val="100000"/>
              </a:lnSpc>
              <a:spcBef>
                <a:spcPts val="1600"/>
              </a:spcBef>
              <a:spcAft>
                <a:spcPts val="0"/>
              </a:spcAft>
              <a:buSzPts val="1800"/>
              <a:buNone/>
            </a:pPr>
            <a:r>
              <a:rPr lang="ro"/>
              <a:t>In acest caz folosim un </a:t>
            </a:r>
            <a:r>
              <a:rPr b="1" lang="ro"/>
              <a:t>STATE MACHINE.</a:t>
            </a:r>
            <a:r>
              <a:rPr lang="ro"/>
              <a:t> </a:t>
            </a:r>
            <a:br>
              <a:rPr lang="ro"/>
            </a:br>
            <a:r>
              <a:rPr lang="ro"/>
              <a:t>Mai exact, fixam niste puncte pe harta, numite waypoints, le salvam intr-un vector si ne deplasam intre puncte schimband componenta de transform.</a:t>
            </a:r>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a4e21c7081_1_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in Games</a:t>
            </a:r>
            <a:endParaRPr/>
          </a:p>
        </p:txBody>
      </p:sp>
      <p:sp>
        <p:nvSpPr>
          <p:cNvPr id="87" name="Google Shape;87;g1a4e21c7081_1_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800"/>
              <a:buNone/>
            </a:pPr>
            <a:r>
              <a:rPr lang="ro"/>
              <a:t>In multe jocuri pe calculator exista NPC-uri care trebuie sa se deplaseze pe anumite trasee.</a:t>
            </a:r>
            <a:endParaRPr/>
          </a:p>
          <a:p>
            <a:pPr indent="0" lvl="0" marL="0" rtl="0" algn="l">
              <a:lnSpc>
                <a:spcPct val="100000"/>
              </a:lnSpc>
              <a:spcBef>
                <a:spcPts val="1600"/>
              </a:spcBef>
              <a:spcAft>
                <a:spcPts val="0"/>
              </a:spcAft>
              <a:buSzPts val="1800"/>
              <a:buNone/>
            </a:pPr>
            <a:r>
              <a:rPr lang="ro"/>
              <a:t>Cel mai simplu scenariu este atunci cand traseul este fixat si circular (se intoarce din punctul de unde a plecat)</a:t>
            </a:r>
            <a:endParaRPr/>
          </a:p>
          <a:p>
            <a:pPr indent="0" lvl="0" marL="0" rtl="0" algn="l">
              <a:lnSpc>
                <a:spcPct val="100000"/>
              </a:lnSpc>
              <a:spcBef>
                <a:spcPts val="1600"/>
              </a:spcBef>
              <a:spcAft>
                <a:spcPts val="0"/>
              </a:spcAft>
              <a:buSzPts val="1800"/>
              <a:buNone/>
            </a:pPr>
            <a:r>
              <a:rPr lang="ro"/>
              <a:t>In acest caz folosim un </a:t>
            </a:r>
            <a:r>
              <a:rPr b="1" lang="ro"/>
              <a:t>STATE MACHINE.</a:t>
            </a:r>
            <a:r>
              <a:rPr lang="ro"/>
              <a:t> </a:t>
            </a:r>
            <a:br>
              <a:rPr lang="ro"/>
            </a:br>
            <a:r>
              <a:rPr lang="ro"/>
              <a:t>Mai exact, fixam niste puncte pe harta, numite waypoints, le salvam intr-un vector si ne deplasam intre puncte schimband componenta de transform.</a:t>
            </a:r>
            <a:endParaRPr/>
          </a:p>
          <a:p>
            <a:pPr indent="0" lvl="0" marL="0" rtl="0" algn="l">
              <a:lnSpc>
                <a:spcPct val="100000"/>
              </a:lnSpc>
              <a:spcBef>
                <a:spcPts val="1600"/>
              </a:spcBef>
              <a:spcAft>
                <a:spcPts val="1600"/>
              </a:spcAft>
              <a:buSzPts val="1800"/>
              <a:buNone/>
            </a:pPr>
            <a:r>
              <a:rPr b="1" lang="ro"/>
              <a:t>OBSERVATIE: </a:t>
            </a:r>
            <a:r>
              <a:rPr lang="ro"/>
              <a:t>Waypointurile trebuie sa fie puncte fixe/statice, intre 2 waypointuri consecutive nu trebuie sa existe obstacole.</a:t>
            </a:r>
            <a:br>
              <a:rPr lang="ro"/>
            </a:br>
            <a:r>
              <a:rPr lang="ro"/>
              <a:t>Consecinta: solutia functioneaza foarte bine pe harti statice, unde deja stim traseul.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1a4e21c7081_1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Pathfinding in Games</a:t>
            </a:r>
            <a:endParaRPr/>
          </a:p>
        </p:txBody>
      </p:sp>
      <p:sp>
        <p:nvSpPr>
          <p:cNvPr id="93" name="Google Shape;93;g1a4e21c7081_1_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SzPts val="1800"/>
              <a:buNone/>
            </a:pPr>
            <a:r>
              <a:rPr lang="ro"/>
              <a:t>In multe jocuri pe calculator exista NPC-uri care trebuie sa se deplaseze pe anumite trasee.</a:t>
            </a:r>
            <a:endParaRPr/>
          </a:p>
          <a:p>
            <a:pPr indent="0" lvl="0" marL="0" rtl="0" algn="l">
              <a:lnSpc>
                <a:spcPct val="100000"/>
              </a:lnSpc>
              <a:spcBef>
                <a:spcPts val="1600"/>
              </a:spcBef>
              <a:spcAft>
                <a:spcPts val="1600"/>
              </a:spcAft>
              <a:buSzPts val="1800"/>
              <a:buNone/>
            </a:pPr>
            <a:r>
              <a:rPr lang="ro"/>
              <a:t>O alternativa pentru a ocoli obstacole pe harta, si a gasi un traseu optim.</a:t>
            </a:r>
            <a:br>
              <a:rPr lang="ro"/>
            </a:br>
            <a:r>
              <a:rPr b="1" lang="ro"/>
              <a:t>A* algorithm</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18c31881dc1_0_5"/>
          <p:cNvSpPr txBox="1"/>
          <p:nvPr>
            <p:ph type="title"/>
          </p:nvPr>
        </p:nvSpPr>
        <p:spPr>
          <a:xfrm>
            <a:off x="2185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A* (A-Star)</a:t>
            </a:r>
            <a:endParaRPr/>
          </a:p>
        </p:txBody>
      </p:sp>
      <p:sp>
        <p:nvSpPr>
          <p:cNvPr id="99" name="Google Shape;99;g18c31881dc1_0_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a:t>A* este deseori folosit in aplicatii pentru determinarea unui drum optim in tot felul de scenarii/medii. Aceasta idee nu este particulara pentru Uniry si nu este implementata direct in Unity.</a:t>
            </a:r>
            <a:endParaRPr/>
          </a:p>
          <a:p>
            <a:pPr indent="0" lvl="0" marL="0" rtl="0" algn="l">
              <a:lnSpc>
                <a:spcPct val="100000"/>
              </a:lnSpc>
              <a:spcBef>
                <a:spcPts val="0"/>
              </a:spcBef>
              <a:spcAft>
                <a:spcPts val="0"/>
              </a:spcAft>
              <a:buNone/>
            </a:pPr>
            <a:r>
              <a:rPr lang="ro"/>
              <a:t>Puteti gasi </a:t>
            </a:r>
            <a:r>
              <a:rPr lang="ro" u="sng">
                <a:solidFill>
                  <a:schemeClr val="hlink"/>
                </a:solidFill>
                <a:hlinkClick r:id="rId3"/>
              </a:rPr>
              <a:t>aici</a:t>
            </a:r>
            <a:r>
              <a:rPr lang="ro"/>
              <a:t> un articol despre implementarea A* in contextul dezvoltarii unei aplicatii iOS. Un material care prezinta algoritmul mai aprofundat poate fi accesat </a:t>
            </a:r>
            <a:r>
              <a:rPr lang="ro" u="sng">
                <a:solidFill>
                  <a:schemeClr val="hlink"/>
                </a:solidFill>
                <a:hlinkClick r:id="rId4"/>
              </a:rPr>
              <a:t>aici</a:t>
            </a:r>
            <a:r>
              <a:rPr lang="ro"/>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ro"/>
              <a:t>Pentru cei care vor sa isi aminteasca de vremurile “bune” de la cursul de AF, poat accesa acest </a:t>
            </a:r>
            <a:r>
              <a:rPr lang="ro" u="sng">
                <a:solidFill>
                  <a:schemeClr val="hlink"/>
                </a:solidFill>
                <a:hlinkClick r:id="rId5"/>
              </a:rPr>
              <a:t>material video</a:t>
            </a:r>
            <a:r>
              <a:rPr lang="ro"/>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8c31881dc1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u="sng">
                <a:solidFill>
                  <a:schemeClr val="hlink"/>
                </a:solidFill>
                <a:hlinkClick r:id="rId3"/>
              </a:rPr>
              <a:t>Navigation Meshes</a:t>
            </a:r>
            <a:endParaRPr/>
          </a:p>
        </p:txBody>
      </p:sp>
      <p:sp>
        <p:nvSpPr>
          <p:cNvPr id="105" name="Google Shape;105;g18c31881dc1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3000"/>
              </a:spcBef>
              <a:spcAft>
                <a:spcPts val="0"/>
              </a:spcAft>
              <a:buNone/>
            </a:pPr>
            <a:r>
              <a:rPr lang="ro" sz="1300">
                <a:solidFill>
                  <a:srgbClr val="14161E"/>
                </a:solidFill>
                <a:highlight>
                  <a:srgbClr val="F7F7F7"/>
                </a:highlight>
                <a:latin typeface="Roboto"/>
                <a:ea typeface="Roboto"/>
                <a:cs typeface="Roboto"/>
                <a:sym typeface="Roboto"/>
              </a:rPr>
              <a:t>Generating the NavMesh</a:t>
            </a:r>
            <a:endParaRPr sz="13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First, create an empty GameObject and name it </a:t>
            </a:r>
            <a:r>
              <a:rPr b="1" lang="ro" sz="1200">
                <a:solidFill>
                  <a:srgbClr val="14161E"/>
                </a:solidFill>
                <a:highlight>
                  <a:srgbClr val="F7F7F7"/>
                </a:highlight>
                <a:latin typeface="Roboto"/>
                <a:ea typeface="Roboto"/>
                <a:cs typeface="Roboto"/>
                <a:sym typeface="Roboto"/>
              </a:rPr>
              <a:t>NavMesh</a:t>
            </a:r>
            <a:r>
              <a:rPr lang="ro" sz="1200">
                <a:solidFill>
                  <a:srgbClr val="14161E"/>
                </a:solidFill>
                <a:highlight>
                  <a:srgbClr val="F7F7F7"/>
                </a:highlight>
                <a:latin typeface="Roboto"/>
                <a:ea typeface="Roboto"/>
                <a:cs typeface="Roboto"/>
                <a:sym typeface="Roboto"/>
              </a:rPr>
              <a:t>. The navigation mesh will be generated from and attached to this object. Now, add a </a:t>
            </a:r>
            <a:r>
              <a:rPr b="1" lang="ro" sz="1200">
                <a:solidFill>
                  <a:srgbClr val="14161E"/>
                </a:solidFill>
                <a:highlight>
                  <a:srgbClr val="F7F7F7"/>
                </a:highlight>
                <a:latin typeface="Roboto"/>
                <a:ea typeface="Roboto"/>
                <a:cs typeface="Roboto"/>
                <a:sym typeface="Roboto"/>
              </a:rPr>
              <a:t>NavMeshSurface</a:t>
            </a:r>
            <a:r>
              <a:rPr lang="ro" sz="1200">
                <a:solidFill>
                  <a:srgbClr val="14161E"/>
                </a:solidFill>
                <a:highlight>
                  <a:srgbClr val="F7F7F7"/>
                </a:highlight>
                <a:latin typeface="Roboto"/>
                <a:ea typeface="Roboto"/>
                <a:cs typeface="Roboto"/>
                <a:sym typeface="Roboto"/>
              </a:rPr>
              <a:t> component to this object. In the Inspector, there are now a bunch of navigation settings, as well as a couple of buttons for managing the mesh generation.</a:t>
            </a:r>
            <a:endParaRPr sz="1200">
              <a:solidFill>
                <a:srgbClr val="14161E"/>
              </a:solidFill>
              <a:highlight>
                <a:srgbClr val="F7F7F7"/>
              </a:highlight>
              <a:latin typeface="Roboto"/>
              <a:ea typeface="Roboto"/>
              <a:cs typeface="Roboto"/>
              <a:sym typeface="Roboto"/>
            </a:endParaRPr>
          </a:p>
          <a:p>
            <a:pPr indent="0" lvl="0" marL="0" rtl="0" algn="l">
              <a:spcBef>
                <a:spcPts val="1500"/>
              </a:spcBef>
              <a:spcAft>
                <a:spcPts val="0"/>
              </a:spcAft>
              <a:buNone/>
            </a:pPr>
            <a:r>
              <a:rPr lang="ro" sz="1200">
                <a:solidFill>
                  <a:srgbClr val="14161E"/>
                </a:solidFill>
                <a:highlight>
                  <a:srgbClr val="F7F7F7"/>
                </a:highlight>
                <a:latin typeface="Roboto"/>
                <a:ea typeface="Roboto"/>
                <a:cs typeface="Roboto"/>
                <a:sym typeface="Roboto"/>
              </a:rPr>
              <a:t>That’s it — you’re ready to create your first mesh! Click </a:t>
            </a:r>
            <a:r>
              <a:rPr b="1" lang="ro" sz="1200">
                <a:solidFill>
                  <a:srgbClr val="14161E"/>
                </a:solidFill>
                <a:highlight>
                  <a:srgbClr val="F7F7F7"/>
                </a:highlight>
                <a:latin typeface="Roboto"/>
                <a:ea typeface="Roboto"/>
                <a:cs typeface="Roboto"/>
                <a:sym typeface="Roboto"/>
              </a:rPr>
              <a:t>Bake</a:t>
            </a:r>
            <a:r>
              <a:rPr lang="ro" sz="1200">
                <a:solidFill>
                  <a:srgbClr val="14161E"/>
                </a:solidFill>
                <a:highlight>
                  <a:srgbClr val="F7F7F7"/>
                </a:highlight>
                <a:latin typeface="Roboto"/>
                <a:ea typeface="Roboto"/>
                <a:cs typeface="Roboto"/>
                <a:sym typeface="Roboto"/>
              </a:rPr>
              <a:t>, and Unity generates a navigation mesh using the default settings.</a:t>
            </a:r>
            <a:endParaRPr sz="1200">
              <a:solidFill>
                <a:srgbClr val="14161E"/>
              </a:solidFill>
              <a:highlight>
                <a:srgbClr val="F7F7F7"/>
              </a:highlight>
              <a:latin typeface="Roboto"/>
              <a:ea typeface="Roboto"/>
              <a:cs typeface="Roboto"/>
              <a:sym typeface="Roboto"/>
            </a:endParaRPr>
          </a:p>
          <a:p>
            <a:pPr indent="0" lvl="0" marL="457200" rtl="0" algn="l">
              <a:lnSpc>
                <a:spcPct val="100000"/>
              </a:lnSpc>
              <a:spcBef>
                <a:spcPts val="1600"/>
              </a:spcBef>
              <a:spcAft>
                <a:spcPts val="0"/>
              </a:spcAft>
              <a:buNone/>
            </a:pPr>
            <a:r>
              <a:t/>
            </a:r>
            <a:endParaRPr/>
          </a:p>
        </p:txBody>
      </p:sp>
      <p:pic>
        <p:nvPicPr>
          <p:cNvPr id="106" name="Google Shape;106;g18c31881dc1_0_12"/>
          <p:cNvPicPr preferRelativeResize="0"/>
          <p:nvPr/>
        </p:nvPicPr>
        <p:blipFill>
          <a:blip r:embed="rId4">
            <a:alphaModFix/>
          </a:blip>
          <a:stretch>
            <a:fillRect/>
          </a:stretch>
        </p:blipFill>
        <p:spPr>
          <a:xfrm>
            <a:off x="311700" y="2888550"/>
            <a:ext cx="6454351" cy="2184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