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7"/>
  </p:notesMasterIdLst>
  <p:sldIdLst>
    <p:sldId id="256" r:id="rId5"/>
    <p:sldId id="257" r:id="rId6"/>
    <p:sldId id="291" r:id="rId7"/>
    <p:sldId id="292" r:id="rId8"/>
    <p:sldId id="293" r:id="rId9"/>
    <p:sldId id="294" r:id="rId10"/>
    <p:sldId id="295" r:id="rId11"/>
    <p:sldId id="329" r:id="rId12"/>
    <p:sldId id="258" r:id="rId13"/>
    <p:sldId id="259" r:id="rId14"/>
    <p:sldId id="260" r:id="rId15"/>
    <p:sldId id="261" r:id="rId16"/>
    <p:sldId id="262" r:id="rId17"/>
    <p:sldId id="263" r:id="rId18"/>
    <p:sldId id="265" r:id="rId19"/>
    <p:sldId id="268" r:id="rId20"/>
    <p:sldId id="332" r:id="rId21"/>
    <p:sldId id="269" r:id="rId22"/>
    <p:sldId id="330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331" r:id="rId34"/>
    <p:sldId id="299" r:id="rId35"/>
    <p:sldId id="301" r:id="rId36"/>
    <p:sldId id="302" r:id="rId37"/>
    <p:sldId id="303" r:id="rId38"/>
    <p:sldId id="333" r:id="rId39"/>
    <p:sldId id="335" r:id="rId40"/>
    <p:sldId id="339" r:id="rId41"/>
    <p:sldId id="336" r:id="rId42"/>
    <p:sldId id="340" r:id="rId43"/>
    <p:sldId id="341" r:id="rId44"/>
    <p:sldId id="342" r:id="rId45"/>
    <p:sldId id="289" r:id="rId46"/>
  </p:sldIdLst>
  <p:sldSz cx="9144000" cy="6858000" type="screen4x3"/>
  <p:notesSz cx="6796088" cy="9925050"/>
  <p:embeddedFontLst>
    <p:embeddedFont>
      <p:font typeface="Arimo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iao7vgaxWsJsfe/E40NY7+H/Xu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1DACA-B2E2-4064-B146-B6180CABD23F}" v="2" dt="2023-04-21T06:14:59.027"/>
  </p1510:revLst>
</p1510:revInfo>
</file>

<file path=ppt/tableStyles.xml><?xml version="1.0" encoding="utf-8"?>
<a:tblStyleLst xmlns:a="http://schemas.openxmlformats.org/drawingml/2006/main" def="{9A8AB0CF-356D-4880-8C3F-F5D9FE114E26}">
  <a:tblStyle styleId="{9A8AB0CF-356D-4880-8C3F-F5D9FE114E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1"/>
  </p:normalViewPr>
  <p:slideViewPr>
    <p:cSldViewPr snapToGrid="0">
      <p:cViewPr varScale="1">
        <p:scale>
          <a:sx n="112" d="100"/>
          <a:sy n="112" d="100"/>
        </p:scale>
        <p:origin x="21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EA STEFANIA ZAVOIU" userId="S::andreea.zavoiu@s.unibuc.ro::ad8f3a93-fabd-42db-a77e-d721c88d85c9" providerId="AD" clId="Web-{CFF1DACA-B2E2-4064-B146-B6180CABD23F}"/>
    <pc:docChg chg="modSld">
      <pc:chgData name="ANDREEA STEFANIA ZAVOIU" userId="S::andreea.zavoiu@s.unibuc.ro::ad8f3a93-fabd-42db-a77e-d721c88d85c9" providerId="AD" clId="Web-{CFF1DACA-B2E2-4064-B146-B6180CABD23F}" dt="2023-04-21T06:14:59.027" v="1"/>
      <pc:docMkLst>
        <pc:docMk/>
      </pc:docMkLst>
      <pc:sldChg chg="modSp">
        <pc:chgData name="ANDREEA STEFANIA ZAVOIU" userId="S::andreea.zavoiu@s.unibuc.ro::ad8f3a93-fabd-42db-a77e-d721c88d85c9" providerId="AD" clId="Web-{CFF1DACA-B2E2-4064-B146-B6180CABD23F}" dt="2023-04-21T06:14:59.027" v="1"/>
        <pc:sldMkLst>
          <pc:docMk/>
          <pc:sldMk cId="0" sldId="258"/>
        </pc:sldMkLst>
        <pc:graphicFrameChg chg="mod modGraphic">
          <ac:chgData name="ANDREEA STEFANIA ZAVOIU" userId="S::andreea.zavoiu@s.unibuc.ro::ad8f3a93-fabd-42db-a77e-d721c88d85c9" providerId="AD" clId="Web-{CFF1DACA-B2E2-4064-B146-B6180CABD23F}" dt="2023-04-21T06:14:59.027" v="1"/>
          <ac:graphicFrameMkLst>
            <pc:docMk/>
            <pc:sldMk cId="0" sldId="258"/>
            <ac:graphicFrameMk id="79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754063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5600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696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145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16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7" name="Google Shape;257;p17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0" name="Google Shape;280;p18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3" name="Google Shape;303;p19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6" name="Google Shape;326;p2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9" name="Google Shape;349;p2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2" name="Google Shape;372;p2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5" name="Google Shape;395;p2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8" name="Google Shape;418;p2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809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493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4063"/>
            <a:ext cx="4960938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7188" cy="446563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4063"/>
            <a:ext cx="4960938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7188" cy="446563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4063"/>
            <a:ext cx="4960938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7188" cy="446563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4063"/>
            <a:ext cx="4960938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7188" cy="446563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4063"/>
            <a:ext cx="4960938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7188" cy="446563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924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4063"/>
            <a:ext cx="4960938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7188" cy="446563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71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4063"/>
            <a:ext cx="4960938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7188" cy="446563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237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4063"/>
            <a:ext cx="4960938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7188" cy="446563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424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54063"/>
            <a:ext cx="4960938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450" y="4714875"/>
            <a:ext cx="5437188" cy="446563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117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5600" cy="44640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54063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276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6330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5600" cy="44640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54063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6168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5600" cy="44640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54063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76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400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02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54063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6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3213" cy="7770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4813" cy="194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7"/>
          <p:cNvSpPr txBox="1">
            <a:spLocks noGrp="1"/>
          </p:cNvSpPr>
          <p:nvPr>
            <p:ph type="body" idx="1"/>
          </p:nvPr>
        </p:nvSpPr>
        <p:spPr>
          <a:xfrm rot="5400000">
            <a:off x="781844" y="513557"/>
            <a:ext cx="5484813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084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38"/>
          <p:cNvSpPr txBox="1">
            <a:spLocks noGrp="1"/>
          </p:cNvSpPr>
          <p:nvPr>
            <p:ph type="body" idx="2"/>
          </p:nvPr>
        </p:nvSpPr>
        <p:spPr>
          <a:xfrm>
            <a:off x="4646613" y="1981200"/>
            <a:ext cx="38100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8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4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2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0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9" name="Google Shape;49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lvl="0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/>
          <p:nvPr/>
        </p:nvSpPr>
        <p:spPr>
          <a:xfrm>
            <a:off x="685800" y="6248400"/>
            <a:ext cx="19050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36"/>
          <p:cNvSpPr txBox="1"/>
          <p:nvPr/>
        </p:nvSpPr>
        <p:spPr>
          <a:xfrm>
            <a:off x="3124200" y="6248400"/>
            <a:ext cx="28956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431234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1571625" y="1052513"/>
            <a:ext cx="6072188" cy="586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200"/>
              <a:buFont typeface="Times New Roman"/>
              <a:buNone/>
            </a:pPr>
            <a:r>
              <a:rPr lang="en-GB" sz="3200" dirty="0" err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Sisteme</a:t>
            </a:r>
            <a:r>
              <a:rPr lang="en-GB" sz="32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 membrane (1)</a:t>
            </a:r>
            <a:endParaRPr sz="3200" dirty="0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1782763" y="1531938"/>
            <a:ext cx="9144000" cy="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1285875" y="2643188"/>
            <a:ext cx="6480175" cy="551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 Emeritus Marian Gheorghe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aseline="30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</a:t>
            </a:r>
            <a:r>
              <a:rPr lang="en-GB" sz="2000" dirty="0">
                <a:latin typeface="Times New Roman"/>
                <a:ea typeface="Times New Roman"/>
                <a:cs typeface="Times New Roman"/>
                <a:sym typeface="Times New Roman"/>
              </a:rPr>
              <a:t>Bradford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United Kingdom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aseline="30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baseline="30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0" y="6286500"/>
            <a:ext cx="91440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FMSE – </a:t>
            </a:r>
            <a:r>
              <a:rPr lang="en-GB" sz="1800" dirty="0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Sisteme</a:t>
            </a:r>
            <a:r>
              <a:rPr lang="en-GB" sz="18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 Membrane (1)</a:t>
            </a:r>
            <a:endParaRPr sz="18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/>
        </p:nvSpPr>
        <p:spPr>
          <a:xfrm>
            <a:off x="611188" y="0"/>
            <a:ext cx="77724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GB" sz="28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</a:t>
            </a:r>
            <a:r>
              <a:rPr lang="en-GB" sz="28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 Membrane – </a:t>
            </a:r>
            <a:r>
              <a:rPr lang="en-GB" sz="28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Definitie</a:t>
            </a:r>
            <a:endParaRPr dirty="0"/>
          </a:p>
        </p:txBody>
      </p:sp>
      <p:graphicFrame>
        <p:nvGraphicFramePr>
          <p:cNvPr id="87" name="Google Shape;87;p4"/>
          <p:cNvGraphicFramePr/>
          <p:nvPr>
            <p:extLst>
              <p:ext uri="{D42A27DB-BD31-4B8C-83A1-F6EECF244321}">
                <p14:modId xmlns:p14="http://schemas.microsoft.com/office/powerpoint/2010/main" val="4171873819"/>
              </p:ext>
            </p:extLst>
          </p:nvPr>
        </p:nvGraphicFramePr>
        <p:xfrm>
          <a:off x="322250" y="736807"/>
          <a:ext cx="8821750" cy="5357825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7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P = (O, 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μ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w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…, 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lang="en-GB" sz="2400" b="0" i="1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R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…, R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i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- 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system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where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– an 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alphabet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(finite set)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μ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– a 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membrane structure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with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membranes (regions)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…, 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lang="en-GB" sz="2400" b="0" i="1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 </a:t>
                      </a:r>
                      <a:r>
                        <a:rPr lang="en-GB" sz="2400" b="0" i="0" u="none" strike="noStrike" cap="none" dirty="0">
                          <a:solidFill>
                            <a:srgbClr val="3333CC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multisets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over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lang="en-GB" sz="2400" b="0" i="1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– initial values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…, R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– 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sets of rules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– the 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 cell (or environment)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– 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evolution and communication rules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w; v, w 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– strings over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some indications of target regions in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1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59400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GB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8" name="Google Shape;88;p4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4"/>
          <p:cNvCxnSpPr/>
          <p:nvPr/>
        </p:nvCxnSpPr>
        <p:spPr>
          <a:xfrm>
            <a:off x="179388" y="692150"/>
            <a:ext cx="8785225" cy="158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539750" y="0"/>
            <a:ext cx="77724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GB" sz="2800" dirty="0" err="1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Exemplu</a:t>
            </a:r>
            <a:r>
              <a:rPr lang="en-GB" sz="2800" dirty="0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 – </a:t>
            </a:r>
            <a:r>
              <a:rPr lang="en-GB" sz="2800" dirty="0" err="1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Doua</a:t>
            </a:r>
            <a:r>
              <a:rPr lang="en-GB" sz="2800" dirty="0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GB" sz="2800" dirty="0" err="1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compartimente</a:t>
            </a:r>
            <a:endParaRPr dirty="0"/>
          </a:p>
        </p:txBody>
      </p:sp>
      <p:graphicFrame>
        <p:nvGraphicFramePr>
          <p:cNvPr id="95" name="Google Shape;95;p5"/>
          <p:cNvGraphicFramePr/>
          <p:nvPr>
            <p:extLst>
              <p:ext uri="{D42A27DB-BD31-4B8C-83A1-F6EECF244321}">
                <p14:modId xmlns:p14="http://schemas.microsoft.com/office/powerpoint/2010/main" val="56289758"/>
              </p:ext>
            </p:extLst>
          </p:nvPr>
        </p:nvGraphicFramePr>
        <p:xfrm>
          <a:off x="296796" y="1045369"/>
          <a:ext cx="8821750" cy="1454150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3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= ({</a:t>
                      </a:r>
                      <a:r>
                        <a:rPr lang="en-GB" sz="20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a,b,c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}, [</a:t>
                      </a:r>
                      <a:r>
                        <a:rPr lang="en-GB" sz="20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</a:t>
                      </a:r>
                      <a:r>
                        <a:rPr lang="en-GB" sz="20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r>
                        <a:rPr lang="en-GB" sz="20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r>
                        <a:rPr lang="en-GB" sz="20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aa, </a:t>
                      </a:r>
                      <a:r>
                        <a:rPr lang="en-GB" sz="20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λ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{a 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aa</a:t>
                      </a:r>
                      <a:r>
                        <a:rPr lang="en-GB" sz="20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aa 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GB" sz="2000" b="0" i="1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</a:t>
                      </a:r>
                      <a:r>
                        <a:rPr lang="en-GB" sz="20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GB" sz="2000" b="0" i="1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}, {a 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bcc}, 2) </a:t>
                      </a:r>
                      <a:endParaRPr dirty="0"/>
                    </a:p>
                  </a:txBody>
                  <a:tcPr marL="90000" marR="90000" marT="59400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GB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6" name="Google Shape;96;p5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7" name="Google Shape;97;p5"/>
          <p:cNvCxnSpPr/>
          <p:nvPr/>
        </p:nvCxnSpPr>
        <p:spPr>
          <a:xfrm>
            <a:off x="179388" y="765175"/>
            <a:ext cx="8785225" cy="158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8" name="Google Shape;98;p5"/>
          <p:cNvSpPr txBox="1"/>
          <p:nvPr/>
        </p:nvSpPr>
        <p:spPr>
          <a:xfrm>
            <a:off x="4335463" y="785813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539750" y="2492375"/>
            <a:ext cx="1152525" cy="27368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5"/>
          <p:cNvSpPr/>
          <p:nvPr/>
        </p:nvSpPr>
        <p:spPr>
          <a:xfrm>
            <a:off x="684213" y="3789363"/>
            <a:ext cx="720725" cy="129698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CC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827088" y="2997200"/>
            <a:ext cx="576262" cy="39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endParaRPr/>
          </a:p>
        </p:txBody>
      </p:sp>
      <p:sp>
        <p:nvSpPr>
          <p:cNvPr id="102" name="Google Shape;102;p5"/>
          <p:cNvSpPr txBox="1"/>
          <p:nvPr/>
        </p:nvSpPr>
        <p:spPr>
          <a:xfrm>
            <a:off x="1022350" y="4365625"/>
            <a:ext cx="381000" cy="39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endParaRPr/>
          </a:p>
        </p:txBody>
      </p:sp>
      <p:sp>
        <p:nvSpPr>
          <p:cNvPr id="103" name="Google Shape;103;p5"/>
          <p:cNvSpPr txBox="1"/>
          <p:nvPr/>
        </p:nvSpPr>
        <p:spPr>
          <a:xfrm>
            <a:off x="1403350" y="2492375"/>
            <a:ext cx="360363" cy="39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4" name="Google Shape;104;p5"/>
          <p:cNvSpPr txBox="1"/>
          <p:nvPr/>
        </p:nvSpPr>
        <p:spPr>
          <a:xfrm>
            <a:off x="1331913" y="3860800"/>
            <a:ext cx="360362" cy="39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2627313" y="2565400"/>
            <a:ext cx="1152525" cy="27368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2843213" y="3860800"/>
            <a:ext cx="720725" cy="1368425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CC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3492500" y="2492375"/>
            <a:ext cx="360363" cy="39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5364163" y="2492375"/>
            <a:ext cx="360362" cy="39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3419475" y="3933825"/>
            <a:ext cx="360363" cy="39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2916238" y="3068638"/>
            <a:ext cx="576262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2843213" y="4292600"/>
            <a:ext cx="576262" cy="39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4500563" y="2565400"/>
            <a:ext cx="1152525" cy="27368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4643438" y="3789363"/>
            <a:ext cx="792162" cy="14414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CC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1692275" y="2997200"/>
            <a:ext cx="1223963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i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aa</a:t>
            </a:r>
            <a:r>
              <a:rPr lang="en-GB" sz="1800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1763713" y="4797425"/>
            <a:ext cx="71913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GB" sz="2400" i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⇒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5292725" y="3789363"/>
            <a:ext cx="360363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4716463" y="2997200"/>
            <a:ext cx="576262" cy="39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4787900" y="3860800"/>
            <a:ext cx="5762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endParaRPr/>
          </a:p>
          <a:p>
            <a:pPr marL="0" marR="0" lvl="0" indent="0" algn="l" rtl="0"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bcc</a:t>
            </a:r>
            <a:endParaRPr/>
          </a:p>
          <a:p>
            <a:pPr marL="0" marR="0" lvl="0" indent="0" algn="l" rtl="0"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bcc</a:t>
            </a:r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3708400" y="4868863"/>
            <a:ext cx="719138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GB" sz="2400" i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⇒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3708400" y="2636838"/>
            <a:ext cx="1223963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i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aa</a:t>
            </a:r>
            <a:r>
              <a:rPr lang="en-GB" sz="1800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0" marR="0" lvl="0" indent="0" algn="l" rtl="0"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i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bcc</a:t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7019925" y="2565400"/>
            <a:ext cx="1152525" cy="27368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7812088" y="2492375"/>
            <a:ext cx="360362" cy="39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7164388" y="3789363"/>
            <a:ext cx="792162" cy="14414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CC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7812088" y="3716338"/>
            <a:ext cx="360362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7308850" y="4076700"/>
            <a:ext cx="504825" cy="70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2000" i="1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2p</a:t>
            </a: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000" i="1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4p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6084888" y="2708275"/>
            <a:ext cx="1223962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i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lang="en-GB" sz="1800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lang="en-GB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i="1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endParaRPr/>
          </a:p>
          <a:p>
            <a:pPr marL="0" marR="0" lvl="0" indent="0" algn="l" rtl="0"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i="1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bcc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6084888" y="4868863"/>
            <a:ext cx="92075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GB"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</a:t>
            </a:r>
            <a:r>
              <a:rPr lang="en-GB" sz="2400" i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⇒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7667625" y="1989138"/>
            <a:ext cx="576263" cy="398462"/>
          </a:xfrm>
          <a:prstGeom prst="rect">
            <a:avLst/>
          </a:prstGeom>
          <a:noFill/>
          <a:ln w="9525" cap="flat" cmpd="sng">
            <a:solidFill>
              <a:srgbClr val="00CC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endParaRPr/>
          </a:p>
        </p:txBody>
      </p:sp>
      <p:cxnSp>
        <p:nvCxnSpPr>
          <p:cNvPr id="129" name="Google Shape;129;p5"/>
          <p:cNvCxnSpPr/>
          <p:nvPr/>
        </p:nvCxnSpPr>
        <p:spPr>
          <a:xfrm rot="10800000" flipH="1">
            <a:off x="7740650" y="2419350"/>
            <a:ext cx="71438" cy="147638"/>
          </a:xfrm>
          <a:prstGeom prst="straightConnector1">
            <a:avLst/>
          </a:prstGeom>
          <a:noFill/>
          <a:ln w="9525" cap="flat" cmpd="sng">
            <a:solidFill>
              <a:srgbClr val="00CC99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30" name="Google Shape;130;p5"/>
          <p:cNvSpPr txBox="1"/>
          <p:nvPr/>
        </p:nvSpPr>
        <p:spPr>
          <a:xfrm>
            <a:off x="6443663" y="5229225"/>
            <a:ext cx="2089150" cy="39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= b</a:t>
            </a:r>
            <a:r>
              <a:rPr lang="en-GB" sz="2000" i="1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2p</a:t>
            </a: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GB" sz="2000" i="1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4p</a:t>
            </a:r>
            <a:r>
              <a:rPr lang="en-GB" sz="20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p≥0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323850" y="5730127"/>
            <a:ext cx="8351838" cy="101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Caracteristici</a:t>
            </a: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</a:t>
            </a: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ierarhica</a:t>
            </a: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(arbore); reguli de </a:t>
            </a:r>
            <a:r>
              <a:rPr lang="en-GB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rescriere</a:t>
            </a: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</a:t>
            </a: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comunicare</a:t>
            </a: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GB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nedeterminism</a:t>
            </a: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GB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paralelism</a:t>
            </a: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maxim. </a:t>
            </a:r>
            <a:r>
              <a:rPr lang="en-GB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Rezultatul</a:t>
            </a: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multiset (</a:t>
            </a:r>
            <a:r>
              <a:rPr lang="en-GB" sz="20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 2p &amp; c: 4p</a:t>
            </a:r>
            <a:r>
              <a:rPr lang="en-GB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/>
        </p:nvSpPr>
        <p:spPr>
          <a:xfrm>
            <a:off x="539750" y="0"/>
            <a:ext cx="77724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GB" sz="2800" dirty="0" err="1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Calculand</a:t>
            </a:r>
            <a:r>
              <a:rPr lang="en-GB" sz="2800" dirty="0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 cu </a:t>
            </a:r>
            <a:r>
              <a:rPr lang="en-GB" sz="2800" dirty="0" err="1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Sistemele</a:t>
            </a:r>
            <a:r>
              <a:rPr lang="en-GB" sz="2800" dirty="0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 cu Membrane</a:t>
            </a:r>
            <a:endParaRPr dirty="0"/>
          </a:p>
        </p:txBody>
      </p:sp>
      <p:graphicFrame>
        <p:nvGraphicFramePr>
          <p:cNvPr id="137" name="Google Shape;137;p6"/>
          <p:cNvGraphicFramePr/>
          <p:nvPr>
            <p:extLst>
              <p:ext uri="{D42A27DB-BD31-4B8C-83A1-F6EECF244321}">
                <p14:modId xmlns:p14="http://schemas.microsoft.com/office/powerpoint/2010/main" val="3480274348"/>
              </p:ext>
            </p:extLst>
          </p:nvPr>
        </p:nvGraphicFramePr>
        <p:xfrm>
          <a:off x="322250" y="874713"/>
          <a:ext cx="8821750" cy="5941596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4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= (O, 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μ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w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…, 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lang="en-GB" sz="2400" b="0" i="1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R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…, R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i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- 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</a:t>
                      </a: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Rezultatul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calculat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P.</a:t>
                      </a: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lang="en-GB" sz="1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Secventa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 </a:t>
                      </a: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configuratii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…, C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–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-tuple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obiecte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);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configuratia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initiala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(w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…, 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lang="en-GB" sz="2400" b="0" i="1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);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iar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  <a:sym typeface="Arial"/>
                        </a:rPr>
                        <a:t>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i+1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obtine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din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aplicand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regulile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disponibile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folosind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paralelism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maxim,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obiectelor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din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compartimente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400" b="0" i="1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=(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aa,λ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), C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=(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aa,aa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), C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=(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aa,aabccbcc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), …C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=(λ,b</a:t>
                      </a:r>
                      <a:r>
                        <a:rPr lang="en-GB" sz="2400" b="0" i="1" u="none" strike="noStrike" cap="none" baseline="30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2p-2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GB" sz="2400" b="0" i="1" u="none" strike="noStrike" cap="none" baseline="30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4p-4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1000" b="0" i="1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Rezultatul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 </a:t>
                      </a: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obtine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 </a:t>
                      </a:r>
                      <a:r>
                        <a:rPr lang="en-GB" sz="2400" b="0" i="1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GB" sz="2400" b="0" i="1" u="none" strike="noStrike" cap="none" baseline="-25000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atunci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cand nu se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poate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nicio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regula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interpretarea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</a:t>
                      </a: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numar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simboluri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{6p|p≥0}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).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 P </a:t>
                      </a: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calculeaza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</a:t>
                      </a: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multime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numere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2400" b="0" i="0" u="none" strike="noStrike" cap="none" dirty="0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59400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dirty="0"/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8" name="Google Shape;138;p6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9" name="Google Shape;139;p6"/>
          <p:cNvCxnSpPr/>
          <p:nvPr/>
        </p:nvCxnSpPr>
        <p:spPr>
          <a:xfrm>
            <a:off x="179388" y="836613"/>
            <a:ext cx="8785225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/>
        </p:nvSpPr>
        <p:spPr>
          <a:xfrm>
            <a:off x="539750" y="0"/>
            <a:ext cx="77724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GB" sz="28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Variante</a:t>
            </a:r>
            <a:r>
              <a:rPr lang="en-GB" sz="28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P </a:t>
            </a:r>
            <a:r>
              <a:rPr lang="en-GB" sz="28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Sisteme</a:t>
            </a:r>
            <a:r>
              <a:rPr lang="en-GB" sz="28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(1)</a:t>
            </a:r>
            <a:endParaRPr dirty="0"/>
          </a:p>
        </p:txBody>
      </p:sp>
      <p:graphicFrame>
        <p:nvGraphicFramePr>
          <p:cNvPr id="145" name="Google Shape;145;p7"/>
          <p:cNvGraphicFramePr/>
          <p:nvPr>
            <p:extLst>
              <p:ext uri="{D42A27DB-BD31-4B8C-83A1-F6EECF244321}">
                <p14:modId xmlns:p14="http://schemas.microsoft.com/office/powerpoint/2010/main" val="711498679"/>
              </p:ext>
            </p:extLst>
          </p:nvPr>
        </p:nvGraphicFramePr>
        <p:xfrm>
          <a:off x="323850" y="1052513"/>
          <a:ext cx="8821750" cy="6473980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P = (O, 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μ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w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…, 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lang="en-GB" sz="2400" b="0" i="1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R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…, R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i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- 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Obiecte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  <a:endParaRPr sz="2400" dirty="0"/>
                    </a:p>
                    <a:p>
                      <a:pPr marL="0" marR="0" lvl="0" indent="-12700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Simboluri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distinse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numar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{(2p,4p)|p≥0}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)); </a:t>
                      </a: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produs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cartezian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numere</a:t>
                      </a:r>
                      <a:endParaRPr sz="2400" dirty="0">
                        <a:solidFill>
                          <a:schemeClr val="accent2"/>
                        </a:solidFill>
                      </a:endParaRPr>
                    </a:p>
                    <a:p>
                      <a:pPr marL="0" marR="0" lvl="0" indent="-12700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Considera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siruri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simboluri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multiseturi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sau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ambele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–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regasim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sistemele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Multimi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reguli: </a:t>
                      </a:r>
                      <a:endParaRPr sz="2400" dirty="0"/>
                    </a:p>
                    <a:p>
                      <a:pPr marL="0" marR="0" lvl="0" indent="-12700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Rescrierea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comunicarea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sunt separate</a:t>
                      </a:r>
                      <a:endParaRPr sz="2400" dirty="0"/>
                    </a:p>
                    <a:p>
                      <a:pPr marL="0" marR="0" lvl="0" indent="-12700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Comunicarea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”bio”: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simport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x, y; j)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antiport: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x, j; y)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 dirty="0"/>
                    </a:p>
                    <a:p>
                      <a:pPr marL="0" marR="0" lvl="0" indent="-12700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Catalisti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cx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cy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);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activatori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inhibitori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multiseturi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simboluri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</a:t>
                      </a:r>
                      <a:endParaRPr sz="2400" dirty="0"/>
                    </a:p>
                    <a:p>
                      <a:pPr marL="0" marR="0" lvl="0" indent="-12700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Prioritati</a:t>
                      </a: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-12700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59400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dirty="0"/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" name="Google Shape;146;p7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7" name="Google Shape;147;p7"/>
          <p:cNvCxnSpPr/>
          <p:nvPr/>
        </p:nvCxnSpPr>
        <p:spPr>
          <a:xfrm>
            <a:off x="179388" y="836613"/>
            <a:ext cx="8785225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/>
        </p:nvSpPr>
        <p:spPr>
          <a:xfrm>
            <a:off x="539750" y="0"/>
            <a:ext cx="77724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GB" sz="28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Variante</a:t>
            </a:r>
            <a:r>
              <a:rPr lang="en-GB" sz="28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P </a:t>
            </a:r>
            <a:r>
              <a:rPr lang="en-GB" sz="28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Sisteme</a:t>
            </a:r>
            <a:r>
              <a:rPr lang="en-GB" sz="28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(2)</a:t>
            </a:r>
            <a:endParaRPr dirty="0"/>
          </a:p>
        </p:txBody>
      </p:sp>
      <p:graphicFrame>
        <p:nvGraphicFramePr>
          <p:cNvPr id="153" name="Google Shape;153;p8"/>
          <p:cNvGraphicFramePr/>
          <p:nvPr>
            <p:extLst>
              <p:ext uri="{D42A27DB-BD31-4B8C-83A1-F6EECF244321}">
                <p14:modId xmlns:p14="http://schemas.microsoft.com/office/powerpoint/2010/main" val="1708939257"/>
              </p:ext>
            </p:extLst>
          </p:nvPr>
        </p:nvGraphicFramePr>
        <p:xfrm>
          <a:off x="323850" y="981075"/>
          <a:ext cx="8821750" cy="5929404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1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P = (O, 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μ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w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…, 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lang="en-GB" sz="2400" b="0" i="1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R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…, R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i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- 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 </a:t>
                      </a: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Structuri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diferite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μ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desemneaza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graf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(tissue P systems);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celule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neuronale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– spiking neural systems</a:t>
                      </a: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 </a:t>
                      </a: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Transformari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structurale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(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[x]</a:t>
                      </a:r>
                      <a:r>
                        <a:rPr lang="en-GB" sz="2400" b="0" i="1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GB" sz="24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desemneaza</a:t>
                      </a:r>
                      <a:r>
                        <a:rPr lang="en-GB" sz="24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celula</a:t>
                      </a:r>
                      <a:r>
                        <a:rPr lang="en-GB" sz="24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r>
                        <a:rPr lang="en-GB" sz="24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compartimentul</a:t>
                      </a:r>
                      <a:r>
                        <a:rPr lang="en-GB" sz="24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1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GB" sz="24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continand</a:t>
                      </a:r>
                      <a:r>
                        <a:rPr lang="en-GB" sz="24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multisetul</a:t>
                      </a:r>
                      <a:r>
                        <a:rPr lang="en-GB" sz="24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GB" sz="24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 dirty="0"/>
                    </a:p>
                    <a:p>
                      <a:pPr marL="0" marR="0" lvl="0" indent="-12700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Diviziune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celulara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compartiment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[x]</a:t>
                      </a:r>
                      <a:r>
                        <a:rPr lang="en-GB" sz="2400" b="0" i="1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[y]</a:t>
                      </a:r>
                      <a:r>
                        <a:rPr lang="en-GB" sz="2400" b="0" i="1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[z]</a:t>
                      </a:r>
                      <a:r>
                        <a:rPr lang="en-GB" sz="2400" b="0" i="1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2400" dirty="0"/>
                    </a:p>
                    <a:p>
                      <a:pPr marL="0" marR="0" lvl="0" indent="-12700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Dizolvare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moarte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[x]</a:t>
                      </a:r>
                      <a:r>
                        <a:rPr lang="en-GB" sz="2400" b="0" i="1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x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x=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λ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400" b="0" i="1" u="none" strike="noStrike" cap="none" baseline="-25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Polarization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w[x]</a:t>
                      </a:r>
                      <a:r>
                        <a:rPr lang="en-GB" sz="2400" b="0" i="1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GB" sz="2400" b="0" i="1" u="none" strike="noStrike" cap="none" baseline="30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wx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r>
                        <a:rPr lang="en-GB" sz="2400" b="0" i="1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GB" sz="2400" b="0" i="1" u="none" strike="noStrike" cap="none" baseline="30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GB" sz="24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[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wx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r>
                        <a:rPr lang="en-GB" sz="2400" b="0" i="1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GB" sz="2400" b="0" i="1" u="none" strike="noStrike" cap="none" baseline="30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→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w[x]</a:t>
                      </a:r>
                      <a:r>
                        <a:rPr lang="en-GB" sz="2400" b="0" i="1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r>
                        <a:rPr lang="en-GB" sz="2400" b="0" i="1" u="none" strike="noStrike" cap="none" baseline="30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400" b="0" i="1" u="none" strike="noStrike" cap="none" baseline="300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 </a:t>
                      </a: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Functia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calcul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paralelism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maxim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sau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secvential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dirty="0"/>
                    </a:p>
                  </a:txBody>
                  <a:tcPr marL="90000" marR="90000" marT="59400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GB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4" name="Google Shape;154;p8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5" name="Google Shape;155;p8"/>
          <p:cNvCxnSpPr/>
          <p:nvPr/>
        </p:nvCxnSpPr>
        <p:spPr>
          <a:xfrm>
            <a:off x="179388" y="765175"/>
            <a:ext cx="8785225" cy="158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/>
        </p:nvSpPr>
        <p:spPr>
          <a:xfrm>
            <a:off x="539750" y="0"/>
            <a:ext cx="77724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GB" sz="28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 </a:t>
            </a:r>
            <a:r>
              <a:rPr lang="en-GB" sz="28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Calculeaza</a:t>
            </a:r>
            <a:r>
              <a:rPr lang="en-GB" sz="28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 </a:t>
            </a:r>
            <a:r>
              <a:rPr lang="en-GB" sz="28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Sistemele</a:t>
            </a:r>
            <a:endParaRPr sz="28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0" name="Google Shape;170;p10"/>
          <p:cNvGraphicFramePr/>
          <p:nvPr>
            <p:extLst>
              <p:ext uri="{D42A27DB-BD31-4B8C-83A1-F6EECF244321}">
                <p14:modId xmlns:p14="http://schemas.microsoft.com/office/powerpoint/2010/main" val="3203794113"/>
              </p:ext>
            </p:extLst>
          </p:nvPr>
        </p:nvGraphicFramePr>
        <p:xfrm>
          <a:off x="322250" y="1299068"/>
          <a:ext cx="8821750" cy="5139492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3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NOP</a:t>
                      </a:r>
                      <a:r>
                        <a:rPr lang="en-GB" sz="2400" b="0" i="0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(x) –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familia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multimi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numere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naturale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calculate de P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sistemele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tip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celular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(cell P systems) cu 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membrane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compartimente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); * - 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numar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arbitrar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=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ncoo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– reguli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independente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context (ne-cooperative, un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obiect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lhs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), x = coo –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dependente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context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 NOP</a:t>
                      </a:r>
                      <a:r>
                        <a:rPr lang="en-GB" sz="2000" b="0" i="0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ncoo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= NOP</a:t>
                      </a:r>
                      <a:r>
                        <a:rPr lang="en-GB" sz="2000" b="0" i="0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ncoo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= NCF –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simple P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sisteme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 NOP</a:t>
                      </a:r>
                      <a:r>
                        <a:rPr lang="en-GB" sz="2000" b="0" i="0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(coo) = NOP</a:t>
                      </a:r>
                      <a:r>
                        <a:rPr lang="en-GB" sz="2000" b="0" i="0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(coo) = NRE</a:t>
                      </a: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Obs.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dirty="0"/>
                    </a:p>
                  </a:txBody>
                  <a:tcPr marL="90000" marR="90000" marT="59400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875"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Doar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compartiment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membrana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regiune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necesar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(a) –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ierahia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nu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conteaza</a:t>
                      </a:r>
                      <a:endParaRPr sz="2400" dirty="0"/>
                    </a:p>
                    <a:p>
                      <a:pPr marL="0" marR="0" lvl="0" indent="-1270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Fara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comunicare</a:t>
                      </a:r>
                      <a:endParaRPr sz="2400" dirty="0"/>
                    </a:p>
                    <a:p>
                      <a:pPr marL="0" marR="0" lvl="0" indent="-1270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Char char="-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Partial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reflectata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ierarhia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Chomsky </a:t>
                      </a:r>
                      <a:endParaRPr sz="2400" dirty="0"/>
                    </a:p>
                  </a:txBody>
                  <a:tcPr marL="90000" marR="90000" marT="59400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1" name="Google Shape;171;p10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" name="Google Shape;172;p10"/>
          <p:cNvCxnSpPr/>
          <p:nvPr/>
        </p:nvCxnSpPr>
        <p:spPr>
          <a:xfrm>
            <a:off x="179388" y="765175"/>
            <a:ext cx="8785225" cy="158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3" name="Google Shape;173;p10"/>
          <p:cNvSpPr txBox="1"/>
          <p:nvPr/>
        </p:nvSpPr>
        <p:spPr>
          <a:xfrm>
            <a:off x="5775325" y="436562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/>
        </p:nvSpPr>
        <p:spPr>
          <a:xfrm>
            <a:off x="468313" y="0"/>
            <a:ext cx="8675687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GB" sz="28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Rezultate</a:t>
            </a:r>
            <a:r>
              <a:rPr lang="en-GB" sz="28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Teoretice</a:t>
            </a:r>
            <a:r>
              <a:rPr lang="en-GB" sz="28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</a:t>
            </a:r>
            <a:r>
              <a:rPr lang="en-GB" sz="28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Aplicatii</a:t>
            </a:r>
            <a:r>
              <a:rPr lang="en-GB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8" name="Google Shape;198;p13"/>
          <p:cNvGraphicFramePr/>
          <p:nvPr>
            <p:extLst>
              <p:ext uri="{D42A27DB-BD31-4B8C-83A1-F6EECF244321}">
                <p14:modId xmlns:p14="http://schemas.microsoft.com/office/powerpoint/2010/main" val="2220672219"/>
              </p:ext>
            </p:extLst>
          </p:nvPr>
        </p:nvGraphicFramePr>
        <p:xfrm>
          <a:off x="323850" y="836711"/>
          <a:ext cx="8821750" cy="8124963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dirty="0"/>
                    </a:p>
                    <a:p>
                      <a:pPr marL="342900" marR="0" lvl="0" indent="-1905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Investigatii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teoretice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putere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calcul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complexitate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pentru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zecile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variante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P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relatii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calcul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retele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Petri, X-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masini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R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–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domeniu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bine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definit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</a:p>
                    <a:p>
                      <a:pPr marL="342900" marR="0" lvl="0" indent="-3429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Aplicatii</a:t>
                      </a: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2" indent="-3429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Algoritmi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cautare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sortare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comunicare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 broadcasting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sincronizare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sincronizare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celulara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Byzantine agreement)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Probleme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 NP-complete (Subset sum, drum Hamiltonian, SAT)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Probleme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 cu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agenti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modelati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 ca P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Times New Roman"/>
                        </a:rPr>
                        <a:t>sisteme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279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Bio-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chimie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circuite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semnalizare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retele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gene –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variante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stocastice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GB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9" name="Google Shape;199;p13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p13"/>
          <p:cNvCxnSpPr/>
          <p:nvPr/>
        </p:nvCxnSpPr>
        <p:spPr>
          <a:xfrm>
            <a:off x="211253" y="811681"/>
            <a:ext cx="8785225" cy="158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/>
        </p:nvSpPr>
        <p:spPr>
          <a:xfrm>
            <a:off x="468313" y="0"/>
            <a:ext cx="8675687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GB" sz="28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Publicatii</a:t>
            </a:r>
            <a:r>
              <a:rPr lang="en-GB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8" name="Google Shape;198;p13"/>
          <p:cNvGraphicFramePr/>
          <p:nvPr>
            <p:extLst>
              <p:ext uri="{D42A27DB-BD31-4B8C-83A1-F6EECF244321}">
                <p14:modId xmlns:p14="http://schemas.microsoft.com/office/powerpoint/2010/main" val="2647360180"/>
              </p:ext>
            </p:extLst>
          </p:nvPr>
        </p:nvGraphicFramePr>
        <p:xfrm>
          <a:off x="323850" y="836711"/>
          <a:ext cx="8821750" cy="8038095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5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GB" dirty="0">
                          <a:hlinkClick r:id="rId3"/>
                        </a:rPr>
                        <a:t>://dl.acm.org/doi/10.1145/3431234</a:t>
                      </a:r>
                      <a:endParaRPr lang="en-GB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lang="en-GB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dirty="0"/>
                    </a:p>
                    <a:p>
                      <a:pPr marL="342900" marR="0" lvl="0" indent="-1905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lang="en-GB" sz="2400" dirty="0"/>
                    </a:p>
                    <a:p>
                      <a:pPr marL="342900" marR="0" lvl="0" indent="-1905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lang="en-GB" sz="2400" dirty="0"/>
                    </a:p>
                    <a:p>
                      <a:pPr marL="342900" marR="0" lvl="0" indent="-1905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lang="en-GB" sz="2400" dirty="0"/>
                    </a:p>
                    <a:p>
                      <a:pPr marL="342900" marR="0" lvl="0" indent="-1905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lang="en-GB" sz="2400" dirty="0"/>
                    </a:p>
                    <a:p>
                      <a:pPr marL="342900" marR="0" lvl="0" indent="-1905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lang="en-GB" sz="2400" dirty="0"/>
                    </a:p>
                    <a:p>
                      <a:pPr marL="342900" marR="0" lvl="0" indent="-1905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lang="en-GB" sz="2400" dirty="0"/>
                    </a:p>
                    <a:p>
                      <a:pPr marL="342900" marR="0" lvl="0" indent="-1905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lang="en-GB" sz="2400" dirty="0"/>
                    </a:p>
                    <a:p>
                      <a:pPr marL="342900" marR="0" lvl="0" indent="-1905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lang="en-GB" sz="2400" dirty="0"/>
                    </a:p>
                    <a:p>
                      <a:pPr marL="342900" marR="0" lvl="0" indent="-1905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GB" sz="2400" dirty="0"/>
                        <a:t>A survey of nature-inspired computing: Membrane computing, ACM Computing Survey, 54, 1, January 2022, pp 1-31</a:t>
                      </a:r>
                    </a:p>
                    <a:p>
                      <a:pPr marL="342900" marR="0" lvl="0" indent="-1905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Bulletin IMCS: http://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membranecomputing.net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IMCSBulletin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</a:p>
                    <a:p>
                      <a:pPr marL="342900" marR="0" lvl="0" indent="-1905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GB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9" name="Google Shape;199;p13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p13"/>
          <p:cNvCxnSpPr/>
          <p:nvPr/>
        </p:nvCxnSpPr>
        <p:spPr>
          <a:xfrm>
            <a:off x="211253" y="811681"/>
            <a:ext cx="8785225" cy="158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1AD00B6-C214-2E4F-8925-B2DB3ED55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16" y="1231900"/>
            <a:ext cx="1512202" cy="2197100"/>
          </a:xfrm>
          <a:prstGeom prst="rect">
            <a:avLst/>
          </a:prstGeom>
        </p:spPr>
      </p:pic>
      <p:pic>
        <p:nvPicPr>
          <p:cNvPr id="5" name="Picture 4" descr="Map&#10;&#10;Description automatically generated with low confidence">
            <a:extLst>
              <a:ext uri="{FF2B5EF4-FFF2-40B4-BE49-F238E27FC236}">
                <a16:creationId xmlns:a16="http://schemas.microsoft.com/office/drawing/2014/main" id="{631B5E2C-E90C-F942-A5C7-AD68982A0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660" y="1231900"/>
            <a:ext cx="1461549" cy="219710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26D2D8B-E002-AE40-8FC2-56C3446362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340" y="1201166"/>
            <a:ext cx="1664470" cy="219710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E8569F3-A602-E74F-BFB4-EA9BE0226C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2249" y="1201166"/>
            <a:ext cx="1461549" cy="220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82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/>
        </p:nvSpPr>
        <p:spPr>
          <a:xfrm>
            <a:off x="468313" y="0"/>
            <a:ext cx="8675687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GB" sz="28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Application: Synchronisation Problem</a:t>
            </a:r>
            <a:r>
              <a:rPr lang="en-GB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graphicFrame>
        <p:nvGraphicFramePr>
          <p:cNvPr id="206" name="Google Shape;206;p14"/>
          <p:cNvGraphicFramePr/>
          <p:nvPr>
            <p:extLst>
              <p:ext uri="{D42A27DB-BD31-4B8C-83A1-F6EECF244321}">
                <p14:modId xmlns:p14="http://schemas.microsoft.com/office/powerpoint/2010/main" val="2578409743"/>
              </p:ext>
            </p:extLst>
          </p:nvPr>
        </p:nvGraphicFramePr>
        <p:xfrm>
          <a:off x="322262" y="779593"/>
          <a:ext cx="8821750" cy="7854950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92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Synchronise the compartments of a membrane system</a:t>
                      </a:r>
                      <a:r>
                        <a:rPr lang="en-GB" sz="2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(initially defined for one dimensional cellular automaton)</a:t>
                      </a:r>
                      <a:endParaRPr sz="22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2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</a:t>
                      </a:r>
                      <a:r>
                        <a:rPr lang="en-GB" sz="2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membrane system with </a:t>
                      </a:r>
                      <a:r>
                        <a:rPr lang="en-GB" sz="22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compartments and given initial states; provide a solution to the problem of finding a state of the system</a:t>
                      </a:r>
                      <a:endParaRPr sz="22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whereby every compartment will contain the same multiset and this is obtained for the</a:t>
                      </a:r>
                      <a:r>
                        <a:rPr lang="en-GB" sz="2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  <a:sym typeface="Arial"/>
                        </a:rPr>
                        <a:t> </a:t>
                      </a:r>
                      <a:r>
                        <a:rPr lang="en-GB" sz="2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 time</a:t>
                      </a:r>
                      <a:endParaRPr sz="22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2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2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Solution idea:</a:t>
                      </a:r>
                      <a:r>
                        <a:rPr lang="en-GB" sz="2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nondeterministic solution consisting of</a:t>
                      </a:r>
                      <a:endParaRPr sz="22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2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a. a signal travels down on the longest path</a:t>
                      </a:r>
                      <a:endParaRPr sz="22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b. returns back by counting the number of regions</a:t>
                      </a:r>
                      <a:endParaRPr sz="22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c. goes down by spreading the same number of objects at each level and</a:t>
                      </a:r>
                      <a:endParaRPr sz="22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decreasing by one when a new level is entered</a:t>
                      </a:r>
                      <a:endParaRPr sz="22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2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d. finally the synchronisation state is reached</a:t>
                      </a:r>
                      <a:endParaRPr sz="22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CC99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 b="0" i="0" u="none" strike="noStrike" cap="none" dirty="0" err="1">
                          <a:solidFill>
                            <a:srgbClr val="00CC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Bernardini</a:t>
                      </a:r>
                      <a:r>
                        <a:rPr lang="en-GB" sz="2000" b="0" i="0" u="none" strike="noStrike" cap="none" dirty="0">
                          <a:solidFill>
                            <a:srgbClr val="00CC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Gheorghe, </a:t>
                      </a:r>
                      <a:r>
                        <a:rPr lang="en-GB" sz="2000" b="0" i="0" u="none" strike="noStrike" cap="none" dirty="0" err="1">
                          <a:solidFill>
                            <a:srgbClr val="00CC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Margenstern</a:t>
                      </a:r>
                      <a:r>
                        <a:rPr lang="en-GB" sz="2000" b="0" i="0" u="none" strike="noStrike" cap="none" dirty="0">
                          <a:solidFill>
                            <a:srgbClr val="00CC99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Verlan; 2008, IJFCS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 qrh5</a:t>
                      </a:r>
                      <a:endParaRPr dirty="0"/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GB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7" name="Google Shape;207;p14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8" name="Google Shape;208;p14"/>
          <p:cNvCxnSpPr/>
          <p:nvPr/>
        </p:nvCxnSpPr>
        <p:spPr>
          <a:xfrm>
            <a:off x="179388" y="765175"/>
            <a:ext cx="8785225" cy="158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/>
        </p:nvSpPr>
        <p:spPr>
          <a:xfrm>
            <a:off x="539750" y="0"/>
            <a:ext cx="77724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GB" sz="28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Modelul</a:t>
            </a:r>
            <a:r>
              <a:rPr lang="en-GB" sz="28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Folosind</a:t>
            </a:r>
            <a:r>
              <a:rPr lang="en-GB" sz="28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 </a:t>
            </a:r>
            <a:r>
              <a:rPr lang="en-GB" sz="28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Sisteme</a:t>
            </a:r>
            <a:endParaRPr sz="28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0" name="Google Shape;170;p10"/>
          <p:cNvGraphicFramePr/>
          <p:nvPr>
            <p:extLst>
              <p:ext uri="{D42A27DB-BD31-4B8C-83A1-F6EECF244321}">
                <p14:modId xmlns:p14="http://schemas.microsoft.com/office/powerpoint/2010/main" val="2603839741"/>
              </p:ext>
            </p:extLst>
          </p:nvPr>
        </p:nvGraphicFramePr>
        <p:xfrm>
          <a:off x="322250" y="1299068"/>
          <a:ext cx="8821750" cy="6671287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3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tip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celular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/arbore (3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niveluri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avand</a:t>
                      </a: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Reguli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rescriere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comunicare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 (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y,here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)(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z,out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)(</a:t>
                      </a:r>
                      <a:r>
                        <a:rPr lang="en-GB" sz="24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w,in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);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uneori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in*</a:t>
                      </a: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Wingdings" pitchFamily="2" charset="2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-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Compartimente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cu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aceleasi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reguli</a:t>
                      </a: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-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Multiseturile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initiale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sunt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aceleasi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mai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putin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radacina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compartimentul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exterior)</a:t>
                      </a: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-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Simbolul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obiectul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)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numara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adancimea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sistemului</a:t>
                      </a: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Wingdings" pitchFamily="2" charset="2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-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Sistemul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isi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sincronizeaza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toate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compartimentele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atunci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cand 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F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este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in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fiecare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dintre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Wingdings" pitchFamily="2" charset="2"/>
                        </a:rPr>
                        <a:t>acestea</a:t>
                      </a:r>
                      <a:endParaRPr lang="en-GB" sz="2400" b="0" i="1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90000" marR="90000" marT="59400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875"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Char char="-"/>
                      </a:pPr>
                      <a:endParaRPr dirty="0"/>
                    </a:p>
                  </a:txBody>
                  <a:tcPr marL="90000" marR="90000" marT="59400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1" name="Google Shape;171;p10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" name="Google Shape;172;p10"/>
          <p:cNvCxnSpPr/>
          <p:nvPr/>
        </p:nvCxnSpPr>
        <p:spPr>
          <a:xfrm>
            <a:off x="179388" y="765175"/>
            <a:ext cx="8785225" cy="158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3" name="Google Shape;173;p10"/>
          <p:cNvSpPr txBox="1"/>
          <p:nvPr/>
        </p:nvSpPr>
        <p:spPr>
          <a:xfrm>
            <a:off x="5775325" y="436562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64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611188" y="0"/>
            <a:ext cx="77724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GB" sz="32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Sumar</a:t>
            </a:r>
            <a:endParaRPr dirty="0"/>
          </a:p>
        </p:txBody>
      </p:sp>
      <p:graphicFrame>
        <p:nvGraphicFramePr>
          <p:cNvPr id="72" name="Google Shape;72;p2"/>
          <p:cNvGraphicFramePr/>
          <p:nvPr>
            <p:extLst>
              <p:ext uri="{D42A27DB-BD31-4B8C-83A1-F6EECF244321}">
                <p14:modId xmlns:p14="http://schemas.microsoft.com/office/powerpoint/2010/main" val="1527521111"/>
              </p:ext>
            </p:extLst>
          </p:nvPr>
        </p:nvGraphicFramePr>
        <p:xfrm>
          <a:off x="179388" y="692697"/>
          <a:ext cx="8966200" cy="6737750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54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5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dirty="0"/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contextul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modelarii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rescriere</a:t>
                      </a: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dirty="0"/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Sistemele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 membrane (P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), model cu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rescriere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Tipuri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 membrane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Modelarea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 P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Exemple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3" name="Google Shape;73;p2"/>
          <p:cNvCxnSpPr/>
          <p:nvPr/>
        </p:nvCxnSpPr>
        <p:spPr>
          <a:xfrm>
            <a:off x="179388" y="765175"/>
            <a:ext cx="8785225" cy="158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214313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2286000" y="785813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2286000" y="3143250"/>
            <a:ext cx="1928813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5"/>
          <p:cNvSpPr/>
          <p:nvPr/>
        </p:nvSpPr>
        <p:spPr>
          <a:xfrm>
            <a:off x="4357688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2286000" y="4929188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9" name="Google Shape;219;p15"/>
          <p:cNvCxnSpPr/>
          <p:nvPr/>
        </p:nvCxnSpPr>
        <p:spPr>
          <a:xfrm flipH="1">
            <a:off x="1176338" y="1857375"/>
            <a:ext cx="2074862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0" name="Google Shape;220;p15"/>
          <p:cNvCxnSpPr/>
          <p:nvPr/>
        </p:nvCxnSpPr>
        <p:spPr>
          <a:xfrm>
            <a:off x="3249613" y="1857375"/>
            <a:ext cx="2073275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1" name="Google Shape;221;p15"/>
          <p:cNvCxnSpPr/>
          <p:nvPr/>
        </p:nvCxnSpPr>
        <p:spPr>
          <a:xfrm>
            <a:off x="3249613" y="1857375"/>
            <a:ext cx="1587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22" name="Google Shape;222;p15"/>
          <p:cNvCxnSpPr/>
          <p:nvPr/>
        </p:nvCxnSpPr>
        <p:spPr>
          <a:xfrm>
            <a:off x="3249613" y="4214813"/>
            <a:ext cx="36512" cy="7143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23" name="Google Shape;223;p15"/>
          <p:cNvSpPr txBox="1"/>
          <p:nvPr/>
        </p:nvSpPr>
        <p:spPr>
          <a:xfrm>
            <a:off x="6429375" y="928688"/>
            <a:ext cx="2714625" cy="563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S’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  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,in*)(S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b,in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*)(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b’,here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dirty="0"/>
          </a:p>
        </p:txBody>
      </p:sp>
      <p:sp>
        <p:nvSpPr>
          <p:cNvPr id="227" name="Google Shape;227;p15"/>
          <p:cNvSpPr txBox="1"/>
          <p:nvPr/>
        </p:nvSpPr>
        <p:spPr>
          <a:xfrm>
            <a:off x="2500313" y="1071563"/>
            <a:ext cx="1500187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LYR  S</a:t>
            </a:r>
            <a:r>
              <a:rPr lang="en-GB" sz="1600" baseline="-25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S’</a:t>
            </a:r>
            <a:endParaRPr/>
          </a:p>
        </p:txBody>
      </p:sp>
      <p:sp>
        <p:nvSpPr>
          <p:cNvPr id="228" name="Google Shape;228;p15"/>
          <p:cNvSpPr txBox="1"/>
          <p:nvPr/>
        </p:nvSpPr>
        <p:spPr>
          <a:xfrm>
            <a:off x="2500313" y="3500438"/>
            <a:ext cx="15001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endParaRPr/>
          </a:p>
        </p:txBody>
      </p:sp>
      <p:sp>
        <p:nvSpPr>
          <p:cNvPr id="229" name="Google Shape;229;p15"/>
          <p:cNvSpPr txBox="1"/>
          <p:nvPr/>
        </p:nvSpPr>
        <p:spPr>
          <a:xfrm>
            <a:off x="4572000" y="3500438"/>
            <a:ext cx="15001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428625" y="3500438"/>
            <a:ext cx="15001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endParaRPr/>
          </a:p>
        </p:txBody>
      </p:sp>
      <p:sp>
        <p:nvSpPr>
          <p:cNvPr id="231" name="Google Shape;231;p15"/>
          <p:cNvSpPr txBox="1"/>
          <p:nvPr/>
        </p:nvSpPr>
        <p:spPr>
          <a:xfrm>
            <a:off x="2500313" y="5286375"/>
            <a:ext cx="15001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214313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2286000" y="785813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2286000" y="3143250"/>
            <a:ext cx="1928813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4357688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6"/>
          <p:cNvSpPr/>
          <p:nvPr/>
        </p:nvSpPr>
        <p:spPr>
          <a:xfrm>
            <a:off x="2286000" y="4929188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2" name="Google Shape;242;p16"/>
          <p:cNvCxnSpPr/>
          <p:nvPr/>
        </p:nvCxnSpPr>
        <p:spPr>
          <a:xfrm flipH="1">
            <a:off x="1176338" y="1857375"/>
            <a:ext cx="2074862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3" name="Google Shape;243;p16"/>
          <p:cNvCxnSpPr/>
          <p:nvPr/>
        </p:nvCxnSpPr>
        <p:spPr>
          <a:xfrm>
            <a:off x="3249613" y="1857375"/>
            <a:ext cx="2073275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4" name="Google Shape;244;p16"/>
          <p:cNvCxnSpPr/>
          <p:nvPr/>
        </p:nvCxnSpPr>
        <p:spPr>
          <a:xfrm>
            <a:off x="3249613" y="1857375"/>
            <a:ext cx="1587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5" name="Google Shape;245;p16"/>
          <p:cNvCxnSpPr/>
          <p:nvPr/>
        </p:nvCxnSpPr>
        <p:spPr>
          <a:xfrm>
            <a:off x="3249613" y="4214813"/>
            <a:ext cx="36512" cy="7143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46" name="Google Shape;246;p16"/>
          <p:cNvSpPr txBox="1"/>
          <p:nvPr/>
        </p:nvSpPr>
        <p:spPr>
          <a:xfrm>
            <a:off x="6286501" y="928688"/>
            <a:ext cx="2643188" cy="563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3333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S’ </a:t>
            </a:r>
            <a:r>
              <a:rPr lang="en-GB" sz="1800" dirty="0">
                <a:solidFill>
                  <a:srgbClr val="3333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  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,in*)(S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b,in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*)(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b’,here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dirty="0"/>
          </a:p>
        </p:txBody>
      </p:sp>
      <p:sp>
        <p:nvSpPr>
          <p:cNvPr id="250" name="Google Shape;250;p16"/>
          <p:cNvSpPr txBox="1"/>
          <p:nvPr/>
        </p:nvSpPr>
        <p:spPr>
          <a:xfrm>
            <a:off x="2500313" y="1071563"/>
            <a:ext cx="1500187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LYR  </a:t>
            </a:r>
            <a:r>
              <a:rPr lang="en-GB" sz="16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S’</a:t>
            </a:r>
            <a:endParaRPr/>
          </a:p>
        </p:txBody>
      </p:sp>
      <p:sp>
        <p:nvSpPr>
          <p:cNvPr id="251" name="Google Shape;251;p16"/>
          <p:cNvSpPr txBox="1"/>
          <p:nvPr/>
        </p:nvSpPr>
        <p:spPr>
          <a:xfrm>
            <a:off x="2500313" y="3500438"/>
            <a:ext cx="15001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endParaRPr/>
          </a:p>
        </p:txBody>
      </p:sp>
      <p:sp>
        <p:nvSpPr>
          <p:cNvPr id="252" name="Google Shape;252;p16"/>
          <p:cNvSpPr txBox="1"/>
          <p:nvPr/>
        </p:nvSpPr>
        <p:spPr>
          <a:xfrm>
            <a:off x="4572000" y="3500438"/>
            <a:ext cx="15001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endParaRPr/>
          </a:p>
        </p:txBody>
      </p:sp>
      <p:sp>
        <p:nvSpPr>
          <p:cNvPr id="253" name="Google Shape;253;p16"/>
          <p:cNvSpPr txBox="1"/>
          <p:nvPr/>
        </p:nvSpPr>
        <p:spPr>
          <a:xfrm>
            <a:off x="428625" y="3500438"/>
            <a:ext cx="15001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endParaRPr/>
          </a:p>
        </p:txBody>
      </p:sp>
      <p:sp>
        <p:nvSpPr>
          <p:cNvPr id="254" name="Google Shape;254;p16"/>
          <p:cNvSpPr txBox="1"/>
          <p:nvPr/>
        </p:nvSpPr>
        <p:spPr>
          <a:xfrm>
            <a:off x="2500313" y="5286375"/>
            <a:ext cx="15001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7"/>
          <p:cNvSpPr/>
          <p:nvPr/>
        </p:nvSpPr>
        <p:spPr>
          <a:xfrm>
            <a:off x="214313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2286000" y="785813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2286000" y="3143250"/>
            <a:ext cx="1928813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4357688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2286000" y="4929188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5" name="Google Shape;265;p17"/>
          <p:cNvCxnSpPr/>
          <p:nvPr/>
        </p:nvCxnSpPr>
        <p:spPr>
          <a:xfrm flipH="1">
            <a:off x="1176338" y="1857375"/>
            <a:ext cx="2074862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6" name="Google Shape;266;p17"/>
          <p:cNvCxnSpPr/>
          <p:nvPr/>
        </p:nvCxnSpPr>
        <p:spPr>
          <a:xfrm>
            <a:off x="3249613" y="1857375"/>
            <a:ext cx="2073275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7" name="Google Shape;267;p17"/>
          <p:cNvCxnSpPr/>
          <p:nvPr/>
        </p:nvCxnSpPr>
        <p:spPr>
          <a:xfrm>
            <a:off x="3249613" y="1857375"/>
            <a:ext cx="1587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68" name="Google Shape;268;p17"/>
          <p:cNvCxnSpPr/>
          <p:nvPr/>
        </p:nvCxnSpPr>
        <p:spPr>
          <a:xfrm>
            <a:off x="3249613" y="4214813"/>
            <a:ext cx="36512" cy="7143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69" name="Google Shape;269;p17"/>
          <p:cNvSpPr txBox="1"/>
          <p:nvPr/>
        </p:nvSpPr>
        <p:spPr>
          <a:xfrm>
            <a:off x="6359525" y="928688"/>
            <a:ext cx="2570163" cy="563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3333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S’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3333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  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GB" sz="1800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,in*)(S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b,in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*)(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b’,here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dirty="0"/>
          </a:p>
        </p:txBody>
      </p:sp>
      <p:sp>
        <p:nvSpPr>
          <p:cNvPr id="273" name="Google Shape;273;p17"/>
          <p:cNvSpPr txBox="1"/>
          <p:nvPr/>
        </p:nvSpPr>
        <p:spPr>
          <a:xfrm>
            <a:off x="2500313" y="1071563"/>
            <a:ext cx="1500187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LYR </a:t>
            </a:r>
            <a:r>
              <a:rPr lang="en-GB" sz="16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74" name="Google Shape;274;p17"/>
          <p:cNvSpPr txBox="1"/>
          <p:nvPr/>
        </p:nvSpPr>
        <p:spPr>
          <a:xfrm>
            <a:off x="2500313" y="3500438"/>
            <a:ext cx="1500187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 </a:t>
            </a:r>
            <a:r>
              <a:rPr lang="en-GB" sz="16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75" name="Google Shape;275;p17"/>
          <p:cNvSpPr txBox="1"/>
          <p:nvPr/>
        </p:nvSpPr>
        <p:spPr>
          <a:xfrm>
            <a:off x="4572000" y="3500438"/>
            <a:ext cx="15001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428625" y="3500438"/>
            <a:ext cx="15001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endParaRPr/>
          </a:p>
        </p:txBody>
      </p:sp>
      <p:sp>
        <p:nvSpPr>
          <p:cNvPr id="277" name="Google Shape;277;p17"/>
          <p:cNvSpPr txBox="1"/>
          <p:nvPr/>
        </p:nvSpPr>
        <p:spPr>
          <a:xfrm>
            <a:off x="2500313" y="5286375"/>
            <a:ext cx="15001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214313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2286000" y="785813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2286000" y="3143250"/>
            <a:ext cx="1928813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4357688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2286000" y="4929188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8" name="Google Shape;288;p18"/>
          <p:cNvCxnSpPr/>
          <p:nvPr/>
        </p:nvCxnSpPr>
        <p:spPr>
          <a:xfrm flipH="1">
            <a:off x="1176338" y="1857375"/>
            <a:ext cx="2074862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9" name="Google Shape;289;p18"/>
          <p:cNvCxnSpPr/>
          <p:nvPr/>
        </p:nvCxnSpPr>
        <p:spPr>
          <a:xfrm>
            <a:off x="3249613" y="1857375"/>
            <a:ext cx="2073275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0" name="Google Shape;290;p18"/>
          <p:cNvCxnSpPr/>
          <p:nvPr/>
        </p:nvCxnSpPr>
        <p:spPr>
          <a:xfrm>
            <a:off x="3249613" y="1857375"/>
            <a:ext cx="1587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91" name="Google Shape;291;p18"/>
          <p:cNvCxnSpPr/>
          <p:nvPr/>
        </p:nvCxnSpPr>
        <p:spPr>
          <a:xfrm>
            <a:off x="3249613" y="4214813"/>
            <a:ext cx="36512" cy="7143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92" name="Google Shape;292;p18"/>
          <p:cNvSpPr txBox="1"/>
          <p:nvPr/>
        </p:nvSpPr>
        <p:spPr>
          <a:xfrm>
            <a:off x="6359525" y="928688"/>
            <a:ext cx="2570163" cy="563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S’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  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GB" sz="1800" baseline="-25000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,in*)(S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b,in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*)(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b’,here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dirty="0"/>
          </a:p>
        </p:txBody>
      </p:sp>
      <p:sp>
        <p:nvSpPr>
          <p:cNvPr id="296" name="Google Shape;296;p18"/>
          <p:cNvSpPr txBox="1"/>
          <p:nvPr/>
        </p:nvSpPr>
        <p:spPr>
          <a:xfrm>
            <a:off x="2500313" y="1071563"/>
            <a:ext cx="15001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LYR</a:t>
            </a:r>
            <a:endParaRPr/>
          </a:p>
        </p:txBody>
      </p:sp>
      <p:sp>
        <p:nvSpPr>
          <p:cNvPr id="297" name="Google Shape;297;p18"/>
          <p:cNvSpPr txBox="1"/>
          <p:nvPr/>
        </p:nvSpPr>
        <p:spPr>
          <a:xfrm>
            <a:off x="2500313" y="3500438"/>
            <a:ext cx="15001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endParaRPr/>
          </a:p>
        </p:txBody>
      </p:sp>
      <p:sp>
        <p:nvSpPr>
          <p:cNvPr id="298" name="Google Shape;298;p18"/>
          <p:cNvSpPr txBox="1"/>
          <p:nvPr/>
        </p:nvSpPr>
        <p:spPr>
          <a:xfrm>
            <a:off x="4572000" y="3500438"/>
            <a:ext cx="15001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endParaRPr/>
          </a:p>
        </p:txBody>
      </p:sp>
      <p:sp>
        <p:nvSpPr>
          <p:cNvPr id="299" name="Google Shape;299;p18"/>
          <p:cNvSpPr txBox="1"/>
          <p:nvPr/>
        </p:nvSpPr>
        <p:spPr>
          <a:xfrm>
            <a:off x="428625" y="3500438"/>
            <a:ext cx="15001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endParaRPr/>
          </a:p>
        </p:txBody>
      </p:sp>
      <p:sp>
        <p:nvSpPr>
          <p:cNvPr id="300" name="Google Shape;300;p18"/>
          <p:cNvSpPr txBox="1"/>
          <p:nvPr/>
        </p:nvSpPr>
        <p:spPr>
          <a:xfrm>
            <a:off x="2500313" y="5286375"/>
            <a:ext cx="1500187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r>
              <a:rPr lang="en-GB" sz="16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GB" sz="1600" baseline="-250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9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214313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2286000" y="785813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2286000" y="3143250"/>
            <a:ext cx="1928813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4357688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2286000" y="4929188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1" name="Google Shape;311;p19"/>
          <p:cNvCxnSpPr/>
          <p:nvPr/>
        </p:nvCxnSpPr>
        <p:spPr>
          <a:xfrm flipH="1">
            <a:off x="1176338" y="1857375"/>
            <a:ext cx="2074862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2" name="Google Shape;312;p19"/>
          <p:cNvCxnSpPr/>
          <p:nvPr/>
        </p:nvCxnSpPr>
        <p:spPr>
          <a:xfrm>
            <a:off x="3249613" y="1857375"/>
            <a:ext cx="2073275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3" name="Google Shape;313;p19"/>
          <p:cNvCxnSpPr/>
          <p:nvPr/>
        </p:nvCxnSpPr>
        <p:spPr>
          <a:xfrm>
            <a:off x="3249613" y="1857375"/>
            <a:ext cx="1587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4" name="Google Shape;314;p19"/>
          <p:cNvCxnSpPr/>
          <p:nvPr/>
        </p:nvCxnSpPr>
        <p:spPr>
          <a:xfrm>
            <a:off x="3249613" y="4214813"/>
            <a:ext cx="36512" cy="7143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15" name="Google Shape;315;p19"/>
          <p:cNvSpPr txBox="1"/>
          <p:nvPr/>
        </p:nvSpPr>
        <p:spPr>
          <a:xfrm>
            <a:off x="6286501" y="928688"/>
            <a:ext cx="2643188" cy="563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S’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  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,in*)(S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b,in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*)(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b’,here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dirty="0"/>
          </a:p>
        </p:txBody>
      </p:sp>
      <p:sp>
        <p:nvSpPr>
          <p:cNvPr id="319" name="Google Shape;319;p19"/>
          <p:cNvSpPr txBox="1"/>
          <p:nvPr/>
        </p:nvSpPr>
        <p:spPr>
          <a:xfrm>
            <a:off x="2500313" y="1071563"/>
            <a:ext cx="15001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LYR</a:t>
            </a:r>
            <a:endParaRPr/>
          </a:p>
        </p:txBody>
      </p:sp>
      <p:sp>
        <p:nvSpPr>
          <p:cNvPr id="320" name="Google Shape;320;p19"/>
          <p:cNvSpPr txBox="1"/>
          <p:nvPr/>
        </p:nvSpPr>
        <p:spPr>
          <a:xfrm>
            <a:off x="2500313" y="3500438"/>
            <a:ext cx="1500187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 </a:t>
            </a:r>
            <a:r>
              <a:rPr lang="en-GB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21" name="Google Shape;321;p19"/>
          <p:cNvSpPr txBox="1"/>
          <p:nvPr/>
        </p:nvSpPr>
        <p:spPr>
          <a:xfrm>
            <a:off x="4572000" y="3500438"/>
            <a:ext cx="15001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endParaRPr/>
          </a:p>
        </p:txBody>
      </p:sp>
      <p:sp>
        <p:nvSpPr>
          <p:cNvPr id="322" name="Google Shape;322;p19"/>
          <p:cNvSpPr txBox="1"/>
          <p:nvPr/>
        </p:nvSpPr>
        <p:spPr>
          <a:xfrm>
            <a:off x="428625" y="3500438"/>
            <a:ext cx="15001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endParaRPr/>
          </a:p>
        </p:txBody>
      </p:sp>
      <p:sp>
        <p:nvSpPr>
          <p:cNvPr id="323" name="Google Shape;323;p19"/>
          <p:cNvSpPr txBox="1"/>
          <p:nvPr/>
        </p:nvSpPr>
        <p:spPr>
          <a:xfrm>
            <a:off x="2500313" y="5286375"/>
            <a:ext cx="15001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r>
              <a:rPr lang="en-GB" sz="16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214313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2286000" y="785813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2286000" y="3143250"/>
            <a:ext cx="1928813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4357688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2286000" y="4929188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4" name="Google Shape;334;p20"/>
          <p:cNvCxnSpPr/>
          <p:nvPr/>
        </p:nvCxnSpPr>
        <p:spPr>
          <a:xfrm flipH="1">
            <a:off x="1176338" y="1857375"/>
            <a:ext cx="2074862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5" name="Google Shape;335;p20"/>
          <p:cNvCxnSpPr/>
          <p:nvPr/>
        </p:nvCxnSpPr>
        <p:spPr>
          <a:xfrm>
            <a:off x="3249613" y="1857375"/>
            <a:ext cx="2073275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6" name="Google Shape;336;p20"/>
          <p:cNvCxnSpPr/>
          <p:nvPr/>
        </p:nvCxnSpPr>
        <p:spPr>
          <a:xfrm>
            <a:off x="3249613" y="1857375"/>
            <a:ext cx="1587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7" name="Google Shape;337;p20"/>
          <p:cNvCxnSpPr/>
          <p:nvPr/>
        </p:nvCxnSpPr>
        <p:spPr>
          <a:xfrm>
            <a:off x="3249613" y="4214813"/>
            <a:ext cx="36512" cy="7143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8" name="Google Shape;338;p20"/>
          <p:cNvSpPr txBox="1"/>
          <p:nvPr/>
        </p:nvSpPr>
        <p:spPr>
          <a:xfrm>
            <a:off x="6286501" y="928688"/>
            <a:ext cx="2643188" cy="563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S’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  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,in*)(S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b,in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*)(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b’,here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dirty="0"/>
          </a:p>
        </p:txBody>
      </p:sp>
      <p:sp>
        <p:nvSpPr>
          <p:cNvPr id="342" name="Google Shape;342;p20"/>
          <p:cNvSpPr txBox="1"/>
          <p:nvPr/>
        </p:nvSpPr>
        <p:spPr>
          <a:xfrm>
            <a:off x="2500313" y="1071563"/>
            <a:ext cx="1500187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 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bbb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43" name="Google Shape;343;p20"/>
          <p:cNvSpPr txBox="1"/>
          <p:nvPr/>
        </p:nvSpPr>
        <p:spPr>
          <a:xfrm>
            <a:off x="2500313" y="3500438"/>
            <a:ext cx="15001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endParaRPr/>
          </a:p>
        </p:txBody>
      </p:sp>
      <p:sp>
        <p:nvSpPr>
          <p:cNvPr id="344" name="Google Shape;344;p20"/>
          <p:cNvSpPr txBox="1"/>
          <p:nvPr/>
        </p:nvSpPr>
        <p:spPr>
          <a:xfrm>
            <a:off x="4572000" y="3500438"/>
            <a:ext cx="15001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endParaRPr/>
          </a:p>
        </p:txBody>
      </p:sp>
      <p:sp>
        <p:nvSpPr>
          <p:cNvPr id="345" name="Google Shape;345;p20"/>
          <p:cNvSpPr txBox="1"/>
          <p:nvPr/>
        </p:nvSpPr>
        <p:spPr>
          <a:xfrm>
            <a:off x="428625" y="3500438"/>
            <a:ext cx="15001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endParaRPr/>
          </a:p>
        </p:txBody>
      </p:sp>
      <p:sp>
        <p:nvSpPr>
          <p:cNvPr id="346" name="Google Shape;346;p20"/>
          <p:cNvSpPr txBox="1"/>
          <p:nvPr/>
        </p:nvSpPr>
        <p:spPr>
          <a:xfrm>
            <a:off x="2500313" y="5286375"/>
            <a:ext cx="15001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r>
              <a:rPr lang="en-GB" sz="16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214313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2286000" y="785813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2286000" y="3143250"/>
            <a:ext cx="1928813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4357688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2286000" y="4929188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7" name="Google Shape;357;p21"/>
          <p:cNvCxnSpPr/>
          <p:nvPr/>
        </p:nvCxnSpPr>
        <p:spPr>
          <a:xfrm flipH="1">
            <a:off x="1176338" y="1857375"/>
            <a:ext cx="2074862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8" name="Google Shape;358;p21"/>
          <p:cNvCxnSpPr/>
          <p:nvPr/>
        </p:nvCxnSpPr>
        <p:spPr>
          <a:xfrm>
            <a:off x="3249613" y="1857375"/>
            <a:ext cx="2073275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59" name="Google Shape;359;p21"/>
          <p:cNvCxnSpPr/>
          <p:nvPr/>
        </p:nvCxnSpPr>
        <p:spPr>
          <a:xfrm>
            <a:off x="3249613" y="1857375"/>
            <a:ext cx="1587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0" name="Google Shape;360;p21"/>
          <p:cNvCxnSpPr/>
          <p:nvPr/>
        </p:nvCxnSpPr>
        <p:spPr>
          <a:xfrm>
            <a:off x="3249613" y="4214813"/>
            <a:ext cx="36512" cy="7143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61" name="Google Shape;361;p21"/>
          <p:cNvSpPr txBox="1"/>
          <p:nvPr/>
        </p:nvSpPr>
        <p:spPr>
          <a:xfrm>
            <a:off x="6359525" y="928688"/>
            <a:ext cx="2570163" cy="563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S’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  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CC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,in*)(S</a:t>
            </a:r>
            <a:r>
              <a:rPr lang="en-GB" sz="1800" baseline="-250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CC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b,in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*)(</a:t>
            </a:r>
            <a:r>
              <a:rPr lang="en-GB" sz="1800" dirty="0" err="1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b’,here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 </a:t>
            </a:r>
            <a:r>
              <a:rPr lang="en-GB" sz="1800" dirty="0">
                <a:solidFill>
                  <a:srgbClr val="00CC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dirty="0"/>
          </a:p>
        </p:txBody>
      </p:sp>
      <p:sp>
        <p:nvSpPr>
          <p:cNvPr id="365" name="Google Shape;365;p21"/>
          <p:cNvSpPr txBox="1"/>
          <p:nvPr/>
        </p:nvSpPr>
        <p:spPr>
          <a:xfrm>
            <a:off x="2500313" y="1071563"/>
            <a:ext cx="1500187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b’b’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66" name="Google Shape;366;p21"/>
          <p:cNvSpPr txBox="1"/>
          <p:nvPr/>
        </p:nvSpPr>
        <p:spPr>
          <a:xfrm>
            <a:off x="2500313" y="3500438"/>
            <a:ext cx="1500187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 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bb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67" name="Google Shape;367;p21"/>
          <p:cNvSpPr txBox="1"/>
          <p:nvPr/>
        </p:nvSpPr>
        <p:spPr>
          <a:xfrm>
            <a:off x="4572000" y="3500438"/>
            <a:ext cx="1500188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 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bb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68" name="Google Shape;368;p21"/>
          <p:cNvSpPr txBox="1"/>
          <p:nvPr/>
        </p:nvSpPr>
        <p:spPr>
          <a:xfrm>
            <a:off x="428625" y="3500438"/>
            <a:ext cx="1500188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 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bb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69" name="Google Shape;369;p21"/>
          <p:cNvSpPr txBox="1"/>
          <p:nvPr/>
        </p:nvSpPr>
        <p:spPr>
          <a:xfrm>
            <a:off x="2500313" y="5286375"/>
            <a:ext cx="15001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</a:t>
            </a:r>
            <a:r>
              <a:rPr lang="en-GB" sz="16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214313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2286000" y="785813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2286000" y="3143250"/>
            <a:ext cx="1928813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4357688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2286000" y="4929188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0" name="Google Shape;380;p22"/>
          <p:cNvCxnSpPr/>
          <p:nvPr/>
        </p:nvCxnSpPr>
        <p:spPr>
          <a:xfrm flipH="1">
            <a:off x="1176338" y="1857375"/>
            <a:ext cx="2074862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1" name="Google Shape;381;p22"/>
          <p:cNvCxnSpPr/>
          <p:nvPr/>
        </p:nvCxnSpPr>
        <p:spPr>
          <a:xfrm>
            <a:off x="3249613" y="1857375"/>
            <a:ext cx="2073275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2" name="Google Shape;382;p22"/>
          <p:cNvCxnSpPr/>
          <p:nvPr/>
        </p:nvCxnSpPr>
        <p:spPr>
          <a:xfrm>
            <a:off x="3249613" y="1857375"/>
            <a:ext cx="1587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83" name="Google Shape;383;p22"/>
          <p:cNvCxnSpPr/>
          <p:nvPr/>
        </p:nvCxnSpPr>
        <p:spPr>
          <a:xfrm>
            <a:off x="3249613" y="4214813"/>
            <a:ext cx="36512" cy="7143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84" name="Google Shape;384;p22"/>
          <p:cNvSpPr txBox="1"/>
          <p:nvPr/>
        </p:nvSpPr>
        <p:spPr>
          <a:xfrm>
            <a:off x="6323013" y="928688"/>
            <a:ext cx="2606675" cy="563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S’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  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,in*)(S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CC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b,in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*)(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b’,here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 </a:t>
            </a:r>
            <a:r>
              <a:rPr lang="en-GB" sz="1800" dirty="0">
                <a:solidFill>
                  <a:srgbClr val="00CC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CC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dirty="0"/>
          </a:p>
        </p:txBody>
      </p:sp>
      <p:sp>
        <p:nvSpPr>
          <p:cNvPr id="388" name="Google Shape;388;p22"/>
          <p:cNvSpPr txBox="1"/>
          <p:nvPr/>
        </p:nvSpPr>
        <p:spPr>
          <a:xfrm>
            <a:off x="2500313" y="1071563"/>
            <a:ext cx="1500187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b’ </a:t>
            </a:r>
            <a:endParaRPr/>
          </a:p>
        </p:txBody>
      </p:sp>
      <p:sp>
        <p:nvSpPr>
          <p:cNvPr id="389" name="Google Shape;389;p22"/>
          <p:cNvSpPr txBox="1"/>
          <p:nvPr/>
        </p:nvSpPr>
        <p:spPr>
          <a:xfrm>
            <a:off x="2500313" y="3500438"/>
            <a:ext cx="1500187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b’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90" name="Google Shape;390;p22"/>
          <p:cNvSpPr txBox="1"/>
          <p:nvPr/>
        </p:nvSpPr>
        <p:spPr>
          <a:xfrm>
            <a:off x="4572000" y="3500438"/>
            <a:ext cx="1500188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/>
          </a:p>
        </p:txBody>
      </p:sp>
      <p:sp>
        <p:nvSpPr>
          <p:cNvPr id="391" name="Google Shape;391;p22"/>
          <p:cNvSpPr txBox="1"/>
          <p:nvPr/>
        </p:nvSpPr>
        <p:spPr>
          <a:xfrm>
            <a:off x="428625" y="3500438"/>
            <a:ext cx="1500188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/>
          </a:p>
        </p:txBody>
      </p:sp>
      <p:sp>
        <p:nvSpPr>
          <p:cNvPr id="392" name="Google Shape;392;p22"/>
          <p:cNvSpPr txBox="1"/>
          <p:nvPr/>
        </p:nvSpPr>
        <p:spPr>
          <a:xfrm>
            <a:off x="2500313" y="5286375"/>
            <a:ext cx="1500187" cy="61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 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3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23"/>
          <p:cNvSpPr/>
          <p:nvPr/>
        </p:nvSpPr>
        <p:spPr>
          <a:xfrm>
            <a:off x="214313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23"/>
          <p:cNvSpPr/>
          <p:nvPr/>
        </p:nvSpPr>
        <p:spPr>
          <a:xfrm>
            <a:off x="2286000" y="785813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23"/>
          <p:cNvSpPr/>
          <p:nvPr/>
        </p:nvSpPr>
        <p:spPr>
          <a:xfrm>
            <a:off x="2286000" y="3143250"/>
            <a:ext cx="1928813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23"/>
          <p:cNvSpPr/>
          <p:nvPr/>
        </p:nvSpPr>
        <p:spPr>
          <a:xfrm>
            <a:off x="4357688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2286000" y="4929188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3" name="Google Shape;403;p23"/>
          <p:cNvCxnSpPr/>
          <p:nvPr/>
        </p:nvCxnSpPr>
        <p:spPr>
          <a:xfrm flipH="1">
            <a:off x="1176338" y="1857375"/>
            <a:ext cx="2074862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4" name="Google Shape;404;p23"/>
          <p:cNvCxnSpPr/>
          <p:nvPr/>
        </p:nvCxnSpPr>
        <p:spPr>
          <a:xfrm>
            <a:off x="3249613" y="1857375"/>
            <a:ext cx="2073275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5" name="Google Shape;405;p23"/>
          <p:cNvCxnSpPr/>
          <p:nvPr/>
        </p:nvCxnSpPr>
        <p:spPr>
          <a:xfrm>
            <a:off x="3249613" y="1857375"/>
            <a:ext cx="1587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06" name="Google Shape;406;p23"/>
          <p:cNvCxnSpPr/>
          <p:nvPr/>
        </p:nvCxnSpPr>
        <p:spPr>
          <a:xfrm>
            <a:off x="3249613" y="4214813"/>
            <a:ext cx="36512" cy="7143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07" name="Google Shape;407;p23"/>
          <p:cNvSpPr txBox="1"/>
          <p:nvPr/>
        </p:nvSpPr>
        <p:spPr>
          <a:xfrm>
            <a:off x="6323013" y="1011238"/>
            <a:ext cx="2606675" cy="563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S’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  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,in*)(S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b,in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*)(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b’,here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8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8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dirty="0"/>
          </a:p>
        </p:txBody>
      </p:sp>
      <p:sp>
        <p:nvSpPr>
          <p:cNvPr id="411" name="Google Shape;411;p23"/>
          <p:cNvSpPr txBox="1"/>
          <p:nvPr/>
        </p:nvSpPr>
        <p:spPr>
          <a:xfrm>
            <a:off x="2500313" y="1071563"/>
            <a:ext cx="1500187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12" name="Google Shape;412;p23"/>
          <p:cNvSpPr txBox="1"/>
          <p:nvPr/>
        </p:nvSpPr>
        <p:spPr>
          <a:xfrm>
            <a:off x="2500313" y="3500438"/>
            <a:ext cx="1500187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13" name="Google Shape;413;p23"/>
          <p:cNvSpPr txBox="1"/>
          <p:nvPr/>
        </p:nvSpPr>
        <p:spPr>
          <a:xfrm>
            <a:off x="4572000" y="3500438"/>
            <a:ext cx="1500188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14" name="Google Shape;414;p23"/>
          <p:cNvSpPr txBox="1"/>
          <p:nvPr/>
        </p:nvSpPr>
        <p:spPr>
          <a:xfrm>
            <a:off x="428625" y="3500438"/>
            <a:ext cx="1500188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15" name="Google Shape;415;p23"/>
          <p:cNvSpPr txBox="1"/>
          <p:nvPr/>
        </p:nvSpPr>
        <p:spPr>
          <a:xfrm>
            <a:off x="2500313" y="5286375"/>
            <a:ext cx="1500187" cy="61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CC99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600" baseline="-250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24"/>
          <p:cNvSpPr/>
          <p:nvPr/>
        </p:nvSpPr>
        <p:spPr>
          <a:xfrm>
            <a:off x="214313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2286000" y="785813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2286000" y="3143250"/>
            <a:ext cx="1928813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24"/>
          <p:cNvSpPr/>
          <p:nvPr/>
        </p:nvSpPr>
        <p:spPr>
          <a:xfrm>
            <a:off x="4357688" y="3143250"/>
            <a:ext cx="1928812" cy="1071563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24"/>
          <p:cNvSpPr/>
          <p:nvPr/>
        </p:nvSpPr>
        <p:spPr>
          <a:xfrm>
            <a:off x="2286000" y="4929188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6" name="Google Shape;426;p24"/>
          <p:cNvCxnSpPr/>
          <p:nvPr/>
        </p:nvCxnSpPr>
        <p:spPr>
          <a:xfrm flipH="1">
            <a:off x="1176338" y="1857375"/>
            <a:ext cx="2074862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7" name="Google Shape;427;p24"/>
          <p:cNvCxnSpPr/>
          <p:nvPr/>
        </p:nvCxnSpPr>
        <p:spPr>
          <a:xfrm>
            <a:off x="3249613" y="1857375"/>
            <a:ext cx="2073275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8" name="Google Shape;428;p24"/>
          <p:cNvCxnSpPr/>
          <p:nvPr/>
        </p:nvCxnSpPr>
        <p:spPr>
          <a:xfrm>
            <a:off x="3249613" y="1857375"/>
            <a:ext cx="1587" cy="12858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9" name="Google Shape;429;p24"/>
          <p:cNvCxnSpPr/>
          <p:nvPr/>
        </p:nvCxnSpPr>
        <p:spPr>
          <a:xfrm>
            <a:off x="3249613" y="4214813"/>
            <a:ext cx="36512" cy="7143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30" name="Google Shape;430;p24"/>
          <p:cNvSpPr txBox="1"/>
          <p:nvPr/>
        </p:nvSpPr>
        <p:spPr>
          <a:xfrm>
            <a:off x="6286501" y="928688"/>
            <a:ext cx="2643188" cy="5634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S’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,in)  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a,out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b,here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)__________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,in*)(S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LYS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b,in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*)(</a:t>
            </a:r>
            <a:r>
              <a:rPr lang="en-GB" sz="1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b’,here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b’ 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,here)________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8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GB" sz="1800" baseline="-25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 sz="1800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800" dirty="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dirty="0"/>
          </a:p>
        </p:txBody>
      </p:sp>
      <p:sp>
        <p:nvSpPr>
          <p:cNvPr id="434" name="Google Shape;434;p24"/>
          <p:cNvSpPr txBox="1"/>
          <p:nvPr/>
        </p:nvSpPr>
        <p:spPr>
          <a:xfrm>
            <a:off x="2500313" y="1071563"/>
            <a:ext cx="15001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35" name="Google Shape;435;p24"/>
          <p:cNvSpPr txBox="1"/>
          <p:nvPr/>
        </p:nvSpPr>
        <p:spPr>
          <a:xfrm>
            <a:off x="2500313" y="3500438"/>
            <a:ext cx="150018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4572000" y="3500438"/>
            <a:ext cx="15001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37" name="Google Shape;437;p24"/>
          <p:cNvSpPr txBox="1"/>
          <p:nvPr/>
        </p:nvSpPr>
        <p:spPr>
          <a:xfrm>
            <a:off x="428625" y="3500438"/>
            <a:ext cx="15001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438" name="Google Shape;438;p24"/>
          <p:cNvSpPr txBox="1"/>
          <p:nvPr/>
        </p:nvSpPr>
        <p:spPr>
          <a:xfrm>
            <a:off x="2500313" y="5286375"/>
            <a:ext cx="150018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GB" sz="1600">
                <a:solidFill>
                  <a:srgbClr val="00CC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611188" y="0"/>
            <a:ext cx="77724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GB" sz="3200" dirty="0" err="1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Modelare</a:t>
            </a:r>
            <a:r>
              <a:rPr lang="en-GB" sz="3200" dirty="0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 &amp; </a:t>
            </a:r>
            <a:r>
              <a:rPr lang="en-GB" sz="3200" dirty="0" err="1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Inginerie</a:t>
            </a:r>
            <a:r>
              <a:rPr lang="en-GB" sz="3200" dirty="0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 Software</a:t>
            </a:r>
            <a:endParaRPr dirty="0"/>
          </a:p>
        </p:txBody>
      </p:sp>
      <p:graphicFrame>
        <p:nvGraphicFramePr>
          <p:cNvPr id="72" name="Google Shape;72;p2"/>
          <p:cNvGraphicFramePr/>
          <p:nvPr>
            <p:extLst>
              <p:ext uri="{D42A27DB-BD31-4B8C-83A1-F6EECF244321}">
                <p14:modId xmlns:p14="http://schemas.microsoft.com/office/powerpoint/2010/main" val="3854338025"/>
              </p:ext>
            </p:extLst>
          </p:nvPr>
        </p:nvGraphicFramePr>
        <p:xfrm>
          <a:off x="179388" y="692697"/>
          <a:ext cx="8966200" cy="7152729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54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5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dirty="0"/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1" i="0" u="none" strike="noStrike" cap="none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Ingineria</a:t>
                      </a:r>
                      <a:r>
                        <a:rPr lang="en-GB" sz="2400" b="1" i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Software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</a:p>
                    <a:p>
                      <a:pPr marL="0" marR="0" lvl="8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Termen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introdus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la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Conferinta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NATO pe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aceasta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tema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construirea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sistemelor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operare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IBM), 1968 (B Randell, P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Naur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</a:p>
                    <a:p>
                      <a:pPr marL="0" marR="0" lvl="8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Definitie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“SE is an </a:t>
                      </a:r>
                      <a:r>
                        <a:rPr lang="en-GB" sz="2000" b="1" i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engineering discipline 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that is concerned with </a:t>
                      </a:r>
                      <a:r>
                        <a:rPr lang="en-GB" sz="2000" b="1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aspects of software production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from the </a:t>
                      </a:r>
                      <a:r>
                        <a:rPr lang="en-GB" sz="2000" b="1" i="0" u="none" strike="noStrike" cap="none" dirty="0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early stages of system specification to maintaining the system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”  - Ian Sommerville</a:t>
                      </a:r>
                    </a:p>
                    <a:p>
                      <a:pPr marL="0" marR="0" lvl="8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6" indent="-15240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1" i="0" u="none" strike="noStrike" cap="none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Ingineria</a:t>
                      </a:r>
                      <a:r>
                        <a:rPr lang="en-GB" sz="2000" b="1" i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ocupa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proiectarea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dezvoltarea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intretinerea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unor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mecanica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civila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electronica…);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folosind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metode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instrumente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construind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tehnologii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adecvate</a:t>
                      </a: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6" indent="-15240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000" b="1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cuprinde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atat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aspecte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tehnice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privind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dezvoltarea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software (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sciere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cod,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testare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instalare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),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aspecte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privind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planificarea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activitatilor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comunicarea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definirea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unui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proiect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(”software engineering is software too” !?)</a:t>
                      </a:r>
                    </a:p>
                    <a:p>
                      <a:pPr marL="0" marR="0" lvl="6" indent="-152400" algn="just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1" i="0" u="none" strike="noStrike" cap="none" dirty="0" err="1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Componente</a:t>
                      </a:r>
                      <a:r>
                        <a:rPr lang="en-GB" sz="2000" b="1" i="0" u="none" strike="noStrike" cap="none" dirty="0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ale </a:t>
                      </a:r>
                      <a:r>
                        <a:rPr lang="en-GB" sz="2000" b="1" i="0" u="none" strike="noStrike" cap="none" dirty="0" err="1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proiectelor</a:t>
                      </a:r>
                      <a:r>
                        <a:rPr lang="en-GB" sz="2000" b="1" i="0" u="none" strike="noStrike" cap="none" dirty="0">
                          <a:solidFill>
                            <a:schemeClr val="accen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IS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“requirements, design, coding, testing and maintenance”</a:t>
                      </a: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5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Unde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modelarea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 IS? </a:t>
                      </a: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3" name="Google Shape;73;p2"/>
          <p:cNvCxnSpPr/>
          <p:nvPr/>
        </p:nvCxnSpPr>
        <p:spPr>
          <a:xfrm>
            <a:off x="179388" y="765175"/>
            <a:ext cx="8785225" cy="158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76861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/>
        </p:nvSpPr>
        <p:spPr>
          <a:xfrm>
            <a:off x="539750" y="0"/>
            <a:ext cx="77724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GB" sz="28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Observatii</a:t>
            </a:r>
            <a:endParaRPr sz="2800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0" name="Google Shape;170;p10"/>
          <p:cNvGraphicFramePr/>
          <p:nvPr>
            <p:extLst>
              <p:ext uri="{D42A27DB-BD31-4B8C-83A1-F6EECF244321}">
                <p14:modId xmlns:p14="http://schemas.microsoft.com/office/powerpoint/2010/main" val="44303546"/>
              </p:ext>
            </p:extLst>
          </p:nvPr>
        </p:nvGraphicFramePr>
        <p:xfrm>
          <a:off x="322250" y="533258"/>
          <a:ext cx="8821750" cy="8292823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40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3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generalizare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unei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paradigme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utilizate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exemplifica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sincronizarea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nodurilor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unei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retele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distribuite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care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comunica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local,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vecini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fara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control global –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cunoscuta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ca ‘</a:t>
                      </a:r>
                      <a:r>
                        <a:rPr lang="en-GB" sz="2400" b="0" i="0" u="none" strike="noStrike" cap="none" dirty="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firing squad synchronization problem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’;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modelata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obicei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 automate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celulare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celule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asezate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pe o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linie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1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Premize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aceleasi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reguli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rescriere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comunicare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 broadcasting local),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initiale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specific</a:t>
                      </a: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aceeasi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stare in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fiecare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compartiment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1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Complexitate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Solutia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raport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adancimea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sistemului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lungimea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celui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lung drum in arbore)</a:t>
                      </a: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90000" marR="90000" marT="59400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875">
                <a:tc>
                  <a:txBody>
                    <a:bodyPr/>
                    <a:lstStyle/>
                    <a:p>
                      <a:pPr marL="0" marR="0" lvl="0" indent="-1270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Char char="-"/>
                      </a:pPr>
                      <a:endParaRPr dirty="0"/>
                    </a:p>
                  </a:txBody>
                  <a:tcPr marL="90000" marR="90000" marT="59400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1" name="Google Shape;171;p10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" name="Google Shape;172;p10"/>
          <p:cNvCxnSpPr/>
          <p:nvPr/>
        </p:nvCxnSpPr>
        <p:spPr>
          <a:xfrm>
            <a:off x="179388" y="765175"/>
            <a:ext cx="8785225" cy="158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3" name="Google Shape;173;p10"/>
          <p:cNvSpPr txBox="1"/>
          <p:nvPr/>
        </p:nvSpPr>
        <p:spPr>
          <a:xfrm>
            <a:off x="5775325" y="436562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348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611188" y="0"/>
            <a:ext cx="7772400" cy="87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3200" dirty="0">
                <a:solidFill>
                  <a:schemeClr val="accent2"/>
                </a:solidFill>
              </a:rPr>
              <a:t>Kernel P System – </a:t>
            </a:r>
            <a:r>
              <a:rPr lang="en-GB" sz="3200" dirty="0" err="1">
                <a:solidFill>
                  <a:schemeClr val="accent2"/>
                </a:solidFill>
              </a:rPr>
              <a:t>Introducere</a:t>
            </a:r>
            <a:r>
              <a:rPr lang="en-GB" sz="3200" dirty="0">
                <a:solidFill>
                  <a:schemeClr val="accent2"/>
                </a:solidFill>
              </a:rPr>
              <a:t> </a:t>
            </a:r>
            <a:r>
              <a:rPr lang="en-GB" sz="3200" dirty="0" err="1">
                <a:solidFill>
                  <a:schemeClr val="accent2"/>
                </a:solidFill>
              </a:rPr>
              <a:t>Informala</a:t>
            </a:r>
            <a:endParaRPr lang="en-GB" sz="3200" dirty="0">
              <a:solidFill>
                <a:schemeClr val="accent2"/>
              </a:solidFill>
            </a:endParaRPr>
          </a:p>
        </p:txBody>
      </p:sp>
      <p:graphicFrame>
        <p:nvGraphicFramePr>
          <p:cNvPr id="409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07185"/>
              </p:ext>
            </p:extLst>
          </p:nvPr>
        </p:nvGraphicFramePr>
        <p:xfrm>
          <a:off x="177800" y="667544"/>
          <a:ext cx="8966200" cy="10482652"/>
        </p:xfrm>
        <a:graphic>
          <a:graphicData uri="http://schemas.openxmlformats.org/drawingml/2006/table">
            <a:tbl>
              <a:tblPr/>
              <a:tblGrid>
                <a:gridCol w="854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55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Structura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dinamica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, sub forma de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graf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  <a:cs typeface="Times New Roman" pitchFamily="16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Utilizeaza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multiseturi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de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obiecte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  <a:cs typeface="Times New Roman" pitchFamily="16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  <a:cs typeface="Times New Roman" pitchFamily="16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Regulile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pot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avea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garzi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(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conditii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booleene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)</a:t>
                      </a:r>
                    </a:p>
                    <a:p>
                      <a:pPr marL="457200" marR="0" lvl="1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rescriere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si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comunicare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  <a:cs typeface="Times New Roman" pitchFamily="16" charset="0"/>
                      </a:endParaRPr>
                    </a:p>
                    <a:p>
                      <a:pPr marL="457200" marR="0" lvl="1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structurale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(ex.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diviziune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celulara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/de membrane) </a:t>
                      </a:r>
                    </a:p>
                    <a:p>
                      <a:pPr marL="457200" marR="0" lvl="1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  <a:cs typeface="Times New Roman" pitchFamily="16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Fiecare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compartiment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are un tip din care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deriva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,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iar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tipul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compartimentului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defineste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setul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de reguli.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Fiecare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instanta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are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propriul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multiset initial.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  <a:cs typeface="Times New Roman" pitchFamily="16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  <a:cs typeface="Times New Roman" pitchFamily="16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Vom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ilustra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utilizarea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modelului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cu o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problema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NP-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completa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-  ‘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Partition problem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’.</a:t>
                      </a:r>
                    </a:p>
                    <a:p>
                      <a:pPr marL="457200" marR="0" lvl="1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  <a:cs typeface="Times New Roman" pitchFamily="16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  <a:cs typeface="Times New Roman" pitchFamily="16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cs typeface="Times New Roman" pitchFamily="16" charset="0"/>
                        </a:rPr>
                        <a:t>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  <a:cs typeface="Times New Roman" pitchFamily="16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  <a:cs typeface="Times New Roman" pitchFamily="16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Char char="•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  <a:cs typeface="Times New Roman" pitchFamily="16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  <a:cs typeface="Times New Roman" pitchFamily="16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  <a:cs typeface="Times New Roman" pitchFamily="16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  <a:cs typeface="Times New Roman" pitchFamily="16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  <a:cs typeface="Times New Roman" pitchFamily="16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  <a:cs typeface="Times New Roman" pitchFamily="16" charset="0"/>
                      </a:endParaRPr>
                    </a:p>
                  </a:txBody>
                  <a:tcPr marL="90000" marR="90000" marT="6192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444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1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192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444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179388" y="765175"/>
            <a:ext cx="87852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940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39750" y="0"/>
            <a:ext cx="7772400" cy="87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3200" dirty="0">
                <a:solidFill>
                  <a:schemeClr val="accent2"/>
                </a:solidFill>
              </a:rPr>
              <a:t>Partition Problem</a:t>
            </a:r>
          </a:p>
        </p:txBody>
      </p:sp>
      <p:graphicFrame>
        <p:nvGraphicFramePr>
          <p:cNvPr id="819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93455"/>
              </p:ext>
            </p:extLst>
          </p:nvPr>
        </p:nvGraphicFramePr>
        <p:xfrm>
          <a:off x="366712" y="838200"/>
          <a:ext cx="8821738" cy="7509792"/>
        </p:xfrm>
        <a:graphic>
          <a:graphicData uri="http://schemas.openxmlformats.org/drawingml/2006/table">
            <a:tbl>
              <a:tblPr/>
              <a:tblGrid>
                <a:gridCol w="840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48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Given a finite set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V={v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1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…, </a:t>
                      </a:r>
                      <a:r>
                        <a:rPr kumimoji="0" lang="en-GB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v</a:t>
                      </a:r>
                      <a:r>
                        <a:rPr kumimoji="0" lang="en-GB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n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}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a function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weight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on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V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with positive integer values,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weight : V →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sym typeface="Symbol"/>
                        </a:rPr>
                        <a:t></a:t>
                      </a:r>
                      <a:r>
                        <a:rPr kumimoji="0" lang="en-GB" sz="2400" b="0" i="1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sym typeface="Symbol"/>
                        </a:rPr>
                        <a:t>+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such that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weight(v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)=</a:t>
                      </a:r>
                      <a:r>
                        <a:rPr kumimoji="0" lang="en-GB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k</a:t>
                      </a:r>
                      <a:r>
                        <a:rPr kumimoji="0" lang="en-GB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and for any subset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W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of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V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weight(W)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means the sum of the weights of the elements of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W.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For a given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k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. from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sym typeface="Symbol"/>
                        </a:rPr>
                        <a:t></a:t>
                      </a:r>
                      <a:r>
                        <a:rPr kumimoji="0" lang="en-GB" sz="2400" b="0" i="1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sym typeface="Symbol"/>
                        </a:rPr>
                        <a:t>+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  <a:sym typeface="Symbol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decide whether there exists a partition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V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1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V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of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V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such that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weight(V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1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) = weight(V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) = k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Obviously,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weight(V) = 2k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594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444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</a:p>
                  </a:txBody>
                  <a:tcPr marL="90000" marR="90000" marT="6192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444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79388" y="836613"/>
            <a:ext cx="8785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595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39750" y="0"/>
            <a:ext cx="7772400" cy="87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3200" dirty="0" err="1">
                <a:solidFill>
                  <a:schemeClr val="accent2"/>
                </a:solidFill>
              </a:rPr>
              <a:t>Schita</a:t>
            </a:r>
            <a:r>
              <a:rPr lang="en-GB" sz="3200" dirty="0">
                <a:solidFill>
                  <a:schemeClr val="accent2"/>
                </a:solidFill>
              </a:rPr>
              <a:t> </a:t>
            </a:r>
            <a:r>
              <a:rPr lang="en-GB" sz="3200" dirty="0" err="1">
                <a:solidFill>
                  <a:schemeClr val="accent2"/>
                </a:solidFill>
              </a:rPr>
              <a:t>Solutiei</a:t>
            </a:r>
            <a:endParaRPr lang="en-GB" sz="3200" dirty="0">
              <a:solidFill>
                <a:schemeClr val="accent2"/>
              </a:solidFill>
            </a:endParaRPr>
          </a:p>
        </p:txBody>
      </p:sp>
      <p:graphicFrame>
        <p:nvGraphicFramePr>
          <p:cNvPr id="819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12200"/>
              </p:ext>
            </p:extLst>
          </p:nvPr>
        </p:nvGraphicFramePr>
        <p:xfrm>
          <a:off x="366712" y="838200"/>
          <a:ext cx="8821738" cy="7290336"/>
        </p:xfrm>
        <a:graphic>
          <a:graphicData uri="http://schemas.openxmlformats.org/drawingml/2006/table">
            <a:tbl>
              <a:tblPr/>
              <a:tblGrid>
                <a:gridCol w="840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488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Ideea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. Se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genereaza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toate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submultimile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– brute force. Se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verifica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daca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una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dintre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submultimile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stricte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W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are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proprietatea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weight(W)=k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Modelul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. kernel P (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kP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) system.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Vom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folosi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un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kP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sistem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cu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doua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tipuri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t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1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t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din care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initializam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doua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instante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It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1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It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.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It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1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va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functiona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ca o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interfata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unde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primim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raspunsul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iar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It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va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fi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masinaria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supusa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procesului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de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divizare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celulara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unde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obtinem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toate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submultimile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. Cele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400" b="0" i="1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n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submultimi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se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obtin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in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n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pasi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simuland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o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recursie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Regulile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recursiei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: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[A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]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 →  [B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A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i+1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]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[A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i+1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]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;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GB" sz="2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</a:t>
                      </a:r>
                      <a:r>
                        <a:rPr lang="en-GB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&lt;n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–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cazul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iterativ</a:t>
                      </a:r>
                      <a:endParaRPr kumimoji="0" lang="en-GB" sz="24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[A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n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]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 →  [B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n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X ]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[X ]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; --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cazul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de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baza</a:t>
                      </a:r>
                      <a:endParaRPr kumimoji="0" lang="en-GB" sz="24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Complexitatea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algoritmului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: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lineara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in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raport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de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cardinalul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lui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V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594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444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</a:p>
                  </a:txBody>
                  <a:tcPr marL="90000" marR="90000" marT="6192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444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79388" y="836613"/>
            <a:ext cx="8785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239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39750" y="0"/>
            <a:ext cx="7772400" cy="87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2800" dirty="0" err="1">
                <a:solidFill>
                  <a:schemeClr val="accent2"/>
                </a:solidFill>
              </a:rPr>
              <a:t>kP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 err="1">
                <a:solidFill>
                  <a:schemeClr val="accent2"/>
                </a:solidFill>
              </a:rPr>
              <a:t>Sisteme</a:t>
            </a:r>
            <a:r>
              <a:rPr lang="en-GB" sz="2800" dirty="0">
                <a:solidFill>
                  <a:schemeClr val="accent2"/>
                </a:solidFill>
              </a:rPr>
              <a:t>: </a:t>
            </a:r>
            <a:r>
              <a:rPr lang="en-GB" sz="2800" dirty="0" err="1">
                <a:solidFill>
                  <a:schemeClr val="accent2"/>
                </a:solidFill>
              </a:rPr>
              <a:t>Tipuri</a:t>
            </a:r>
            <a:endParaRPr lang="en-GB" sz="2800" dirty="0">
              <a:solidFill>
                <a:schemeClr val="accent2"/>
              </a:solidFill>
            </a:endParaRPr>
          </a:p>
        </p:txBody>
      </p:sp>
      <p:graphicFrame>
        <p:nvGraphicFramePr>
          <p:cNvPr id="819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03343"/>
              </p:ext>
            </p:extLst>
          </p:nvPr>
        </p:nvGraphicFramePr>
        <p:xfrm>
          <a:off x="322262" y="1043940"/>
          <a:ext cx="8821738" cy="5866810"/>
        </p:xfrm>
        <a:graphic>
          <a:graphicData uri="http://schemas.openxmlformats.org/drawingml/2006/table">
            <a:tbl>
              <a:tblPr/>
              <a:tblGrid>
                <a:gridCol w="840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018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dau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n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compartimente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fiecare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cu un tip </a:t>
                      </a:r>
                      <a:r>
                        <a:rPr kumimoji="0" lang="en-GB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t</a:t>
                      </a:r>
                      <a:r>
                        <a:rPr kumimoji="0" lang="en-GB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</a:t>
                      </a:r>
                      <a:r>
                        <a:rPr kumimoji="0" lang="en-GB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=1,… , n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.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Fiecare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t</a:t>
                      </a:r>
                      <a:r>
                        <a:rPr kumimoji="0" lang="en-GB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este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dat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de un set de reguli,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R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o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strategie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de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executie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</a:t>
                      </a:r>
                      <a:r>
                        <a:rPr kumimoji="0" lang="en-GB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</a:t>
                      </a:r>
                      <a:r>
                        <a:rPr kumimoji="0" lang="en-GB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Strategia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</a:t>
                      </a:r>
                      <a:r>
                        <a:rPr kumimoji="0" lang="en-GB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</a:t>
                      </a:r>
                      <a:r>
                        <a:rPr kumimoji="0" lang="en-GB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poate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fi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paralelism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maxim,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arbitrar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executie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secventiala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selectie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kumimoji="0" lang="en-GB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Obs.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1. Cand sunt instantiate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tipurile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atunci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se introduce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multiseturile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initiale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2.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kP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sistemul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obtinut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poate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avea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diferite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strategii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de </a:t>
                      </a:r>
                      <a:r>
                        <a:rPr kumimoji="0" lang="en-GB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executii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in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compartimente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3.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Regulile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de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comunicare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implica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tipuri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iar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la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executie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se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alege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o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instanta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arbitrara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,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daca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sunt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mai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multe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de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acelasi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tip (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nedeterminism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).</a:t>
                      </a:r>
                    </a:p>
                  </a:txBody>
                  <a:tcPr marL="90000" marR="90000" marT="594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444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87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</a:p>
                  </a:txBody>
                  <a:tcPr marL="90000" marR="90000" marT="6192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444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79387" y="874713"/>
            <a:ext cx="8785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841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39750" y="0"/>
            <a:ext cx="7772400" cy="87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2800" dirty="0" err="1">
                <a:solidFill>
                  <a:schemeClr val="accent2"/>
                </a:solidFill>
              </a:rPr>
              <a:t>Modelul</a:t>
            </a:r>
            <a:r>
              <a:rPr lang="en-GB" sz="2800" dirty="0">
                <a:solidFill>
                  <a:schemeClr val="accent2"/>
                </a:solidFill>
              </a:rPr>
              <a:t> de Tip </a:t>
            </a:r>
            <a:r>
              <a:rPr lang="en-GB" sz="2800" dirty="0" err="1">
                <a:solidFill>
                  <a:schemeClr val="accent2"/>
                </a:solidFill>
              </a:rPr>
              <a:t>kP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 err="1">
                <a:solidFill>
                  <a:schemeClr val="accent2"/>
                </a:solidFill>
              </a:rPr>
              <a:t>Sistem</a:t>
            </a:r>
            <a:r>
              <a:rPr lang="en-GB" sz="2800" dirty="0">
                <a:solidFill>
                  <a:schemeClr val="accent2"/>
                </a:solidFill>
              </a:rPr>
              <a:t> (1)</a:t>
            </a:r>
          </a:p>
        </p:txBody>
      </p:sp>
      <p:graphicFrame>
        <p:nvGraphicFramePr>
          <p:cNvPr id="819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220325"/>
              </p:ext>
            </p:extLst>
          </p:nvPr>
        </p:nvGraphicFramePr>
        <p:xfrm>
          <a:off x="322262" y="1072316"/>
          <a:ext cx="8821738" cy="5427364"/>
        </p:xfrm>
        <a:graphic>
          <a:graphicData uri="http://schemas.openxmlformats.org/drawingml/2006/table">
            <a:tbl>
              <a:tblPr/>
              <a:tblGrid>
                <a:gridCol w="840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754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Modelul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folosit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pentru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Partition Problem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implica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doua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tipuri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pentru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interfata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342900" marR="0" lvl="0" indent="-34290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2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pentru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generarea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tuturor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submultimilor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marL="342900" marR="0" lvl="0" indent="-34290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Char char="-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Strategia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de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executie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GB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GB" sz="24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GB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=1,2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este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paralelism</a:t>
                      </a:r>
                      <a:r>
                        <a:rPr kumimoji="0" lang="en-GB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maxim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94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444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44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192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444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79388" y="836613"/>
            <a:ext cx="8785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400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39750" y="0"/>
            <a:ext cx="7772400" cy="87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2800" dirty="0" err="1">
                <a:solidFill>
                  <a:schemeClr val="accent2"/>
                </a:solidFill>
              </a:rPr>
              <a:t>Modelul</a:t>
            </a:r>
            <a:r>
              <a:rPr lang="en-GB" sz="2800" dirty="0">
                <a:solidFill>
                  <a:schemeClr val="accent2"/>
                </a:solidFill>
              </a:rPr>
              <a:t> de Tip </a:t>
            </a:r>
            <a:r>
              <a:rPr lang="en-GB" sz="2800" dirty="0" err="1">
                <a:solidFill>
                  <a:schemeClr val="accent2"/>
                </a:solidFill>
              </a:rPr>
              <a:t>kP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 err="1">
                <a:solidFill>
                  <a:schemeClr val="accent2"/>
                </a:solidFill>
              </a:rPr>
              <a:t>Sistem</a:t>
            </a:r>
            <a:r>
              <a:rPr lang="en-GB" sz="2800" dirty="0">
                <a:solidFill>
                  <a:schemeClr val="accent2"/>
                </a:solidFill>
              </a:rPr>
              <a:t> (2)</a:t>
            </a:r>
          </a:p>
        </p:txBody>
      </p:sp>
      <p:graphicFrame>
        <p:nvGraphicFramePr>
          <p:cNvPr id="819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48166"/>
              </p:ext>
            </p:extLst>
          </p:nvPr>
        </p:nvGraphicFramePr>
        <p:xfrm>
          <a:off x="366712" y="838200"/>
          <a:ext cx="8821738" cy="6238256"/>
        </p:xfrm>
        <a:graphic>
          <a:graphicData uri="http://schemas.openxmlformats.org/drawingml/2006/table">
            <a:tbl>
              <a:tblPr/>
              <a:tblGrid>
                <a:gridCol w="840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76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1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2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kP</a:t>
                      </a:r>
                      <a:r>
                        <a:rPr kumimoji="0" lang="en-GB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=(A, </a:t>
                      </a:r>
                      <a:r>
                        <a:rPr lang="en-GB" sz="22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μ</a:t>
                      </a:r>
                      <a:r>
                        <a:rPr lang="en-GB" sz="22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C</a:t>
                      </a:r>
                      <a:r>
                        <a:rPr lang="en-GB" sz="22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C</a:t>
                      </a:r>
                      <a:r>
                        <a:rPr lang="en-GB" sz="22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,0), </a:t>
                      </a:r>
                      <a:r>
                        <a:rPr lang="en-GB" sz="22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unde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2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μ</a:t>
                      </a:r>
                      <a:r>
                        <a:rPr lang="en-GB" sz="22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2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conecteaza</a:t>
                      </a:r>
                      <a:r>
                        <a:rPr lang="en-GB" sz="22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</a:t>
                      </a:r>
                      <a:r>
                        <a:rPr lang="en-GB" sz="22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C</a:t>
                      </a:r>
                      <a:r>
                        <a:rPr lang="en-GB" sz="22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 </a:t>
                      </a:r>
                      <a:r>
                        <a:rPr lang="en-GB" sz="22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tipuri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GB" sz="22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2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2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respectiv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GB" sz="22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</a:t>
                      </a:r>
                      <a:r>
                        <a:rPr lang="en-GB" sz="22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Rezultatul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se </a:t>
                      </a:r>
                      <a:r>
                        <a:rPr lang="en-GB" sz="22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obtine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 </a:t>
                      </a:r>
                      <a:r>
                        <a:rPr lang="en-GB" sz="22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mediu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Regulile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tipului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GB" sz="22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GB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GB" sz="22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trimit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raspunsul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in </a:t>
                      </a: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mediu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identificat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cu 0)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1,1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: S </a:t>
                      </a:r>
                      <a:r>
                        <a:rPr lang="en-GB" sz="20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</a:t>
                      </a:r>
                      <a:r>
                        <a:rPr lang="en-GB" sz="2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  <a:sym typeface="Wingdings" pitchFamily="2" charset="2"/>
                        </a:rPr>
                        <a:t> (yes,0) {</a:t>
                      </a:r>
                      <a:r>
                        <a:rPr lang="en-GB" sz="20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</a:t>
                      </a:r>
                      <a:r>
                        <a:rPr lang="en-GB" sz="2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T} – </a:t>
                      </a:r>
                      <a:r>
                        <a:rPr lang="en-GB" sz="200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exista</a:t>
                      </a:r>
                      <a:r>
                        <a:rPr lang="en-GB" sz="20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</a:t>
                      </a:r>
                      <a:r>
                        <a:rPr lang="en-GB" sz="20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putin</a:t>
                      </a:r>
                      <a:r>
                        <a:rPr lang="en-GB" sz="20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200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solutie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: S </a:t>
                      </a:r>
                      <a:r>
                        <a:rPr lang="en-GB" sz="20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</a:t>
                      </a:r>
                      <a:r>
                        <a:rPr lang="en-GB" sz="2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  <a:sym typeface="Wingdings" pitchFamily="2" charset="2"/>
                        </a:rPr>
                        <a:t> (no,0) {</a:t>
                      </a:r>
                      <a:r>
                        <a:rPr lang="en-GB" sz="20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</a:t>
                      </a:r>
                      <a:r>
                        <a:rPr lang="en-GB" sz="2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 </a:t>
                      </a:r>
                      <a:r>
                        <a:rPr lang="en-GB" sz="20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 &lt;T</a:t>
                      </a:r>
                      <a:r>
                        <a:rPr lang="en-GB" sz="2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 – </a:t>
                      </a:r>
                      <a:r>
                        <a:rPr lang="en-GB" sz="20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 </a:t>
                      </a:r>
                      <a:r>
                        <a:rPr lang="en-GB" sz="200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exista</a:t>
                      </a:r>
                      <a:r>
                        <a:rPr lang="en-GB" sz="2000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i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solutie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Regulile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tipului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GB" sz="22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GB" sz="22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GB" sz="22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, sunt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diviziune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de membrane (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genereaza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compartimente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de tip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2,i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[A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]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 →  [B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A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i+1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]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[A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i+1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]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;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GB" sz="20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</a:t>
                      </a:r>
                      <a:r>
                        <a:rPr lang="en-GB" sz="2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&lt;n</a:t>
                      </a:r>
                      <a:endParaRPr kumimoji="0" lang="en-GB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2,n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[A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n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]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 →  [B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n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X ]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[X ]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;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-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rescriere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(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identifica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un subset care se “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potriveste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” cu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complementara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-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ponderi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2,i,j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: v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GB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→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v {=B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  </a:t>
                      </a:r>
                      <a:r>
                        <a:rPr lang="en-GB" sz="2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GB" sz="2000" i="1" baseline="-25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GB" sz="2000" i="1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 =X </a:t>
                      </a:r>
                      <a:r>
                        <a:rPr lang="en-GB" sz="2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GB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GB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  </a:t>
                      </a:r>
                      <a:r>
                        <a:rPr lang="en-GB" sz="2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GB" sz="2000" i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GB" sz="2000" i="1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 =X}, 1</a:t>
                      </a:r>
                      <a:r>
                        <a:rPr lang="en-GB" sz="2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en-GB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GB" sz="2000" b="0" i="1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</a:t>
                      </a:r>
                      <a:r>
                        <a:rPr kumimoji="0" lang="en-GB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GB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2,n+1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: X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→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Y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Comunicare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– nu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este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solutie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solutie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2,n+2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: Y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→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(F,1) {</a:t>
                      </a:r>
                      <a:r>
                        <a:rPr lang="en-GB" sz="20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v</a:t>
                      </a:r>
                      <a:r>
                        <a:rPr lang="en-GB" sz="2000" b="0" i="1" u="none" strike="noStrike" cap="none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1</a:t>
                      </a:r>
                      <a:r>
                        <a:rPr lang="en-GB" sz="2000" b="0" i="1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lang="en-GB" sz="20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… </a:t>
                      </a:r>
                      <a:r>
                        <a:rPr lang="en-GB" sz="2000" b="0" i="1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v</a:t>
                      </a:r>
                      <a:r>
                        <a:rPr lang="en-GB" sz="2000" b="0" i="1" u="none" strike="noStrike" cap="none" baseline="-25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n</a:t>
                      </a:r>
                      <a:r>
                        <a:rPr lang="en-GB" sz="2000" b="0" i="1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lang="en-GB" sz="20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 </a:t>
                      </a:r>
                      <a:r>
                        <a:rPr lang="en-GB" sz="20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2000" b="0" i="1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v</a:t>
                      </a:r>
                      <a:r>
                        <a:rPr lang="en-GB" sz="2000" b="0" i="1" u="none" strike="noStrike" cap="none" baseline="30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k</a:t>
                      </a:r>
                      <a:r>
                        <a:rPr lang="en-GB" sz="2000" b="0" i="1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} – </a:t>
                      </a:r>
                      <a:r>
                        <a:rPr lang="en-GB" sz="200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apare</a:t>
                      </a:r>
                      <a:r>
                        <a:rPr lang="en-GB" sz="20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lang="en-GB" sz="200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cel</a:t>
                      </a:r>
                      <a:r>
                        <a:rPr lang="en-GB" sz="20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lang="en-GB" sz="200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putin</a:t>
                      </a:r>
                      <a:r>
                        <a:rPr lang="en-GB" sz="20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un </a:t>
                      </a:r>
                      <a:r>
                        <a:rPr lang="en-GB" sz="2000" b="0" i="1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v</a:t>
                      </a:r>
                      <a:r>
                        <a:rPr lang="en-GB" sz="2000" b="0" i="1" u="none" strike="noStrike" cap="none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i</a:t>
                      </a:r>
                      <a:r>
                        <a:rPr lang="en-GB" sz="2000" b="0" i="1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lang="en-GB" sz="200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sau</a:t>
                      </a:r>
                      <a:r>
                        <a:rPr lang="en-GB" sz="20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lang="en-GB" sz="2000" b="0" i="1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v</a:t>
                      </a:r>
                      <a:r>
                        <a:rPr lang="en-GB" sz="20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-</a:t>
                      </a:r>
                      <a:r>
                        <a:rPr lang="en-GB" sz="200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uri</a:t>
                      </a:r>
                      <a:r>
                        <a:rPr lang="en-GB" sz="20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in nr </a:t>
                      </a:r>
                      <a:r>
                        <a:rPr lang="en-GB" sz="20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</a:t>
                      </a:r>
                      <a:r>
                        <a:rPr lang="en-GB" sz="20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lang="en-GB" sz="2000" b="0" i="1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k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2,n+2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: Y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→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(T,1) {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&lt;</a:t>
                      </a:r>
                      <a:r>
                        <a:rPr lang="en-GB" sz="20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v</a:t>
                      </a:r>
                      <a:r>
                        <a:rPr lang="en-GB" sz="2000" b="0" i="1" u="none" strike="noStrike" cap="none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1</a:t>
                      </a:r>
                      <a:r>
                        <a:rPr lang="en-GB" sz="2000" b="0" i="1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lang="en-GB" sz="20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… &lt;</a:t>
                      </a:r>
                      <a:r>
                        <a:rPr lang="en-GB" sz="2000" b="0" i="1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v</a:t>
                      </a:r>
                      <a:r>
                        <a:rPr lang="en-GB" sz="2000" b="0" i="1" u="none" strike="noStrike" cap="none" baseline="-25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n</a:t>
                      </a:r>
                      <a:r>
                        <a:rPr lang="en-GB" sz="2000" b="0" i="1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lang="en-GB" sz="2000" b="0" i="1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 =</a:t>
                      </a:r>
                      <a:r>
                        <a:rPr lang="en-GB" sz="2000" b="0" i="1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v</a:t>
                      </a:r>
                      <a:r>
                        <a:rPr lang="en-GB" sz="2000" b="0" i="1" u="none" strike="noStrike" cap="none" baseline="30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k</a:t>
                      </a:r>
                      <a:r>
                        <a:rPr lang="en-GB" sz="2000" b="0" i="1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} – </a:t>
                      </a:r>
                      <a:r>
                        <a:rPr lang="en-GB" sz="200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niciun</a:t>
                      </a:r>
                      <a:r>
                        <a:rPr lang="en-GB" sz="20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lang="en-GB" sz="2000" b="0" i="1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v</a:t>
                      </a:r>
                      <a:r>
                        <a:rPr lang="en-GB" sz="2000" b="0" i="1" u="none" strike="noStrike" cap="none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i</a:t>
                      </a:r>
                      <a:r>
                        <a:rPr lang="en-GB" sz="2000" b="0" i="1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</a:t>
                      </a:r>
                      <a:r>
                        <a:rPr lang="en-GB" sz="200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si</a:t>
                      </a:r>
                      <a:r>
                        <a:rPr lang="en-GB" sz="2000" b="0" i="1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v</a:t>
                      </a:r>
                      <a:r>
                        <a:rPr lang="en-GB" sz="20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-</a:t>
                      </a:r>
                      <a:r>
                        <a:rPr lang="en-GB" sz="200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uri</a:t>
                      </a:r>
                      <a:r>
                        <a:rPr lang="en-GB" sz="20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in </a:t>
                      </a:r>
                      <a:r>
                        <a:rPr lang="en-GB" sz="2000" b="0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numar</a:t>
                      </a:r>
                      <a:r>
                        <a:rPr lang="en-GB" sz="20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 de </a:t>
                      </a:r>
                      <a:r>
                        <a:rPr lang="en-GB" sz="2000" b="0" i="1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itchFamily="2" charset="2"/>
                        </a:rPr>
                        <a:t>k</a:t>
                      </a:r>
                      <a:endParaRPr kumimoji="0" lang="en-GB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94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444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138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192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444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79388" y="836613"/>
            <a:ext cx="8785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9739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39750" y="0"/>
            <a:ext cx="7772400" cy="87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2800" dirty="0" err="1">
                <a:solidFill>
                  <a:schemeClr val="accent2"/>
                </a:solidFill>
              </a:rPr>
              <a:t>Modelul</a:t>
            </a:r>
            <a:r>
              <a:rPr lang="en-GB" sz="2800" dirty="0">
                <a:solidFill>
                  <a:schemeClr val="accent2"/>
                </a:solidFill>
              </a:rPr>
              <a:t> de Tip </a:t>
            </a:r>
            <a:r>
              <a:rPr lang="en-GB" sz="2800" dirty="0" err="1">
                <a:solidFill>
                  <a:schemeClr val="accent2"/>
                </a:solidFill>
              </a:rPr>
              <a:t>kP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 err="1">
                <a:solidFill>
                  <a:schemeClr val="accent2"/>
                </a:solidFill>
              </a:rPr>
              <a:t>Sistem</a:t>
            </a:r>
            <a:r>
              <a:rPr lang="en-GB" sz="2800" dirty="0">
                <a:solidFill>
                  <a:schemeClr val="accent2"/>
                </a:solidFill>
              </a:rPr>
              <a:t> (3)</a:t>
            </a:r>
          </a:p>
        </p:txBody>
      </p:sp>
      <p:graphicFrame>
        <p:nvGraphicFramePr>
          <p:cNvPr id="819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75158"/>
              </p:ext>
            </p:extLst>
          </p:nvPr>
        </p:nvGraphicFramePr>
        <p:xfrm>
          <a:off x="330199" y="1009653"/>
          <a:ext cx="8821738" cy="1797257"/>
        </p:xfrm>
        <a:graphic>
          <a:graphicData uri="http://schemas.openxmlformats.org/drawingml/2006/table">
            <a:tbl>
              <a:tblPr/>
              <a:tblGrid>
                <a:gridCol w="840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063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Multiseturile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initiale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din </a:t>
                      </a:r>
                      <a:r>
                        <a:rPr lang="en-GB" sz="22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GB" sz="22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C</a:t>
                      </a:r>
                      <a:r>
                        <a:rPr lang="en-GB" sz="22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sunt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lang="en-GB" sz="22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S 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r>
                        <a:rPr lang="en-GB" sz="22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A</a:t>
                      </a:r>
                      <a:r>
                        <a:rPr lang="en-GB" sz="22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GB" sz="22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200" b="0" i="1" u="none" strike="noStrike" cap="none" baseline="30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k1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  <a:r>
                        <a:rPr lang="en-GB" sz="2200" b="0" i="1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GB" sz="2200" b="0" i="1" u="none" strike="noStrike" cap="none" baseline="-25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200" b="0" i="1" u="none" strike="noStrike" cap="none" baseline="30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 = 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GB" sz="22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 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GB" sz="22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notatie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kumimoji="0" lang="en-GB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94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444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52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192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444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79388" y="836613"/>
            <a:ext cx="8785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Google Shape;399;p23">
            <a:extLst>
              <a:ext uri="{FF2B5EF4-FFF2-40B4-BE49-F238E27FC236}">
                <a16:creationId xmlns:a16="http://schemas.microsoft.com/office/drawing/2014/main" id="{F617F6DC-85AE-4D4B-A41E-BFA30CA9E014}"/>
              </a:ext>
            </a:extLst>
          </p:cNvPr>
          <p:cNvSpPr/>
          <p:nvPr/>
        </p:nvSpPr>
        <p:spPr>
          <a:xfrm>
            <a:off x="2643187" y="3014663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99;p23">
            <a:extLst>
              <a:ext uri="{FF2B5EF4-FFF2-40B4-BE49-F238E27FC236}">
                <a16:creationId xmlns:a16="http://schemas.microsoft.com/office/drawing/2014/main" id="{1207F235-CD17-824F-B525-91D6CA8AF826}"/>
              </a:ext>
            </a:extLst>
          </p:cNvPr>
          <p:cNvSpPr/>
          <p:nvPr/>
        </p:nvSpPr>
        <p:spPr>
          <a:xfrm>
            <a:off x="2643186" y="4949825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8083D-17E6-6247-96A5-332329643854}"/>
              </a:ext>
            </a:extLst>
          </p:cNvPr>
          <p:cNvSpPr txBox="1"/>
          <p:nvPr/>
        </p:nvSpPr>
        <p:spPr>
          <a:xfrm>
            <a:off x="3177540" y="3269678"/>
            <a:ext cx="1040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B6819-C40E-7A44-8473-DB9C5A710602}"/>
              </a:ext>
            </a:extLst>
          </p:cNvPr>
          <p:cNvSpPr txBox="1"/>
          <p:nvPr/>
        </p:nvSpPr>
        <p:spPr>
          <a:xfrm>
            <a:off x="4571999" y="3783330"/>
            <a:ext cx="560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7AA56-BF3B-3D41-8BBF-CADDA042EAEC}"/>
              </a:ext>
            </a:extLst>
          </p:cNvPr>
          <p:cNvSpPr txBox="1"/>
          <p:nvPr/>
        </p:nvSpPr>
        <p:spPr>
          <a:xfrm>
            <a:off x="3028951" y="5189815"/>
            <a:ext cx="1188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34AE0-9CA0-BC4A-A455-7CA2C96D8EDA}"/>
              </a:ext>
            </a:extLst>
          </p:cNvPr>
          <p:cNvSpPr txBox="1"/>
          <p:nvPr/>
        </p:nvSpPr>
        <p:spPr>
          <a:xfrm>
            <a:off x="4583429" y="5788905"/>
            <a:ext cx="560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4FC2AE-45B7-8245-B84D-ABC73B8395E5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3607593" y="4086225"/>
            <a:ext cx="1" cy="86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311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39750" y="0"/>
            <a:ext cx="7772400" cy="87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2800" dirty="0">
                <a:solidFill>
                  <a:schemeClr val="accent2"/>
                </a:solidFill>
              </a:rPr>
              <a:t>Pasul 1</a:t>
            </a:r>
          </a:p>
        </p:txBody>
      </p:sp>
      <p:graphicFrame>
        <p:nvGraphicFramePr>
          <p:cNvPr id="819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778457"/>
              </p:ext>
            </p:extLst>
          </p:nvPr>
        </p:nvGraphicFramePr>
        <p:xfrm>
          <a:off x="330199" y="1009652"/>
          <a:ext cx="8821738" cy="2147784"/>
        </p:xfrm>
        <a:graphic>
          <a:graphicData uri="http://schemas.openxmlformats.org/drawingml/2006/table">
            <a:tbl>
              <a:tblPr/>
              <a:tblGrid>
                <a:gridCol w="840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11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Aplicam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in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</a:t>
                      </a:r>
                      <a:r>
                        <a:rPr lang="en-GB" sz="22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endParaRPr lang="en-GB" sz="2200" b="0" i="0" u="none" strike="noStrike" cap="none" baseline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2,1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[A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1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]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 →  [B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1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A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]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[A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]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</a:t>
                      </a:r>
                      <a:r>
                        <a:rPr lang="en-GB" sz="22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obtin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2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doua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2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compartimente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GB" sz="22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– </a:t>
                      </a:r>
                      <a:r>
                        <a:rPr lang="en-GB" sz="22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submultimile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 max 1element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94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444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6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192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444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79388" y="836613"/>
            <a:ext cx="8785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Google Shape;399;p23">
            <a:extLst>
              <a:ext uri="{FF2B5EF4-FFF2-40B4-BE49-F238E27FC236}">
                <a16:creationId xmlns:a16="http://schemas.microsoft.com/office/drawing/2014/main" id="{F617F6DC-85AE-4D4B-A41E-BFA30CA9E014}"/>
              </a:ext>
            </a:extLst>
          </p:cNvPr>
          <p:cNvSpPr/>
          <p:nvPr/>
        </p:nvSpPr>
        <p:spPr>
          <a:xfrm>
            <a:off x="2643187" y="3014663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99;p23">
            <a:extLst>
              <a:ext uri="{FF2B5EF4-FFF2-40B4-BE49-F238E27FC236}">
                <a16:creationId xmlns:a16="http://schemas.microsoft.com/office/drawing/2014/main" id="{1207F235-CD17-824F-B525-91D6CA8AF826}"/>
              </a:ext>
            </a:extLst>
          </p:cNvPr>
          <p:cNvSpPr/>
          <p:nvPr/>
        </p:nvSpPr>
        <p:spPr>
          <a:xfrm>
            <a:off x="1214437" y="5019674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8083D-17E6-6247-96A5-332329643854}"/>
              </a:ext>
            </a:extLst>
          </p:cNvPr>
          <p:cNvSpPr txBox="1"/>
          <p:nvPr/>
        </p:nvSpPr>
        <p:spPr>
          <a:xfrm>
            <a:off x="3143250" y="3269678"/>
            <a:ext cx="1165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</a:t>
            </a:r>
          </a:p>
          <a:p>
            <a:endParaRPr lang="en-GB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B6819-C40E-7A44-8473-DB9C5A710602}"/>
              </a:ext>
            </a:extLst>
          </p:cNvPr>
          <p:cNvSpPr txBox="1"/>
          <p:nvPr/>
        </p:nvSpPr>
        <p:spPr>
          <a:xfrm>
            <a:off x="4571999" y="3783330"/>
            <a:ext cx="560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7AA56-BF3B-3D41-8BBF-CADDA042EAEC}"/>
              </a:ext>
            </a:extLst>
          </p:cNvPr>
          <p:cNvSpPr txBox="1"/>
          <p:nvPr/>
        </p:nvSpPr>
        <p:spPr>
          <a:xfrm>
            <a:off x="1691323" y="5308497"/>
            <a:ext cx="1621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34AE0-9CA0-BC4A-A455-7CA2C96D8EDA}"/>
              </a:ext>
            </a:extLst>
          </p:cNvPr>
          <p:cNvSpPr txBox="1"/>
          <p:nvPr/>
        </p:nvSpPr>
        <p:spPr>
          <a:xfrm>
            <a:off x="2817176" y="5875792"/>
            <a:ext cx="560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399;p23">
            <a:extLst>
              <a:ext uri="{FF2B5EF4-FFF2-40B4-BE49-F238E27FC236}">
                <a16:creationId xmlns:a16="http://schemas.microsoft.com/office/drawing/2014/main" id="{6E9A5CBE-5197-7647-AFC3-9E4F284E750E}"/>
              </a:ext>
            </a:extLst>
          </p:cNvPr>
          <p:cNvSpPr/>
          <p:nvPr/>
        </p:nvSpPr>
        <p:spPr>
          <a:xfrm>
            <a:off x="4021932" y="5019673"/>
            <a:ext cx="1928813" cy="978641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E9BCBB-FE44-A94E-872E-4ED9EADA750C}"/>
              </a:ext>
            </a:extLst>
          </p:cNvPr>
          <p:cNvSpPr txBox="1"/>
          <p:nvPr/>
        </p:nvSpPr>
        <p:spPr>
          <a:xfrm>
            <a:off x="4678202" y="5308497"/>
            <a:ext cx="1297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DEC00A-1984-5346-A9F3-952D7CDCD0CE}"/>
              </a:ext>
            </a:extLst>
          </p:cNvPr>
          <p:cNvSpPr txBox="1"/>
          <p:nvPr/>
        </p:nvSpPr>
        <p:spPr>
          <a:xfrm>
            <a:off x="5830729" y="5875792"/>
            <a:ext cx="560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73E4DC-421F-2C4E-BEE3-D8572BAD3F50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2178844" y="4086225"/>
            <a:ext cx="1428750" cy="93344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D99ADC-90CD-A548-AB28-96F0C2510476}"/>
              </a:ext>
            </a:extLst>
          </p:cNvPr>
          <p:cNvCxnSpPr>
            <a:stCxn id="6" idx="4"/>
            <a:endCxn id="14" idx="0"/>
          </p:cNvCxnSpPr>
          <p:nvPr/>
        </p:nvCxnSpPr>
        <p:spPr>
          <a:xfrm>
            <a:off x="3607594" y="4086225"/>
            <a:ext cx="1378745" cy="9334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572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39750" y="0"/>
            <a:ext cx="7772400" cy="87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SimSun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GB" sz="2800" dirty="0">
                <a:solidFill>
                  <a:schemeClr val="accent2"/>
                </a:solidFill>
              </a:rPr>
              <a:t>Pasul 2</a:t>
            </a:r>
          </a:p>
        </p:txBody>
      </p:sp>
      <p:graphicFrame>
        <p:nvGraphicFramePr>
          <p:cNvPr id="819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91492"/>
              </p:ext>
            </p:extLst>
          </p:nvPr>
        </p:nvGraphicFramePr>
        <p:xfrm>
          <a:off x="330199" y="1009652"/>
          <a:ext cx="8821738" cy="2147784"/>
        </p:xfrm>
        <a:graphic>
          <a:graphicData uri="http://schemas.openxmlformats.org/drawingml/2006/table">
            <a:tbl>
              <a:tblPr/>
              <a:tblGrid>
                <a:gridCol w="8408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116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Aplicam</a:t>
                      </a:r>
                      <a:r>
                        <a:rPr kumimoji="0" lang="en-GB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in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</a:t>
                      </a:r>
                      <a:r>
                        <a:rPr lang="en-GB" sz="22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endParaRPr lang="en-GB" sz="2200" b="0" i="0" u="none" strike="noStrike" cap="none" baseline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2,2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[A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]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 →  [B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 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A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3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]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[A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3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]</a:t>
                      </a:r>
                      <a:r>
                        <a:rPr kumimoji="0" lang="en-GB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</a:t>
                      </a:r>
                      <a:r>
                        <a:rPr lang="en-GB" sz="22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obtin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2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patru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2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compartimente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2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GB" sz="22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– </a:t>
                      </a:r>
                      <a:r>
                        <a:rPr lang="en-GB" sz="22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submultimile</a:t>
                      </a:r>
                      <a:r>
                        <a:rPr lang="en-GB" sz="22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 max 2 </a:t>
                      </a:r>
                      <a:r>
                        <a:rPr lang="en-GB" sz="22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elemente</a:t>
                      </a:r>
                      <a:endParaRPr lang="en-GB" sz="2200" b="0" i="0" u="none" strike="noStrike" cap="none" baseline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000" b="0" i="1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5940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444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6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1920" marB="4680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SimSun" charset="-122"/>
                      </a:endParaRPr>
                    </a:p>
                  </a:txBody>
                  <a:tcPr marL="90000" marR="90000" marT="6444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79388" y="836613"/>
            <a:ext cx="87852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Google Shape;399;p23">
            <a:extLst>
              <a:ext uri="{FF2B5EF4-FFF2-40B4-BE49-F238E27FC236}">
                <a16:creationId xmlns:a16="http://schemas.microsoft.com/office/drawing/2014/main" id="{F617F6DC-85AE-4D4B-A41E-BFA30CA9E014}"/>
              </a:ext>
            </a:extLst>
          </p:cNvPr>
          <p:cNvSpPr/>
          <p:nvPr/>
        </p:nvSpPr>
        <p:spPr>
          <a:xfrm>
            <a:off x="2643187" y="3014663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99;p23">
            <a:extLst>
              <a:ext uri="{FF2B5EF4-FFF2-40B4-BE49-F238E27FC236}">
                <a16:creationId xmlns:a16="http://schemas.microsoft.com/office/drawing/2014/main" id="{1207F235-CD17-824F-B525-91D6CA8AF826}"/>
              </a:ext>
            </a:extLst>
          </p:cNvPr>
          <p:cNvSpPr/>
          <p:nvPr/>
        </p:nvSpPr>
        <p:spPr>
          <a:xfrm>
            <a:off x="298605" y="5207350"/>
            <a:ext cx="1928813" cy="1071562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8083D-17E6-6247-96A5-332329643854}"/>
              </a:ext>
            </a:extLst>
          </p:cNvPr>
          <p:cNvSpPr txBox="1"/>
          <p:nvPr/>
        </p:nvSpPr>
        <p:spPr>
          <a:xfrm>
            <a:off x="3143250" y="3269678"/>
            <a:ext cx="1165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</a:t>
            </a:r>
          </a:p>
          <a:p>
            <a:endParaRPr lang="en-GB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B6819-C40E-7A44-8473-DB9C5A710602}"/>
              </a:ext>
            </a:extLst>
          </p:cNvPr>
          <p:cNvSpPr txBox="1"/>
          <p:nvPr/>
        </p:nvSpPr>
        <p:spPr>
          <a:xfrm>
            <a:off x="4571999" y="3783330"/>
            <a:ext cx="560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7AA56-BF3B-3D41-8BBF-CADDA042EAEC}"/>
              </a:ext>
            </a:extLst>
          </p:cNvPr>
          <p:cNvSpPr txBox="1"/>
          <p:nvPr/>
        </p:nvSpPr>
        <p:spPr>
          <a:xfrm>
            <a:off x="726991" y="5474876"/>
            <a:ext cx="1621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34AE0-9CA0-BC4A-A455-7CA2C96D8EDA}"/>
              </a:ext>
            </a:extLst>
          </p:cNvPr>
          <p:cNvSpPr txBox="1"/>
          <p:nvPr/>
        </p:nvSpPr>
        <p:spPr>
          <a:xfrm>
            <a:off x="1904758" y="6034599"/>
            <a:ext cx="560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399;p23">
            <a:extLst>
              <a:ext uri="{FF2B5EF4-FFF2-40B4-BE49-F238E27FC236}">
                <a16:creationId xmlns:a16="http://schemas.microsoft.com/office/drawing/2014/main" id="{6E9A5CBE-5197-7647-AFC3-9E4F284E750E}"/>
              </a:ext>
            </a:extLst>
          </p:cNvPr>
          <p:cNvSpPr/>
          <p:nvPr/>
        </p:nvSpPr>
        <p:spPr>
          <a:xfrm>
            <a:off x="2596197" y="5221319"/>
            <a:ext cx="1928813" cy="978641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E9BCBB-FE44-A94E-872E-4ED9EADA750C}"/>
              </a:ext>
            </a:extLst>
          </p:cNvPr>
          <p:cNvSpPr txBox="1"/>
          <p:nvPr/>
        </p:nvSpPr>
        <p:spPr>
          <a:xfrm>
            <a:off x="2959019" y="5474875"/>
            <a:ext cx="1297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DEC00A-1984-5346-A9F3-952D7CDCD0CE}"/>
              </a:ext>
            </a:extLst>
          </p:cNvPr>
          <p:cNvSpPr txBox="1"/>
          <p:nvPr/>
        </p:nvSpPr>
        <p:spPr>
          <a:xfrm>
            <a:off x="4178137" y="6029269"/>
            <a:ext cx="560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73E4DC-421F-2C4E-BEE3-D8572BAD3F50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1263012" y="4086225"/>
            <a:ext cx="2344582" cy="11211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D99ADC-90CD-A548-AB28-96F0C2510476}"/>
              </a:ext>
            </a:extLst>
          </p:cNvPr>
          <p:cNvCxnSpPr>
            <a:stCxn id="6" idx="4"/>
            <a:endCxn id="14" idx="0"/>
          </p:cNvCxnSpPr>
          <p:nvPr/>
        </p:nvCxnSpPr>
        <p:spPr>
          <a:xfrm flipH="1">
            <a:off x="3560604" y="4086225"/>
            <a:ext cx="46990" cy="1135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oogle Shape;399;p23">
            <a:extLst>
              <a:ext uri="{FF2B5EF4-FFF2-40B4-BE49-F238E27FC236}">
                <a16:creationId xmlns:a16="http://schemas.microsoft.com/office/drawing/2014/main" id="{04DDAA0B-5A70-A742-9E8A-972581C4598F}"/>
              </a:ext>
            </a:extLst>
          </p:cNvPr>
          <p:cNvSpPr/>
          <p:nvPr/>
        </p:nvSpPr>
        <p:spPr>
          <a:xfrm>
            <a:off x="4893789" y="5221319"/>
            <a:ext cx="1928813" cy="978641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399;p23">
            <a:extLst>
              <a:ext uri="{FF2B5EF4-FFF2-40B4-BE49-F238E27FC236}">
                <a16:creationId xmlns:a16="http://schemas.microsoft.com/office/drawing/2014/main" id="{82A04082-5E2B-0F43-B4C4-F34E9BE9A449}"/>
              </a:ext>
            </a:extLst>
          </p:cNvPr>
          <p:cNvSpPr/>
          <p:nvPr/>
        </p:nvSpPr>
        <p:spPr>
          <a:xfrm>
            <a:off x="7035800" y="5253810"/>
            <a:ext cx="1928813" cy="978641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3FEC32-7310-1042-BEE7-7CFD612642D8}"/>
              </a:ext>
            </a:extLst>
          </p:cNvPr>
          <p:cNvSpPr txBox="1"/>
          <p:nvPr/>
        </p:nvSpPr>
        <p:spPr>
          <a:xfrm>
            <a:off x="6475729" y="5984516"/>
            <a:ext cx="560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0635E0-D918-0148-8F6A-91141C6D1BA7}"/>
              </a:ext>
            </a:extLst>
          </p:cNvPr>
          <p:cNvSpPr txBox="1"/>
          <p:nvPr/>
        </p:nvSpPr>
        <p:spPr>
          <a:xfrm>
            <a:off x="8565359" y="5984516"/>
            <a:ext cx="560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GB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324CBF-0B07-F54D-A840-FDAD061E765A}"/>
              </a:ext>
            </a:extLst>
          </p:cNvPr>
          <p:cNvSpPr txBox="1"/>
          <p:nvPr/>
        </p:nvSpPr>
        <p:spPr>
          <a:xfrm>
            <a:off x="5458616" y="5495195"/>
            <a:ext cx="1297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7C8E4D-5D03-164C-BF5F-E3805C845F05}"/>
              </a:ext>
            </a:extLst>
          </p:cNvPr>
          <p:cNvSpPr txBox="1"/>
          <p:nvPr/>
        </p:nvSpPr>
        <p:spPr>
          <a:xfrm>
            <a:off x="7747874" y="5474875"/>
            <a:ext cx="1297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A38FD4-351D-AD43-9E3E-4C07850DCC2F}"/>
              </a:ext>
            </a:extLst>
          </p:cNvPr>
          <p:cNvCxnSpPr>
            <a:endCxn id="22" idx="0"/>
          </p:cNvCxnSpPr>
          <p:nvPr/>
        </p:nvCxnSpPr>
        <p:spPr>
          <a:xfrm>
            <a:off x="3607593" y="4111847"/>
            <a:ext cx="2250603" cy="110947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A8DEF4-0009-9947-BD72-0794D7D72E49}"/>
              </a:ext>
            </a:extLst>
          </p:cNvPr>
          <p:cNvCxnSpPr>
            <a:endCxn id="23" idx="0"/>
          </p:cNvCxnSpPr>
          <p:nvPr/>
        </p:nvCxnSpPr>
        <p:spPr>
          <a:xfrm>
            <a:off x="3607593" y="4111847"/>
            <a:ext cx="4392614" cy="1141963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794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611188" y="0"/>
            <a:ext cx="77724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GB" sz="3200" dirty="0" err="1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Modelare</a:t>
            </a:r>
            <a:r>
              <a:rPr lang="en-GB" sz="3200" dirty="0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 &amp; </a:t>
            </a:r>
            <a:r>
              <a:rPr lang="en-GB" sz="3200" dirty="0" err="1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Inginerie</a:t>
            </a:r>
            <a:r>
              <a:rPr lang="en-GB" sz="3200" dirty="0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 Software</a:t>
            </a:r>
            <a:endParaRPr dirty="0"/>
          </a:p>
        </p:txBody>
      </p:sp>
      <p:graphicFrame>
        <p:nvGraphicFramePr>
          <p:cNvPr id="72" name="Google Shape;72;p2"/>
          <p:cNvGraphicFramePr/>
          <p:nvPr>
            <p:extLst>
              <p:ext uri="{D42A27DB-BD31-4B8C-83A1-F6EECF244321}">
                <p14:modId xmlns:p14="http://schemas.microsoft.com/office/powerpoint/2010/main" val="3201534266"/>
              </p:ext>
            </p:extLst>
          </p:nvPr>
        </p:nvGraphicFramePr>
        <p:xfrm>
          <a:off x="179388" y="692697"/>
          <a:ext cx="8966200" cy="6737750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54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5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lang="en-GB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dirty="0"/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… In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majoritatea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aspectelor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GB" sz="2400" b="1" i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 !</a:t>
                      </a: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8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Modele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ale </a:t>
                      </a:r>
                      <a:r>
                        <a:rPr lang="en-GB" sz="20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proceselor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IS (</a:t>
                      </a:r>
                      <a:r>
                        <a:rPr lang="en-GB" sz="20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componente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):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cascada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(waterfall) – specific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discilplinelor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ingineresti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iterative; agile</a:t>
                      </a:r>
                    </a:p>
                    <a:p>
                      <a:pPr marL="0" marR="0" lvl="8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0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Modele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associate </a:t>
                      </a:r>
                      <a:r>
                        <a:rPr lang="en-GB" sz="2000" b="0" i="1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componentelor</a:t>
                      </a:r>
                      <a:r>
                        <a:rPr lang="en-GB" sz="20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</a:t>
                      </a:r>
                      <a:r>
                        <a:rPr lang="en-GB" sz="2000" b="0" i="0" u="none" strike="noStrike" cap="none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definirea</a:t>
                      </a:r>
                      <a:r>
                        <a:rPr lang="en-GB" sz="20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0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implementarea</a:t>
                      </a:r>
                      <a:r>
                        <a:rPr lang="en-GB" sz="20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problemelor</a:t>
                      </a:r>
                      <a:r>
                        <a:rPr lang="en-GB" sz="2000" b="0" i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testare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verificare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mentinere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software </a:t>
                      </a: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5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Tipuri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modele</a:t>
                      </a: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5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Informale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“requirements &amp; design” –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limbaj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natural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structurat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notatii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ad-hoc (mind maps)</a:t>
                      </a:r>
                    </a:p>
                    <a:p>
                      <a:pPr marL="0" marR="0" lvl="5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Grafice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diagramatice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): UML</a:t>
                      </a:r>
                    </a:p>
                    <a:p>
                      <a:pPr marL="0" marR="0" lvl="5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Formale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matematice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</a:p>
                    <a:p>
                      <a:pPr marL="0" marR="0" lvl="5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5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5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3" name="Google Shape;73;p2"/>
          <p:cNvCxnSpPr/>
          <p:nvPr/>
        </p:nvCxnSpPr>
        <p:spPr>
          <a:xfrm>
            <a:off x="179388" y="765175"/>
            <a:ext cx="8785225" cy="158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13248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4"/>
          <p:cNvSpPr txBox="1">
            <a:spLocks noGrp="1"/>
          </p:cNvSpPr>
          <p:nvPr>
            <p:ph type="title"/>
          </p:nvPr>
        </p:nvSpPr>
        <p:spPr>
          <a:xfrm>
            <a:off x="611188" y="0"/>
            <a:ext cx="77724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accent2"/>
                </a:solidFill>
              </a:rPr>
              <a:t>Pasul n</a:t>
            </a:r>
            <a:endParaRPr sz="3200" dirty="0">
              <a:solidFill>
                <a:schemeClr val="accent2"/>
              </a:solidFill>
            </a:endParaRPr>
          </a:p>
        </p:txBody>
      </p:sp>
      <p:graphicFrame>
        <p:nvGraphicFramePr>
          <p:cNvPr id="528" name="Google Shape;528;p34"/>
          <p:cNvGraphicFramePr/>
          <p:nvPr>
            <p:extLst>
              <p:ext uri="{D42A27DB-BD31-4B8C-83A1-F6EECF244321}">
                <p14:modId xmlns:p14="http://schemas.microsoft.com/office/powerpoint/2010/main" val="3879653177"/>
              </p:ext>
            </p:extLst>
          </p:nvPr>
        </p:nvGraphicFramePr>
        <p:xfrm>
          <a:off x="179388" y="1052513"/>
          <a:ext cx="8964600" cy="5597525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2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Aplicam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in</a:t>
                      </a:r>
                      <a:r>
                        <a:rPr lang="en-GB" sz="28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</a:t>
                      </a:r>
                      <a:r>
                        <a:rPr lang="en-GB" sz="28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GB" sz="28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endParaRPr lang="en-GB" sz="2800" b="0" i="0" u="none" strike="noStrike" cap="none" baseline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2,n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[A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n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]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 →  [B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n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X]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[X ]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2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6" charset="0"/>
                          <a:ea typeface="SimSun" charset="-122"/>
                        </a:rPr>
                        <a:t> 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 </a:t>
                      </a:r>
                      <a:r>
                        <a:rPr lang="en-GB" sz="28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obtin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</a:t>
                      </a:r>
                      <a:r>
                        <a:rPr lang="en-GB" sz="2800" b="0" i="0" u="none" strike="noStrike" cap="none" baseline="30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8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compartimente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8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GB" sz="28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– </a:t>
                      </a:r>
                      <a:r>
                        <a:rPr lang="en-GB" sz="28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submultimile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 max </a:t>
                      </a:r>
                      <a:r>
                        <a:rPr lang="en-GB" sz="28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8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elemente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</a:t>
                      </a:r>
                      <a:r>
                        <a:rPr lang="en-GB" sz="28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Compartimentele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</a:t>
                      </a:r>
                      <a:r>
                        <a:rPr lang="en-GB" sz="2800" b="0" i="0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sunt </a:t>
                      </a:r>
                      <a:r>
                        <a:rPr lang="en-GB" sz="28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toate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legate de C</a:t>
                      </a:r>
                      <a:r>
                        <a:rPr lang="en-GB" sz="2800" b="0" i="0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lang="en-GB" sz="2800" b="0" i="0" u="none" strike="noStrike" cap="none" baseline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lang="en-GB" sz="2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lang="en-GB" sz="2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29" name="Google Shape;529;p34"/>
          <p:cNvCxnSpPr/>
          <p:nvPr/>
        </p:nvCxnSpPr>
        <p:spPr>
          <a:xfrm>
            <a:off x="179388" y="765175"/>
            <a:ext cx="8785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4930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4"/>
          <p:cNvSpPr txBox="1">
            <a:spLocks noGrp="1"/>
          </p:cNvSpPr>
          <p:nvPr>
            <p:ph type="title"/>
          </p:nvPr>
        </p:nvSpPr>
        <p:spPr>
          <a:xfrm>
            <a:off x="611188" y="0"/>
            <a:ext cx="77724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>
                <a:solidFill>
                  <a:schemeClr val="accent2"/>
                </a:solidFill>
              </a:rPr>
              <a:t>Pasii</a:t>
            </a:r>
            <a:r>
              <a:rPr lang="en-GB" sz="3200" dirty="0">
                <a:solidFill>
                  <a:schemeClr val="accent2"/>
                </a:solidFill>
              </a:rPr>
              <a:t> </a:t>
            </a:r>
            <a:r>
              <a:rPr lang="en-GB" sz="3200" dirty="0" err="1">
                <a:solidFill>
                  <a:schemeClr val="accent2"/>
                </a:solidFill>
              </a:rPr>
              <a:t>Finali</a:t>
            </a:r>
            <a:endParaRPr sz="3200" dirty="0">
              <a:solidFill>
                <a:schemeClr val="accent2"/>
              </a:solidFill>
            </a:endParaRPr>
          </a:p>
        </p:txBody>
      </p:sp>
      <p:graphicFrame>
        <p:nvGraphicFramePr>
          <p:cNvPr id="528" name="Google Shape;528;p34"/>
          <p:cNvGraphicFramePr/>
          <p:nvPr>
            <p:extLst>
              <p:ext uri="{D42A27DB-BD31-4B8C-83A1-F6EECF244321}">
                <p14:modId xmlns:p14="http://schemas.microsoft.com/office/powerpoint/2010/main" val="3695597640"/>
              </p:ext>
            </p:extLst>
          </p:nvPr>
        </p:nvGraphicFramePr>
        <p:xfrm>
          <a:off x="179388" y="1052513"/>
          <a:ext cx="8964600" cy="6115900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27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Aplicam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in</a:t>
                      </a:r>
                      <a:r>
                        <a:rPr lang="en-GB" sz="28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</a:t>
                      </a:r>
                      <a:r>
                        <a:rPr lang="en-GB" sz="28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GB" sz="28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endParaRPr lang="en-GB" sz="2800" b="0" i="0" u="none" strike="noStrike" cap="none" baseline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/>
                      </a:pP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2,i,j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; r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2,n+1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si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apoi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una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dintre</a:t>
                      </a: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2,n+2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kumimoji="0" lang="en-GB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 r</a:t>
                      </a:r>
                      <a:r>
                        <a:rPr kumimoji="0" lang="en-GB" sz="2400" b="0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charset="-122"/>
                          <a:cs typeface="Times New Roman" panose="02020603050405020304" pitchFamily="18" charset="0"/>
                        </a:rPr>
                        <a:t>2,n+3</a:t>
                      </a: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lang="en-GB" sz="2800" b="0" i="0" u="none" strike="noStrike" cap="none" baseline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final </a:t>
                      </a:r>
                      <a:r>
                        <a:rPr lang="en-GB" sz="28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GB" sz="28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1,1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8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sau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8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GB" sz="28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 </a:t>
                      </a:r>
                      <a:r>
                        <a:rPr lang="en-GB" sz="28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GB" sz="2800" b="0" i="1" u="none" strike="noStrike" cap="none" baseline="-25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8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trimite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8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rezultatul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8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8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sau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800" b="0" i="1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in </a:t>
                      </a:r>
                      <a:r>
                        <a:rPr lang="en-GB" sz="2800" b="0" i="0" u="none" strike="noStrike" cap="none" baseline="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mediu</a:t>
                      </a:r>
                      <a:r>
                        <a:rPr lang="en-GB" sz="2800" b="0" i="0" u="none" strike="noStrike" cap="none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lang="en-GB" sz="2800" b="0" i="0" u="none" strike="noStrike" cap="none" baseline="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lang="en-GB" sz="2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lang="en-GB" sz="2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29" name="Google Shape;529;p34"/>
          <p:cNvCxnSpPr/>
          <p:nvPr/>
        </p:nvCxnSpPr>
        <p:spPr>
          <a:xfrm>
            <a:off x="179388" y="765175"/>
            <a:ext cx="8785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31511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4"/>
          <p:cNvSpPr txBox="1">
            <a:spLocks noGrp="1"/>
          </p:cNvSpPr>
          <p:nvPr>
            <p:ph type="title"/>
          </p:nvPr>
        </p:nvSpPr>
        <p:spPr>
          <a:xfrm>
            <a:off x="611188" y="0"/>
            <a:ext cx="77724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>
                <a:solidFill>
                  <a:schemeClr val="accent2"/>
                </a:solidFill>
              </a:rPr>
              <a:t>Concluzii</a:t>
            </a:r>
            <a:endParaRPr sz="3200" dirty="0">
              <a:solidFill>
                <a:schemeClr val="accent2"/>
              </a:solidFill>
            </a:endParaRPr>
          </a:p>
        </p:txBody>
      </p:sp>
      <p:graphicFrame>
        <p:nvGraphicFramePr>
          <p:cNvPr id="528" name="Google Shape;528;p34"/>
          <p:cNvGraphicFramePr/>
          <p:nvPr>
            <p:extLst>
              <p:ext uri="{D42A27DB-BD31-4B8C-83A1-F6EECF244321}">
                <p14:modId xmlns:p14="http://schemas.microsoft.com/office/powerpoint/2010/main" val="873077048"/>
              </p:ext>
            </p:extLst>
          </p:nvPr>
        </p:nvGraphicFramePr>
        <p:xfrm>
          <a:off x="179388" y="1052513"/>
          <a:ext cx="8964600" cy="6786460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2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Modelarea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relatia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Ingineria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Software</a:t>
                      </a:r>
                    </a:p>
                    <a:p>
                      <a:pPr marL="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Modele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 cu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rescriere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.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Sisteme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 cu Membrane</a:t>
                      </a:r>
                      <a:endParaRPr dirty="0"/>
                    </a:p>
                    <a:p>
                      <a:pPr marL="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Cum se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modeleaza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Sistemele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 Membrane (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exemple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</a:p>
                    <a:p>
                      <a:pPr marL="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Varietate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aplicatii</a:t>
                      </a:r>
                      <a:endParaRPr lang="en-GB" sz="2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Alte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topici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(1)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verificarea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testarea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folosind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sistemele</a:t>
                      </a:r>
                      <a:r>
                        <a:rPr lang="en-GB" sz="2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 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membrane; (2)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instrumente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modelare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verificare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testare</a:t>
                      </a:r>
                      <a:endParaRPr lang="en-GB" sz="2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-152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Char char="•"/>
                      </a:pPr>
                      <a:endParaRPr dirty="0"/>
                    </a:p>
                    <a:p>
                      <a:pPr marL="45720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29" name="Google Shape;529;p34"/>
          <p:cNvCxnSpPr/>
          <p:nvPr/>
        </p:nvCxnSpPr>
        <p:spPr>
          <a:xfrm>
            <a:off x="179388" y="765175"/>
            <a:ext cx="8785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611188" y="0"/>
            <a:ext cx="77724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GB" sz="3200" dirty="0" err="1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Modele</a:t>
            </a:r>
            <a:r>
              <a:rPr lang="en-GB" sz="3200" dirty="0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GB" sz="3200" dirty="0" err="1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Formale</a:t>
            </a:r>
            <a:endParaRPr dirty="0"/>
          </a:p>
        </p:txBody>
      </p:sp>
      <p:graphicFrame>
        <p:nvGraphicFramePr>
          <p:cNvPr id="72" name="Google Shape;72;p2"/>
          <p:cNvGraphicFramePr/>
          <p:nvPr>
            <p:extLst>
              <p:ext uri="{D42A27DB-BD31-4B8C-83A1-F6EECF244321}">
                <p14:modId xmlns:p14="http://schemas.microsoft.com/office/powerpoint/2010/main" val="4478490"/>
              </p:ext>
            </p:extLst>
          </p:nvPr>
        </p:nvGraphicFramePr>
        <p:xfrm>
          <a:off x="179388" y="692697"/>
          <a:ext cx="8966200" cy="8050365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54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5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lang="en-GB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dirty="0"/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Utilizeaza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definitie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notatie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formala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matematica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Semantica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formala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Arie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utilizare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aplicabilitate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specifica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dinamice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(cu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concurente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distribuite</a:t>
                      </a: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Cele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utilizate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cunoscute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</a:t>
                      </a:r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Automatele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finite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tipuri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gramatici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independente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context</a:t>
                      </a:r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Retele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Petri</a:t>
                      </a:r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Formalisme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algebrice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0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logice</a:t>
                      </a: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0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8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Scopul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utilizarii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MF: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definirea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problemei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(+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ghidarea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implementarii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);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analiza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formala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;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testare</a:t>
                      </a: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8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8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Exista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limitari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ale MF?</a:t>
                      </a: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5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5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3" name="Google Shape;73;p2"/>
          <p:cNvCxnSpPr/>
          <p:nvPr/>
        </p:nvCxnSpPr>
        <p:spPr>
          <a:xfrm>
            <a:off x="179388" y="765175"/>
            <a:ext cx="8785225" cy="158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4710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611188" y="0"/>
            <a:ext cx="77724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GB" sz="3200" dirty="0" err="1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Limitarile</a:t>
            </a:r>
            <a:r>
              <a:rPr lang="en-GB" sz="3200" dirty="0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GB" sz="3200" dirty="0" err="1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Modelelor</a:t>
            </a:r>
            <a:r>
              <a:rPr lang="en-GB" sz="3200" dirty="0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GB" sz="3200" dirty="0" err="1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Formale</a:t>
            </a:r>
            <a:endParaRPr dirty="0"/>
          </a:p>
        </p:txBody>
      </p:sp>
      <p:graphicFrame>
        <p:nvGraphicFramePr>
          <p:cNvPr id="72" name="Google Shape;72;p2"/>
          <p:cNvGraphicFramePr/>
          <p:nvPr>
            <p:extLst>
              <p:ext uri="{D42A27DB-BD31-4B8C-83A1-F6EECF244321}">
                <p14:modId xmlns:p14="http://schemas.microsoft.com/office/powerpoint/2010/main" val="3581199585"/>
              </p:ext>
            </p:extLst>
          </p:nvPr>
        </p:nvGraphicFramePr>
        <p:xfrm>
          <a:off x="179388" y="692697"/>
          <a:ext cx="8966200" cy="7036905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54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5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lang="en-GB" dirty="0"/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 E P Box (1919 – 2013)                                       !!</a:t>
                      </a:r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British statistician</a:t>
                      </a:r>
                    </a:p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400" b="1" i="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8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400" b="1" i="0" u="none" strike="noStrike" cap="none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8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5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Necesitatea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a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invata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limbaj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formal</a:t>
                      </a:r>
                    </a:p>
                    <a:p>
                      <a:pPr marL="0" marR="0" lvl="5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Dificultatea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a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extinde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un model formal</a:t>
                      </a:r>
                    </a:p>
                    <a:p>
                      <a:pPr marL="0" marR="0" lvl="5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Dificultatea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Imposibilitatea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a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captura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elemente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din afara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domeniului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considerat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initial</a:t>
                      </a:r>
                    </a:p>
                    <a:p>
                      <a:pPr marL="0" marR="0" lvl="5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5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Totusi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sunt utile!!</a:t>
                      </a: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5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5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5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3" name="Google Shape;73;p2"/>
          <p:cNvCxnSpPr/>
          <p:nvPr/>
        </p:nvCxnSpPr>
        <p:spPr>
          <a:xfrm>
            <a:off x="179388" y="765175"/>
            <a:ext cx="8785225" cy="158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C0FAEED-DF78-D544-B6A6-9597309C5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043" y="898974"/>
            <a:ext cx="2222501" cy="16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8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611188" y="0"/>
            <a:ext cx="77724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GB" sz="3200" dirty="0" err="1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Modele</a:t>
            </a:r>
            <a:r>
              <a:rPr lang="en-GB" sz="3200" dirty="0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 cu </a:t>
            </a:r>
            <a:r>
              <a:rPr lang="en-GB" sz="3200" dirty="0" err="1">
                <a:solidFill>
                  <a:schemeClr val="accent2"/>
                </a:solidFill>
                <a:latin typeface="Times New Roman"/>
                <a:cs typeface="Times New Roman"/>
                <a:sym typeface="Times New Roman"/>
              </a:rPr>
              <a:t>Rescriere</a:t>
            </a:r>
            <a:endParaRPr dirty="0"/>
          </a:p>
        </p:txBody>
      </p:sp>
      <p:graphicFrame>
        <p:nvGraphicFramePr>
          <p:cNvPr id="72" name="Google Shape;72;p2"/>
          <p:cNvGraphicFramePr/>
          <p:nvPr>
            <p:extLst>
              <p:ext uri="{D42A27DB-BD31-4B8C-83A1-F6EECF244321}">
                <p14:modId xmlns:p14="http://schemas.microsoft.com/office/powerpoint/2010/main" val="3375816617"/>
              </p:ext>
            </p:extLst>
          </p:nvPr>
        </p:nvGraphicFramePr>
        <p:xfrm>
          <a:off x="179388" y="692697"/>
          <a:ext cx="8966200" cy="7845641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54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5550">
                <a:tc>
                  <a:txBody>
                    <a:bodyPr/>
                    <a:lstStyle/>
                    <a:p>
                      <a:pPr marL="0" marR="0" lvl="0" indent="-15240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Char char="•"/>
                      </a:pPr>
                      <a:endParaRPr lang="en-GB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i="0" u="none" strike="noStrike" cap="none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Gramaticile</a:t>
                      </a:r>
                      <a:r>
                        <a:rPr lang="en-GB" sz="24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generative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–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ierarhia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Chomsky,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sistemele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Lindenmayer</a:t>
                      </a: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cap="none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Sisteme</a:t>
                      </a:r>
                      <a:r>
                        <a:rPr lang="en-GB" sz="2400" b="0" i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 membrane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Gh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Paun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Computing   </a:t>
                      </a: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with membranes, </a:t>
                      </a: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J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Sci 61,1, 108-143, 2000).    </a:t>
                      </a:r>
                    </a:p>
                    <a:p>
                      <a:pPr marL="342900" marR="0" lvl="0" indent="-34290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…</a:t>
                      </a:r>
                    </a:p>
                    <a:p>
                      <a:pPr marL="342900" marR="0" lvl="0" indent="-34290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400" b="0" i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Natural Computing </a:t>
                      </a:r>
                      <a:r>
                        <a:rPr lang="en-GB" sz="2400" b="0" i="0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GB" sz="2400" b="0" i="0" u="none" strike="noStrike" cap="none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 Kari, G </a:t>
                      </a:r>
                      <a:r>
                        <a:rPr lang="en-GB" sz="2400" b="0" i="0" u="none" strike="noStrike" cap="none" dirty="0" err="1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Rozenberg</a:t>
                      </a:r>
                      <a:r>
                        <a:rPr lang="en-GB" sz="2400" b="0" i="0" u="none" strike="noStrike" cap="none" dirty="0">
                          <a:solidFill>
                            <a:schemeClr val="bg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The many facets of natural computing, CACM, 51, 10, pp 72-83, 2008)</a:t>
                      </a: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lang="en-GB"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3" name="Google Shape;73;p2"/>
          <p:cNvCxnSpPr/>
          <p:nvPr/>
        </p:nvCxnSpPr>
        <p:spPr>
          <a:xfrm>
            <a:off x="179388" y="765175"/>
            <a:ext cx="8785225" cy="158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3" name="Picture 2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51E38BAB-E5B0-1848-8F7D-A32837A8B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531" y="2356945"/>
            <a:ext cx="1924926" cy="141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6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>
            <a:extLst>
              <a:ext uri="{FF2B5EF4-FFF2-40B4-BE49-F238E27FC236}">
                <a16:creationId xmlns:a16="http://schemas.microsoft.com/office/drawing/2014/main" id="{6DAB7890-FFA1-EF4A-8A76-0F5898AEA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772400" cy="874713"/>
          </a:xfrm>
        </p:spPr>
        <p:txBody>
          <a:bodyPr/>
          <a:lstStyle/>
          <a:p>
            <a:r>
              <a:rPr lang="en-GB" altLang="en-US" sz="2800" dirty="0">
                <a:solidFill>
                  <a:schemeClr val="accent2"/>
                </a:solidFill>
              </a:rPr>
              <a:t>De la </a:t>
            </a:r>
            <a:r>
              <a:rPr lang="en-GB" altLang="en-US" sz="2800" dirty="0" err="1">
                <a:solidFill>
                  <a:schemeClr val="accent2"/>
                </a:solidFill>
              </a:rPr>
              <a:t>Celule</a:t>
            </a:r>
            <a:r>
              <a:rPr lang="en-GB" altLang="en-US" sz="2800" dirty="0">
                <a:solidFill>
                  <a:schemeClr val="accent2"/>
                </a:solidFill>
              </a:rPr>
              <a:t> la </a:t>
            </a:r>
            <a:r>
              <a:rPr lang="en-GB" altLang="en-US" sz="2800" dirty="0" err="1">
                <a:solidFill>
                  <a:schemeClr val="accent2"/>
                </a:solidFill>
              </a:rPr>
              <a:t>Sisteme</a:t>
            </a:r>
            <a:r>
              <a:rPr lang="en-GB" altLang="en-US" sz="2800" dirty="0">
                <a:solidFill>
                  <a:schemeClr val="accent2"/>
                </a:solidFill>
              </a:rPr>
              <a:t> cu Membrane</a:t>
            </a:r>
            <a:endParaRPr lang="en-US" altLang="en-US" sz="2800" dirty="0">
              <a:solidFill>
                <a:schemeClr val="accent2"/>
              </a:solidFill>
            </a:endParaRPr>
          </a:p>
        </p:txBody>
      </p:sp>
      <p:graphicFrame>
        <p:nvGraphicFramePr>
          <p:cNvPr id="125958" name="Group 6">
            <a:extLst>
              <a:ext uri="{FF2B5EF4-FFF2-40B4-BE49-F238E27FC236}">
                <a16:creationId xmlns:a16="http://schemas.microsoft.com/office/drawing/2014/main" id="{2838A9ED-342D-4F41-8131-98330FA9760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23850" y="1412875"/>
          <a:ext cx="8820150" cy="2152651"/>
        </p:xfrm>
        <a:graphic>
          <a:graphicData uri="http://schemas.openxmlformats.org/drawingml/2006/table">
            <a:tbl>
              <a:tblPr/>
              <a:tblGrid>
                <a:gridCol w="8407400">
                  <a:extLst>
                    <a:ext uri="{9D8B030D-6E8A-4147-A177-3AD203B41FA5}">
                      <a16:colId xmlns:a16="http://schemas.microsoft.com/office/drawing/2014/main" val="3709077999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1108436292"/>
                    </a:ext>
                  </a:extLst>
                </a:gridCol>
              </a:tblGrid>
              <a:tr h="158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  <a:sym typeface="Symbol" pitchFamily="2" charset="2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845762"/>
                  </a:ext>
                </a:extLst>
              </a:tr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826066"/>
                  </a:ext>
                </a:extLst>
              </a:tr>
            </a:tbl>
          </a:graphicData>
        </a:graphic>
      </p:graphicFrame>
      <p:sp>
        <p:nvSpPr>
          <p:cNvPr id="125969" name="Text Box 17">
            <a:extLst>
              <a:ext uri="{FF2B5EF4-FFF2-40B4-BE49-F238E27FC236}">
                <a16:creationId xmlns:a16="http://schemas.microsoft.com/office/drawing/2014/main" id="{EAC95697-291E-814E-89A6-A2FB6EEC7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i="1"/>
          </a:p>
        </p:txBody>
      </p:sp>
      <p:sp>
        <p:nvSpPr>
          <p:cNvPr id="125970" name="Line 18">
            <a:extLst>
              <a:ext uri="{FF2B5EF4-FFF2-40B4-BE49-F238E27FC236}">
                <a16:creationId xmlns:a16="http://schemas.microsoft.com/office/drawing/2014/main" id="{EFCC9463-5235-0347-BFBB-EACBE0AEA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25971" name="Picture 19">
            <a:extLst>
              <a:ext uri="{FF2B5EF4-FFF2-40B4-BE49-F238E27FC236}">
                <a16:creationId xmlns:a16="http://schemas.microsoft.com/office/drawing/2014/main" id="{759E8152-ED70-F645-8C79-4735815E1D7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060575"/>
            <a:ext cx="23812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5972" name="Oval 20">
            <a:extLst>
              <a:ext uri="{FF2B5EF4-FFF2-40B4-BE49-F238E27FC236}">
                <a16:creationId xmlns:a16="http://schemas.microsoft.com/office/drawing/2014/main" id="{8A07C635-A833-EB42-80FB-641135575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484313"/>
            <a:ext cx="2878138" cy="3094037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altLang="en-US" sz="1800" b="1" i="1">
              <a:latin typeface="Arial" panose="020B0604020202020204" pitchFamily="34" charset="0"/>
            </a:endParaRPr>
          </a:p>
        </p:txBody>
      </p:sp>
      <p:sp>
        <p:nvSpPr>
          <p:cNvPr id="125973" name="Rectangle 21">
            <a:extLst>
              <a:ext uri="{FF2B5EF4-FFF2-40B4-BE49-F238E27FC236}">
                <a16:creationId xmlns:a16="http://schemas.microsoft.com/office/drawing/2014/main" id="{2591BF01-DDD2-E044-9647-BD53F5952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7813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altLang="en-US" sz="18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25974" name="Rectangle 22">
            <a:extLst>
              <a:ext uri="{FF2B5EF4-FFF2-40B4-BE49-F238E27FC236}">
                <a16:creationId xmlns:a16="http://schemas.microsoft.com/office/drawing/2014/main" id="{DDE55000-CD9C-1C4D-92BA-5CD550549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414972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altLang="en-US" sz="18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25975" name="Rectangle 23">
            <a:extLst>
              <a:ext uri="{FF2B5EF4-FFF2-40B4-BE49-F238E27FC236}">
                <a16:creationId xmlns:a16="http://schemas.microsoft.com/office/drawing/2014/main" id="{5D0F2A03-57EB-644F-951B-6CB0E8CC5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133600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altLang="en-US" sz="18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25976" name="Oval 24">
            <a:extLst>
              <a:ext uri="{FF2B5EF4-FFF2-40B4-BE49-F238E27FC236}">
                <a16:creationId xmlns:a16="http://schemas.microsoft.com/office/drawing/2014/main" id="{0780D856-F5B6-444D-A7C9-D99A60B03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205038"/>
            <a:ext cx="682625" cy="17494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GB" altLang="en-US" sz="18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5977" name="Rectangle 25">
            <a:extLst>
              <a:ext uri="{FF2B5EF4-FFF2-40B4-BE49-F238E27FC236}">
                <a16:creationId xmlns:a16="http://schemas.microsoft.com/office/drawing/2014/main" id="{9A0264F7-E2E0-1C4E-A0B5-33271270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636838"/>
            <a:ext cx="323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altLang="en-US" sz="18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25978" name="Rectangle 26">
            <a:extLst>
              <a:ext uri="{FF2B5EF4-FFF2-40B4-BE49-F238E27FC236}">
                <a16:creationId xmlns:a16="http://schemas.microsoft.com/office/drawing/2014/main" id="{38957A41-2E26-FC48-AC22-80452CCEE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500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altLang="en-US" sz="1800" b="1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25979" name="Oval 27">
            <a:extLst>
              <a:ext uri="{FF2B5EF4-FFF2-40B4-BE49-F238E27FC236}">
                <a16:creationId xmlns:a16="http://schemas.microsoft.com/office/drawing/2014/main" id="{0B5346FF-1F2F-1844-BF8D-119024BA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2133600"/>
            <a:ext cx="1042988" cy="22066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</a:pPr>
            <a:r>
              <a:rPr lang="en-GB" altLang="en-US" sz="1800" b="1">
                <a:latin typeface="Arial" panose="020B0604020202020204" pitchFamily="34" charset="0"/>
              </a:rPr>
              <a:t>a</a:t>
            </a:r>
          </a:p>
          <a:p>
            <a:pPr algn="ctr">
              <a:spcBef>
                <a:spcPct val="50000"/>
              </a:spcBef>
            </a:pPr>
            <a:endParaRPr lang="en-GB" altLang="en-US" sz="1800" b="1" i="1">
              <a:latin typeface="Arial" panose="020B0604020202020204" pitchFamily="34" charset="0"/>
            </a:endParaRPr>
          </a:p>
        </p:txBody>
      </p:sp>
      <p:sp>
        <p:nvSpPr>
          <p:cNvPr id="125980" name="Rectangle 28">
            <a:extLst>
              <a:ext uri="{FF2B5EF4-FFF2-40B4-BE49-F238E27FC236}">
                <a16:creationId xmlns:a16="http://schemas.microsoft.com/office/drawing/2014/main" id="{F887B005-D5CB-4A45-A973-89E41D100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2708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altLang="en-US" sz="18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5981" name="Text Box 29">
            <a:extLst>
              <a:ext uri="{FF2B5EF4-FFF2-40B4-BE49-F238E27FC236}">
                <a16:creationId xmlns:a16="http://schemas.microsoft.com/office/drawing/2014/main" id="{D35567F5-E5FB-5542-BD9A-9CA45FB55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644900"/>
            <a:ext cx="287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000" b="1"/>
              <a:t>c</a:t>
            </a:r>
          </a:p>
        </p:txBody>
      </p:sp>
      <p:sp>
        <p:nvSpPr>
          <p:cNvPr id="125982" name="Oval 30">
            <a:extLst>
              <a:ext uri="{FF2B5EF4-FFF2-40B4-BE49-F238E27FC236}">
                <a16:creationId xmlns:a16="http://schemas.microsoft.com/office/drawing/2014/main" id="{91E0ECD6-DF0F-D14B-B14E-D96FB97C4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3" y="3359150"/>
            <a:ext cx="225425" cy="6064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</a:pPr>
            <a:r>
              <a:rPr lang="en-GB" altLang="en-US" sz="1800" b="1">
                <a:latin typeface="Arial" panose="020B0604020202020204" pitchFamily="34" charset="0"/>
              </a:rPr>
              <a:t>a</a:t>
            </a:r>
          </a:p>
          <a:p>
            <a:pPr algn="ctr">
              <a:spcBef>
                <a:spcPct val="50000"/>
              </a:spcBef>
            </a:pPr>
            <a:endParaRPr lang="en-GB" altLang="en-US" sz="1800" b="1" i="1">
              <a:latin typeface="Arial" panose="020B0604020202020204" pitchFamily="34" charset="0"/>
            </a:endParaRPr>
          </a:p>
        </p:txBody>
      </p:sp>
      <p:sp>
        <p:nvSpPr>
          <p:cNvPr id="125983" name="Oval 31">
            <a:extLst>
              <a:ext uri="{FF2B5EF4-FFF2-40B4-BE49-F238E27FC236}">
                <a16:creationId xmlns:a16="http://schemas.microsoft.com/office/drawing/2014/main" id="{A81F6D78-C11A-CC40-A212-6A522469E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276475"/>
            <a:ext cx="225425" cy="6064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50000"/>
              </a:spcBef>
            </a:pPr>
            <a:endParaRPr lang="en-GB" altLang="en-US" sz="1800" b="1" i="1">
              <a:latin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endParaRPr lang="en-GB" altLang="en-US" sz="1800" b="1" i="1">
              <a:latin typeface="Arial" panose="020B0604020202020204" pitchFamily="34" charset="0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63AC82C8-2D3D-864F-9156-FCD0D9F9D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628775"/>
            <a:ext cx="1439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GB" altLang="en-US" sz="1400" b="1">
                <a:latin typeface="Arial" panose="020B0604020202020204" pitchFamily="34" charset="0"/>
              </a:rPr>
              <a:t>Membranes</a:t>
            </a:r>
          </a:p>
        </p:txBody>
      </p:sp>
      <p:sp>
        <p:nvSpPr>
          <p:cNvPr id="125985" name="Line 33">
            <a:extLst>
              <a:ext uri="{FF2B5EF4-FFF2-40B4-BE49-F238E27FC236}">
                <a16:creationId xmlns:a16="http://schemas.microsoft.com/office/drawing/2014/main" id="{E9D47AD4-7C79-6342-8A3F-BAA6EB71B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1773238"/>
            <a:ext cx="15843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986" name="Line 34">
            <a:extLst>
              <a:ext uri="{FF2B5EF4-FFF2-40B4-BE49-F238E27FC236}">
                <a16:creationId xmlns:a16="http://schemas.microsoft.com/office/drawing/2014/main" id="{D0F2E28F-7AAB-8D42-9762-485308B7B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1773238"/>
            <a:ext cx="2159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987" name="Rectangle 35">
            <a:extLst>
              <a:ext uri="{FF2B5EF4-FFF2-40B4-BE49-F238E27FC236}">
                <a16:creationId xmlns:a16="http://schemas.microsoft.com/office/drawing/2014/main" id="{AC59294E-F04C-6F40-8E4E-78FF37FE7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349500"/>
            <a:ext cx="833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altLang="en-US" sz="1400" b="1">
                <a:latin typeface="Arial" panose="020B0604020202020204" pitchFamily="34" charset="0"/>
              </a:rPr>
              <a:t>Objects</a:t>
            </a:r>
          </a:p>
        </p:txBody>
      </p:sp>
      <p:sp>
        <p:nvSpPr>
          <p:cNvPr id="125988" name="AutoShape 36">
            <a:extLst>
              <a:ext uri="{FF2B5EF4-FFF2-40B4-BE49-F238E27FC236}">
                <a16:creationId xmlns:a16="http://schemas.microsoft.com/office/drawing/2014/main" id="{13438013-AD93-0046-B910-AFC318EE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924175"/>
            <a:ext cx="860425" cy="573088"/>
          </a:xfrm>
          <a:prstGeom prst="rightArrow">
            <a:avLst>
              <a:gd name="adj1" fmla="val 50000"/>
              <a:gd name="adj2" fmla="val 37548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5989" name="Line 37">
            <a:extLst>
              <a:ext uri="{FF2B5EF4-FFF2-40B4-BE49-F238E27FC236}">
                <a16:creationId xmlns:a16="http://schemas.microsoft.com/office/drawing/2014/main" id="{9308F4BD-FBCE-264D-A4DE-BE7BF75557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276475"/>
            <a:ext cx="15843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990" name="Line 38">
            <a:extLst>
              <a:ext uri="{FF2B5EF4-FFF2-40B4-BE49-F238E27FC236}">
                <a16:creationId xmlns:a16="http://schemas.microsoft.com/office/drawing/2014/main" id="{5500EA81-6F9C-1948-8C4B-F3CD2433F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492375"/>
            <a:ext cx="1008063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991" name="Line 39">
            <a:extLst>
              <a:ext uri="{FF2B5EF4-FFF2-40B4-BE49-F238E27FC236}">
                <a16:creationId xmlns:a16="http://schemas.microsoft.com/office/drawing/2014/main" id="{01159611-62E3-0240-B594-8427DC8410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492375"/>
            <a:ext cx="936625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992" name="Rectangle 40">
            <a:extLst>
              <a:ext uri="{FF2B5EF4-FFF2-40B4-BE49-F238E27FC236}">
                <a16:creationId xmlns:a16="http://schemas.microsoft.com/office/drawing/2014/main" id="{B2623386-20BC-D84A-A3DC-CE747784E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076700"/>
            <a:ext cx="88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GB" altLang="en-US" sz="1400" b="1">
                <a:latin typeface="Arial" panose="020B0604020202020204" pitchFamily="34" charset="0"/>
              </a:rPr>
              <a:t>Regions</a:t>
            </a:r>
          </a:p>
        </p:txBody>
      </p:sp>
      <p:sp>
        <p:nvSpPr>
          <p:cNvPr id="125993" name="Line 41">
            <a:extLst>
              <a:ext uri="{FF2B5EF4-FFF2-40B4-BE49-F238E27FC236}">
                <a16:creationId xmlns:a16="http://schemas.microsoft.com/office/drawing/2014/main" id="{E6A6E29A-E8C4-4440-8276-54F094C67C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77050" y="2636838"/>
            <a:ext cx="86360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994" name="Line 42">
            <a:extLst>
              <a:ext uri="{FF2B5EF4-FFF2-40B4-BE49-F238E27FC236}">
                <a16:creationId xmlns:a16="http://schemas.microsoft.com/office/drawing/2014/main" id="{E86378AD-7552-8D45-9EA7-01255DC15B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19925" y="3789363"/>
            <a:ext cx="7207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5995" name="Rectangle 43">
            <a:extLst>
              <a:ext uri="{FF2B5EF4-FFF2-40B4-BE49-F238E27FC236}">
                <a16:creationId xmlns:a16="http://schemas.microsoft.com/office/drawing/2014/main" id="{A6E2FAA1-79A0-6049-A547-4B53A479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936249"/>
            <a:ext cx="83518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GB" altLang="en-US" sz="2000" dirty="0"/>
              <a:t>All cells are enclosed by membranes; the cell membrane acts as the defining principle of what constitutes a cell and the rest of the world. Cells need to be able to transport proteins, DNA, and ions across the membrane. </a:t>
            </a:r>
          </a:p>
          <a:p>
            <a:r>
              <a:rPr lang="en-GB" altLang="en-US" sz="2000" dirty="0">
                <a:solidFill>
                  <a:srgbClr val="00CC00"/>
                </a:solidFill>
              </a:rPr>
              <a:t>Science, 310, 1451, 2005</a:t>
            </a:r>
            <a:endParaRPr lang="en-GB" altLang="en-US" sz="2000" dirty="0">
              <a:solidFill>
                <a:srgbClr val="00CC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/>
        </p:nvSpPr>
        <p:spPr>
          <a:xfrm>
            <a:off x="468313" y="0"/>
            <a:ext cx="7772400" cy="87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GB" sz="2800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Sisteme</a:t>
            </a:r>
            <a:r>
              <a:rPr lang="en-GB" sz="2800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 Membrane</a:t>
            </a:r>
            <a:endParaRPr dirty="0"/>
          </a:p>
        </p:txBody>
      </p:sp>
      <p:graphicFrame>
        <p:nvGraphicFramePr>
          <p:cNvPr id="79" name="Google Shape;79;p3"/>
          <p:cNvGraphicFramePr/>
          <p:nvPr>
            <p:extLst>
              <p:ext uri="{D42A27DB-BD31-4B8C-83A1-F6EECF244321}">
                <p14:modId xmlns:p14="http://schemas.microsoft.com/office/powerpoint/2010/main" val="800791201"/>
              </p:ext>
            </p:extLst>
          </p:nvPr>
        </p:nvGraphicFramePr>
        <p:xfrm>
          <a:off x="322262" y="766763"/>
          <a:ext cx="8821750" cy="7343803"/>
        </p:xfrm>
        <a:graphic>
          <a:graphicData uri="http://schemas.openxmlformats.org/drawingml/2006/table">
            <a:tbl>
              <a:tblPr>
                <a:noFill/>
                <a:tableStyleId>{9A8AB0CF-356D-4880-8C3F-F5D9FE114E26}</a:tableStyleId>
              </a:tblPr>
              <a:tblGrid>
                <a:gridCol w="8341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6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 model de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calcul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inspirat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bazat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pe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structura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functionarea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celulei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vii (</a:t>
                      </a:r>
                      <a:r>
                        <a:rPr lang="en-GB" sz="2400" b="1" i="0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Membrane or P systems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caracteristici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esentiale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ale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Sistemelor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cu Membrane:  </a:t>
                      </a:r>
                    </a:p>
                    <a:p>
                      <a:pPr marL="342900" marR="0" lvl="0" indent="-34290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GB" sz="2400" b="1" i="1" u="none" strike="noStrike" cap="none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structura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ierarhica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dar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nu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numai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de </a:t>
                      </a:r>
                      <a:r>
                        <a:rPr lang="en-GB" sz="24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membrane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delimitand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1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regiuni</a:t>
                      </a:r>
                      <a:r>
                        <a:rPr lang="en-GB" sz="2400" b="1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r>
                        <a:rPr lang="en-GB" sz="2400" b="1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compartimente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400" b="0" i="1" u="none" strike="noStrike" cap="none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arbore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 </a:t>
                      </a:r>
                    </a:p>
                    <a:p>
                      <a:pPr marL="342900" marR="0" lvl="0" indent="-34290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GB" sz="2400" b="1" i="1" u="none" strike="noStrike" cap="none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multiseturi</a:t>
                      </a:r>
                      <a:r>
                        <a:rPr lang="en-GB" sz="2400" b="1" i="1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GB" sz="2400" b="1" i="1" u="none" strike="noStrike" cap="none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obiecte</a:t>
                      </a:r>
                      <a:r>
                        <a:rPr lang="en-GB" sz="2400" b="0" i="1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  <a:p>
                      <a:pPr marL="342900" marR="0" lvl="0" indent="-34290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 pitchFamily="34" charset="0"/>
                        <a:buChar char="•"/>
                      </a:pPr>
                      <a:r>
                        <a:rPr lang="en-GB" sz="2400" b="1" i="1" u="none" strike="noStrike" cap="none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seturi</a:t>
                      </a:r>
                      <a:r>
                        <a:rPr lang="en-GB" sz="2400" b="1" i="1" u="none" strike="noStrike" cap="none" dirty="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finite de reguli</a:t>
                      </a:r>
                      <a:r>
                        <a:rPr lang="en-GB" sz="2400" b="0" i="1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asociate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compartimentelor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25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Times New Roman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 P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sistem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1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calculeaza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evoluand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la o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configuratie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(stare) la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aplicand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regulile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in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compartimente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utilizand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strategia</a:t>
                      </a:r>
                      <a:r>
                        <a:rPr lang="en-GB" sz="2400" b="0" i="0" u="none" strike="noStrike" cap="none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paralelismului</a:t>
                      </a:r>
                      <a:r>
                        <a:rPr lang="en-GB" sz="2400" b="0" i="0" u="none" strike="noStrike" cap="none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maxim</a:t>
                      </a:r>
                      <a:endParaRPr sz="2400" dirty="0"/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GB" sz="2400" b="1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Regulile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pot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rescrie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sau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muta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obiecte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dintr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-un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compartiment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altul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dar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pot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modifica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structura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introducand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stergand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2400" b="0" i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compartimente</a:t>
                      </a:r>
                      <a:r>
                        <a:rPr lang="en-GB" sz="2400" b="0" i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4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endParaRPr sz="20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59400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GB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0000" marR="90000" marT="61925" marB="4680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64450" marB="468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0" name="Google Shape;80;p3"/>
          <p:cNvSpPr txBox="1"/>
          <p:nvPr/>
        </p:nvSpPr>
        <p:spPr>
          <a:xfrm>
            <a:off x="1384300" y="488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1" name="Google Shape;81;p3"/>
          <p:cNvCxnSpPr/>
          <p:nvPr/>
        </p:nvCxnSpPr>
        <p:spPr>
          <a:xfrm>
            <a:off x="179388" y="765175"/>
            <a:ext cx="8785225" cy="158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555A5DEA8113458260A4C70B3CA354" ma:contentTypeVersion="2" ma:contentTypeDescription="Create a new document." ma:contentTypeScope="" ma:versionID="ff7744488af9eee4834615cd2592b2bd">
  <xsd:schema xmlns:xsd="http://www.w3.org/2001/XMLSchema" xmlns:xs="http://www.w3.org/2001/XMLSchema" xmlns:p="http://schemas.microsoft.com/office/2006/metadata/properties" xmlns:ns2="624cd4ac-fc27-4fa3-a04c-7fe6e7b05780" targetNamespace="http://schemas.microsoft.com/office/2006/metadata/properties" ma:root="true" ma:fieldsID="a81c14fd8f512857998745ba346f1236" ns2:_="">
    <xsd:import namespace="624cd4ac-fc27-4fa3-a04c-7fe6e7b057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4cd4ac-fc27-4fa3-a04c-7fe6e7b057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DA9C68-7808-452D-8776-DE035A25AD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ABFE72-CED6-40AB-97E7-F5B32D73695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5185A2-232C-4A4B-A4E4-6D8789E7A9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4cd4ac-fc27-4fa3-a04c-7fe6e7b057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4147</Words>
  <Application>Microsoft Office PowerPoint</Application>
  <PresentationFormat>On-screen Show (4:3)</PresentationFormat>
  <Paragraphs>729</Paragraphs>
  <Slides>42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 la Celule la Sisteme cu Membrane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Pasul n</vt:lpstr>
      <vt:lpstr>Pasii Finali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Holcombe</dc:creator>
  <cp:lastModifiedBy>Marian Gheorghe</cp:lastModifiedBy>
  <cp:revision>14</cp:revision>
  <dcterms:created xsi:type="dcterms:W3CDTF">2001-11-26T21:18:57Z</dcterms:created>
  <dcterms:modified xsi:type="dcterms:W3CDTF">2023-04-21T06:15:07Z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0x01010075555A5DEA8113458260A4C70B3CA354</vt:lpwstr>
  </property>
</Properties>
</file>