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56" r:id="rId5"/>
    <p:sldId id="257" r:id="rId6"/>
    <p:sldId id="289" r:id="rId7"/>
    <p:sldId id="294" r:id="rId8"/>
    <p:sldId id="295" r:id="rId9"/>
    <p:sldId id="296" r:id="rId10"/>
    <p:sldId id="297" r:id="rId11"/>
    <p:sldId id="309" r:id="rId12"/>
    <p:sldId id="310" r:id="rId13"/>
    <p:sldId id="313" r:id="rId14"/>
    <p:sldId id="321" r:id="rId15"/>
    <p:sldId id="350" r:id="rId16"/>
    <p:sldId id="359" r:id="rId17"/>
    <p:sldId id="351" r:id="rId18"/>
    <p:sldId id="357" r:id="rId19"/>
    <p:sldId id="352" r:id="rId20"/>
    <p:sldId id="360" r:id="rId21"/>
    <p:sldId id="361" r:id="rId22"/>
    <p:sldId id="342" r:id="rId23"/>
    <p:sldId id="363" r:id="rId24"/>
    <p:sldId id="275" r:id="rId25"/>
    <p:sldId id="276" r:id="rId26"/>
    <p:sldId id="318" r:id="rId27"/>
    <p:sldId id="319" r:id="rId28"/>
    <p:sldId id="364" r:id="rId29"/>
    <p:sldId id="328" r:id="rId30"/>
    <p:sldId id="272" r:id="rId31"/>
    <p:sldId id="320" r:id="rId32"/>
    <p:sldId id="312" r:id="rId33"/>
    <p:sldId id="365" r:id="rId34"/>
    <p:sldId id="311" r:id="rId35"/>
    <p:sldId id="366" r:id="rId36"/>
    <p:sldId id="367" r:id="rId37"/>
    <p:sldId id="368" r:id="rId38"/>
    <p:sldId id="270" r:id="rId39"/>
    <p:sldId id="271" r:id="rId40"/>
    <p:sldId id="347" r:id="rId41"/>
    <p:sldId id="348" r:id="rId42"/>
    <p:sldId id="362" r:id="rId43"/>
    <p:sldId id="259" r:id="rId44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F77EE4-1A29-4E43-AE56-D93F02EEDB14}" v="2" dt="2023-03-04T15:49:02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NEA VALENTIN POPESCU" userId="S::mihnea.popescu4@s.unibuc.ro::78c57c24-2b24-4db5-858a-f7e5281f10e7" providerId="AD" clId="Web-{E9F77EE4-1A29-4E43-AE56-D93F02EEDB14}"/>
    <pc:docChg chg="sldOrd">
      <pc:chgData name="MIHNEA VALENTIN POPESCU" userId="S::mihnea.popescu4@s.unibuc.ro::78c57c24-2b24-4db5-858a-f7e5281f10e7" providerId="AD" clId="Web-{E9F77EE4-1A29-4E43-AE56-D93F02EEDB14}" dt="2023-03-04T15:49:02.494" v="1"/>
      <pc:docMkLst>
        <pc:docMk/>
      </pc:docMkLst>
      <pc:sldChg chg="ord">
        <pc:chgData name="MIHNEA VALENTIN POPESCU" userId="S::mihnea.popescu4@s.unibuc.ro::78c57c24-2b24-4db5-858a-f7e5281f10e7" providerId="AD" clId="Web-{E9F77EE4-1A29-4E43-AE56-D93F02EEDB14}" dt="2023-03-04T15:49:02.494" v="1"/>
        <pc:sldMkLst>
          <pc:docMk/>
          <pc:sldMk cId="2853788422" sldId="2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EE0752-5176-4532-977D-29C9029F99D6}" type="datetime1">
              <a:rPr lang="ro-RO" smtClean="0"/>
              <a:t>04.03.2023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ro-RO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32BE9A-0B27-4905-8419-4A04B8F2759A}" type="datetime1">
              <a:rPr lang="ro-RO" noProof="0" smtClean="0"/>
              <a:t>04.03.2023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o-RO" b="1" i="1">
                <a:latin typeface="Arial" pitchFamily="34" charset="0"/>
                <a:cs typeface="Arial" pitchFamily="34" charset="0"/>
              </a:rPr>
              <a:t>NOTĂ:</a:t>
            </a:r>
          </a:p>
          <a:p>
            <a:pPr rtl="0"/>
            <a:r>
              <a:rPr lang="ro-RO" i="1">
                <a:latin typeface="Arial" pitchFamily="34" charset="0"/>
                <a:cs typeface="Arial" pitchFamily="34" charset="0"/>
              </a:rPr>
              <a:t>Pentru a modifica imaginea de pe acest diapozitiv, selectați-o și ștergeți-o. Apoi faceți clic pe pictograma Imagini din substituent pentru a insera propria imagine.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7844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655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5082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2228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5430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7763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29303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40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9473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70267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3513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431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1419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1232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772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pic>
        <p:nvPicPr>
          <p:cNvPr id="11" name="Imagin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6BAA7E3D-6D18-41D6-8AA8-CBD641C86608}" type="datetime1">
              <a:rPr lang="ro-RO" noProof="0" smtClean="0"/>
              <a:t>04.03.2023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92B81-ED36-448B-A927-0FC0851CEF47}" type="datetime1">
              <a:rPr lang="ro-RO" noProof="0" smtClean="0"/>
              <a:t>04.03.2023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18832-094B-4921-98ED-0FA3845EC1C4}" type="datetime1">
              <a:rPr lang="ro-RO" noProof="0" smtClean="0"/>
              <a:t>04.03.2023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9AD37F-871B-45B3-886D-A374B3280DF8}" type="datetime1">
              <a:rPr lang="ro-RO" noProof="0" smtClean="0"/>
              <a:t>04.03.2023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  <p:grpSp>
        <p:nvGrpSpPr>
          <p:cNvPr id="7" name="Gr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drep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rept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F4EF84-A321-401E-A17B-C62A720BFED0}" type="datetime1">
              <a:rPr lang="ro-RO" noProof="0" smtClean="0"/>
              <a:t>04.03.2023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zitiv titlu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11" name="Substituent imagine 10" descr="Un substituent gol pentru a adăuga o imagine. Faceți clic pe substituent și selectați imaginea pe care doriți s-o adăugați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grpSp>
        <p:nvGrpSpPr>
          <p:cNvPr id="14" name="Gr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drept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in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drept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drept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rept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Dreptunghi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/>
            </a:p>
          </p:txBody>
        </p:sp>
        <p:grpSp>
          <p:nvGrpSpPr>
            <p:cNvPr id="11" name="Gr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drept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rept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in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C90F6F-A873-408C-9616-8249541C37E4}" type="datetime1">
              <a:rPr lang="ro-RO" noProof="0" smtClean="0"/>
              <a:t>04.03.2023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92CBC0-D519-47C6-B2A2-3CEBBD88DA44}" type="datetime1">
              <a:rPr lang="ro-RO" noProof="0" smtClean="0"/>
              <a:t>04.03.2023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E43E9-5450-4CF6-9321-9FBC4696493E}" type="datetime1">
              <a:rPr lang="ro-RO" noProof="0" smtClean="0"/>
              <a:t>04.03.2023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D964B-2029-4D93-9486-E067FADDAB9A}" type="datetime1">
              <a:rPr lang="ro-RO" noProof="0" smtClean="0"/>
              <a:t>04.03.2023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66E9E-A582-43A7-BD4C-BCFD766EA91F}" type="datetime1">
              <a:rPr lang="ro-RO" noProof="0" smtClean="0"/>
              <a:t>04.03.2023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2B096-261B-454B-A5C0-8C607729FE30}" type="datetime1">
              <a:rPr lang="ro-RO" noProof="0" smtClean="0"/>
              <a:t>04.03.2023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  <a:p>
            <a:pPr lvl="5" rtl="0"/>
            <a:r>
              <a:rPr lang="ro-RO" noProof="0"/>
              <a:t>Al șaselea nivel</a:t>
            </a:r>
          </a:p>
          <a:p>
            <a:pPr lvl="6" rtl="0"/>
            <a:r>
              <a:rPr lang="ro-RO" noProof="0"/>
              <a:t>Al șaptelea nivel</a:t>
            </a:r>
          </a:p>
          <a:p>
            <a:pPr lvl="7" rtl="0"/>
            <a:r>
              <a:rPr lang="ro-RO" noProof="0"/>
              <a:t>Al optulea nivel</a:t>
            </a:r>
          </a:p>
          <a:p>
            <a:pPr lvl="8" rtl="0"/>
            <a:r>
              <a:rPr lang="ro-RO" noProof="0"/>
              <a:t>Al nouălea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BE257FC5-6C56-4796-A180-1780A0A6DBB8}" type="datetime1">
              <a:rPr lang="ro-RO" noProof="0" smtClean="0"/>
              <a:t>04.03.2023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  <p:grpSp>
        <p:nvGrpSpPr>
          <p:cNvPr id="15" name="Gr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drept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rept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fsc.org/en/innovation/blockchai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n-US" dirty="0"/>
              <a:t>INTRODUCTION, Blockchain TECHNLOGIES</a:t>
            </a:r>
            <a:endParaRPr lang="ro-RO" dirty="0"/>
          </a:p>
        </p:txBody>
      </p:sp>
      <p:sp>
        <p:nvSpPr>
          <p:cNvPr id="7" name="Subtitlu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b="1" dirty="0"/>
              <a:t>lecture 1</a:t>
            </a:r>
            <a:endParaRPr lang="ro-RO" b="1" dirty="0"/>
          </a:p>
        </p:txBody>
      </p:sp>
      <p:pic>
        <p:nvPicPr>
          <p:cNvPr id="4" name="Substituent imagine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" r="7510"/>
          <a:stretch/>
        </p:blipFill>
        <p:spPr>
          <a:xfrm>
            <a:off x="6981063" y="1310656"/>
            <a:ext cx="5210937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Blockchain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P2P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Sender signs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Nodes exchange messages about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nodes store all transactions.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7BAF47BE-6FEF-497E-8170-731BC3C4936E}"/>
              </a:ext>
            </a:extLst>
          </p:cNvPr>
          <p:cNvSpPr/>
          <p:nvPr/>
        </p:nvSpPr>
        <p:spPr>
          <a:xfrm>
            <a:off x="3010253" y="3586390"/>
            <a:ext cx="3299146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B1ADB453-B6BF-CC17-8048-91559DDAE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1797" y="2488340"/>
            <a:ext cx="914400" cy="914400"/>
          </a:xfrm>
          <a:prstGeom prst="rect">
            <a:avLst/>
          </a:prstGeom>
        </p:spPr>
      </p:pic>
      <p:pic>
        <p:nvPicPr>
          <p:cNvPr id="5" name="Grafic 4" descr="Laptop">
            <a:extLst>
              <a:ext uri="{FF2B5EF4-FFF2-40B4-BE49-F238E27FC236}">
                <a16:creationId xmlns:a16="http://schemas.microsoft.com/office/drawing/2014/main" id="{5A59523A-D406-32B0-3912-4C4AD50B5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0288" y="3402740"/>
            <a:ext cx="914400" cy="914400"/>
          </a:xfrm>
          <a:prstGeom prst="rect">
            <a:avLst/>
          </a:prstGeom>
        </p:spPr>
      </p:pic>
      <p:pic>
        <p:nvPicPr>
          <p:cNvPr id="6" name="Grafic 5" descr="Laptop">
            <a:extLst>
              <a:ext uri="{FF2B5EF4-FFF2-40B4-BE49-F238E27FC236}">
                <a16:creationId xmlns:a16="http://schemas.microsoft.com/office/drawing/2014/main" id="{96B361A6-AE5B-ECEA-DF07-2903B4D20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8767" y="2488340"/>
            <a:ext cx="914400" cy="914400"/>
          </a:xfrm>
          <a:prstGeom prst="rect">
            <a:avLst/>
          </a:prstGeom>
        </p:spPr>
      </p:pic>
      <p:pic>
        <p:nvPicPr>
          <p:cNvPr id="7" name="Grafic 6" descr="Laptop">
            <a:extLst>
              <a:ext uri="{FF2B5EF4-FFF2-40B4-BE49-F238E27FC236}">
                <a16:creationId xmlns:a16="http://schemas.microsoft.com/office/drawing/2014/main" id="{B9CFAA77-5159-D168-5273-0005F4AEB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5313" y="3402740"/>
            <a:ext cx="914400" cy="914400"/>
          </a:xfrm>
          <a:prstGeom prst="rect">
            <a:avLst/>
          </a:prstGeom>
        </p:spPr>
      </p:pic>
      <p:pic>
        <p:nvPicPr>
          <p:cNvPr id="8" name="Grafic 7" descr="Laptop">
            <a:extLst>
              <a:ext uri="{FF2B5EF4-FFF2-40B4-BE49-F238E27FC236}">
                <a16:creationId xmlns:a16="http://schemas.microsoft.com/office/drawing/2014/main" id="{6CEBC83C-FD9A-9980-08FB-3D1947695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5853" y="4500790"/>
            <a:ext cx="914400" cy="914400"/>
          </a:xfrm>
          <a:prstGeom prst="rect">
            <a:avLst/>
          </a:prstGeom>
        </p:spPr>
      </p:pic>
      <p:pic>
        <p:nvPicPr>
          <p:cNvPr id="11" name="Grafic 10" descr="Laptop">
            <a:extLst>
              <a:ext uri="{FF2B5EF4-FFF2-40B4-BE49-F238E27FC236}">
                <a16:creationId xmlns:a16="http://schemas.microsoft.com/office/drawing/2014/main" id="{13C31DCA-ABCD-474D-6AB5-F274B521F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9585" y="4500790"/>
            <a:ext cx="914400" cy="914400"/>
          </a:xfrm>
          <a:prstGeom prst="rect">
            <a:avLst/>
          </a:prstGeom>
        </p:spPr>
      </p:pic>
      <p:pic>
        <p:nvPicPr>
          <p:cNvPr id="12" name="Grafic 11" descr="Laptop">
            <a:extLst>
              <a:ext uri="{FF2B5EF4-FFF2-40B4-BE49-F238E27FC236}">
                <a16:creationId xmlns:a16="http://schemas.microsoft.com/office/drawing/2014/main" id="{99E632B7-F3A6-812A-75CC-BE7A2FD02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4500790"/>
            <a:ext cx="914400" cy="914400"/>
          </a:xfrm>
          <a:prstGeom prst="rect">
            <a:avLst/>
          </a:prstGeom>
        </p:spPr>
      </p:pic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3A9A167E-5DF8-1328-4D93-B301EE428FAE}"/>
              </a:ext>
            </a:extLst>
          </p:cNvPr>
          <p:cNvCxnSpPr/>
          <p:nvPr/>
        </p:nvCxnSpPr>
        <p:spPr>
          <a:xfrm>
            <a:off x="2330256" y="2401556"/>
            <a:ext cx="4250453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tăText 13">
            <a:extLst>
              <a:ext uri="{FF2B5EF4-FFF2-40B4-BE49-F238E27FC236}">
                <a16:creationId xmlns:a16="http://schemas.microsoft.com/office/drawing/2014/main" id="{E4F03C28-5F58-F657-4FE4-006F30B5B45E}"/>
              </a:ext>
            </a:extLst>
          </p:cNvPr>
          <p:cNvSpPr txBox="1"/>
          <p:nvPr/>
        </p:nvSpPr>
        <p:spPr>
          <a:xfrm>
            <a:off x="2274210" y="1571410"/>
            <a:ext cx="43304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 sends coins to Bob </a:t>
            </a:r>
          </a:p>
          <a:p>
            <a:r>
              <a:rPr lang="en-US" sz="1600" b="1" dirty="0" err="1"/>
              <a:t>tx</a:t>
            </a:r>
            <a:r>
              <a:rPr lang="en-US" sz="1600" b="1" dirty="0"/>
              <a:t>(</a:t>
            </a:r>
            <a:r>
              <a:rPr lang="en-US" sz="1600" b="1" dirty="0" err="1"/>
              <a:t>private_key_Alice</a:t>
            </a:r>
            <a:r>
              <a:rPr lang="en-US" sz="1600" b="1" dirty="0"/>
              <a:t>, </a:t>
            </a:r>
            <a:r>
              <a:rPr lang="en-US" sz="1600" b="1" dirty="0" err="1"/>
              <a:t>public_key_Bob</a:t>
            </a:r>
            <a:r>
              <a:rPr lang="en-US" sz="1600" b="1" dirty="0"/>
              <a:t>, coin)</a:t>
            </a:r>
          </a:p>
        </p:txBody>
      </p:sp>
      <p:cxnSp>
        <p:nvCxnSpPr>
          <p:cNvPr id="15" name="Conector drept cu săgeată 14">
            <a:extLst>
              <a:ext uri="{FF2B5EF4-FFF2-40B4-BE49-F238E27FC236}">
                <a16:creationId xmlns:a16="http://schemas.microsoft.com/office/drawing/2014/main" id="{5C8F2C24-7DD7-E5A0-87A4-4BBE4E163B96}"/>
              </a:ext>
            </a:extLst>
          </p:cNvPr>
          <p:cNvCxnSpPr>
            <a:cxnSpLocks/>
          </p:cNvCxnSpPr>
          <p:nvPr/>
        </p:nvCxnSpPr>
        <p:spPr>
          <a:xfrm>
            <a:off x="2330256" y="2470686"/>
            <a:ext cx="487002" cy="543102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tăText 17">
            <a:extLst>
              <a:ext uri="{FF2B5EF4-FFF2-40B4-BE49-F238E27FC236}">
                <a16:creationId xmlns:a16="http://schemas.microsoft.com/office/drawing/2014/main" id="{9985C272-D419-7354-3C50-12EE49C4F6A5}"/>
              </a:ext>
            </a:extLst>
          </p:cNvPr>
          <p:cNvSpPr txBox="1"/>
          <p:nvPr/>
        </p:nvSpPr>
        <p:spPr>
          <a:xfrm>
            <a:off x="2259227" y="2591060"/>
            <a:ext cx="36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tx</a:t>
            </a:r>
            <a:endParaRPr lang="en-US" dirty="0"/>
          </a:p>
        </p:txBody>
      </p:sp>
      <p:cxnSp>
        <p:nvCxnSpPr>
          <p:cNvPr id="19" name="Conector drept cu săgeată 18">
            <a:extLst>
              <a:ext uri="{FF2B5EF4-FFF2-40B4-BE49-F238E27FC236}">
                <a16:creationId xmlns:a16="http://schemas.microsoft.com/office/drawing/2014/main" id="{20C0CC2C-1FBD-7218-3C3A-2687C3998851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776197" y="2945540"/>
            <a:ext cx="602570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tăText 21">
            <a:extLst>
              <a:ext uri="{FF2B5EF4-FFF2-40B4-BE49-F238E27FC236}">
                <a16:creationId xmlns:a16="http://schemas.microsoft.com/office/drawing/2014/main" id="{8D14D5F7-0D7A-4FF3-8049-FB4A93DF29DA}"/>
              </a:ext>
            </a:extLst>
          </p:cNvPr>
          <p:cNvSpPr txBox="1"/>
          <p:nvPr/>
        </p:nvSpPr>
        <p:spPr>
          <a:xfrm>
            <a:off x="3820736" y="2971439"/>
            <a:ext cx="36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tx</a:t>
            </a:r>
            <a:endParaRPr lang="en-US" dirty="0"/>
          </a:p>
        </p:txBody>
      </p:sp>
      <p:cxnSp>
        <p:nvCxnSpPr>
          <p:cNvPr id="23" name="Conector drept cu săgeată 22">
            <a:extLst>
              <a:ext uri="{FF2B5EF4-FFF2-40B4-BE49-F238E27FC236}">
                <a16:creationId xmlns:a16="http://schemas.microsoft.com/office/drawing/2014/main" id="{13050D37-625F-C2A5-ACF8-CDA8EA54D59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553053" y="3402740"/>
            <a:ext cx="706351" cy="109805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tăText 25">
            <a:extLst>
              <a:ext uri="{FF2B5EF4-FFF2-40B4-BE49-F238E27FC236}">
                <a16:creationId xmlns:a16="http://schemas.microsoft.com/office/drawing/2014/main" id="{B51B9D82-FD28-A6A8-8F29-D7ADE4517C02}"/>
              </a:ext>
            </a:extLst>
          </p:cNvPr>
          <p:cNvSpPr txBox="1"/>
          <p:nvPr/>
        </p:nvSpPr>
        <p:spPr>
          <a:xfrm>
            <a:off x="2059498" y="4058922"/>
            <a:ext cx="36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tx</a:t>
            </a:r>
            <a:endParaRPr lang="en-US" dirty="0"/>
          </a:p>
        </p:txBody>
      </p:sp>
      <p:cxnSp>
        <p:nvCxnSpPr>
          <p:cNvPr id="27" name="Conector drept cu săgeată 26">
            <a:extLst>
              <a:ext uri="{FF2B5EF4-FFF2-40B4-BE49-F238E27FC236}">
                <a16:creationId xmlns:a16="http://schemas.microsoft.com/office/drawing/2014/main" id="{93B76BFA-6C83-9CBD-60FA-DB0F14729DC6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4835967" y="3402740"/>
            <a:ext cx="899346" cy="45720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tăText 27">
            <a:extLst>
              <a:ext uri="{FF2B5EF4-FFF2-40B4-BE49-F238E27FC236}">
                <a16:creationId xmlns:a16="http://schemas.microsoft.com/office/drawing/2014/main" id="{104B2801-958D-5EEA-D692-2433020E98A7}"/>
              </a:ext>
            </a:extLst>
          </p:cNvPr>
          <p:cNvSpPr txBox="1"/>
          <p:nvPr/>
        </p:nvSpPr>
        <p:spPr>
          <a:xfrm>
            <a:off x="4973592" y="3603307"/>
            <a:ext cx="36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tx</a:t>
            </a:r>
            <a:endParaRPr lang="en-US" dirty="0"/>
          </a:p>
        </p:txBody>
      </p: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B62EA851-4442-6394-FA41-9E2926BB0169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38800" y="4317140"/>
            <a:ext cx="494295" cy="18365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tăText 33">
            <a:extLst>
              <a:ext uri="{FF2B5EF4-FFF2-40B4-BE49-F238E27FC236}">
                <a16:creationId xmlns:a16="http://schemas.microsoft.com/office/drawing/2014/main" id="{B39BFC0F-CB7F-C4C6-2AA1-F04F15F4E66A}"/>
              </a:ext>
            </a:extLst>
          </p:cNvPr>
          <p:cNvSpPr txBox="1"/>
          <p:nvPr/>
        </p:nvSpPr>
        <p:spPr>
          <a:xfrm>
            <a:off x="5840223" y="4341554"/>
            <a:ext cx="36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tx</a:t>
            </a:r>
            <a:endParaRPr lang="en-US" dirty="0"/>
          </a:p>
        </p:txBody>
      </p:sp>
      <p:cxnSp>
        <p:nvCxnSpPr>
          <p:cNvPr id="35" name="Conector drept cu săgeată 34">
            <a:extLst>
              <a:ext uri="{FF2B5EF4-FFF2-40B4-BE49-F238E27FC236}">
                <a16:creationId xmlns:a16="http://schemas.microsoft.com/office/drawing/2014/main" id="{DA1C9F37-725A-29B8-434E-956BA6D67BDB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4166785" y="3402740"/>
            <a:ext cx="669182" cy="109805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rept cu săgeată 39">
            <a:extLst>
              <a:ext uri="{FF2B5EF4-FFF2-40B4-BE49-F238E27FC236}">
                <a16:creationId xmlns:a16="http://schemas.microsoft.com/office/drawing/2014/main" id="{F1F8FA36-3DFB-9DDC-E461-DC8326A9DF88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1757488" y="4317140"/>
            <a:ext cx="795565" cy="17384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tăText 40">
            <a:extLst>
              <a:ext uri="{FF2B5EF4-FFF2-40B4-BE49-F238E27FC236}">
                <a16:creationId xmlns:a16="http://schemas.microsoft.com/office/drawing/2014/main" id="{E3B40453-33B2-D46D-4721-4F1D03B40A83}"/>
              </a:ext>
            </a:extLst>
          </p:cNvPr>
          <p:cNvSpPr txBox="1"/>
          <p:nvPr/>
        </p:nvSpPr>
        <p:spPr>
          <a:xfrm>
            <a:off x="4108349" y="3718193"/>
            <a:ext cx="36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tx</a:t>
            </a:r>
            <a:endParaRPr lang="en-US" dirty="0"/>
          </a:p>
        </p:txBody>
      </p:sp>
      <p:sp>
        <p:nvSpPr>
          <p:cNvPr id="42" name="CasetăText 41">
            <a:extLst>
              <a:ext uri="{FF2B5EF4-FFF2-40B4-BE49-F238E27FC236}">
                <a16:creationId xmlns:a16="http://schemas.microsoft.com/office/drawing/2014/main" id="{2B0AEAB1-B38A-E0C8-5141-D5F4CC7CD8EF}"/>
              </a:ext>
            </a:extLst>
          </p:cNvPr>
          <p:cNvSpPr txBox="1"/>
          <p:nvPr/>
        </p:nvSpPr>
        <p:spPr>
          <a:xfrm>
            <a:off x="2945975" y="3787973"/>
            <a:ext cx="36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8D74A1-6757-47B0-8F57-8569A3BFE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13526"/>
            <a:ext cx="11430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D3E482F2-07AF-49F7-A5A8-E8DB03836608}"/>
              </a:ext>
            </a:extLst>
          </p:cNvPr>
          <p:cNvSpPr txBox="1"/>
          <p:nvPr/>
        </p:nvSpPr>
        <p:spPr>
          <a:xfrm>
            <a:off x="381000" y="506896"/>
            <a:ext cx="5829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Transactions are gathered in blocks. </a:t>
            </a:r>
          </a:p>
          <a:p>
            <a:r>
              <a:rPr lang="en-US" dirty="0"/>
              <a:t>Each block has a header and a body.</a:t>
            </a:r>
          </a:p>
          <a:p>
            <a:r>
              <a:rPr lang="en-US" dirty="0"/>
              <a:t>Block is identified by its hash value.</a:t>
            </a:r>
          </a:p>
          <a:p>
            <a:r>
              <a:rPr lang="en-US" dirty="0"/>
              <a:t>Block header contains the hash of the previous block.</a:t>
            </a:r>
          </a:p>
          <a:p>
            <a:r>
              <a:rPr lang="en-US" dirty="0"/>
              <a:t>Each block has a timestamp.</a:t>
            </a:r>
          </a:p>
        </p:txBody>
      </p:sp>
    </p:spTree>
    <p:extLst>
      <p:ext uri="{BB962C8B-B14F-4D97-AF65-F5344CB8AC3E}">
        <p14:creationId xmlns:p14="http://schemas.microsoft.com/office/powerpoint/2010/main" val="328488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setăText 78">
            <a:extLst>
              <a:ext uri="{FF2B5EF4-FFF2-40B4-BE49-F238E27FC236}">
                <a16:creationId xmlns:a16="http://schemas.microsoft.com/office/drawing/2014/main" id="{18034057-B83E-1E37-4BA4-EA32BF2028B6}"/>
              </a:ext>
            </a:extLst>
          </p:cNvPr>
          <p:cNvSpPr txBox="1"/>
          <p:nvPr/>
        </p:nvSpPr>
        <p:spPr>
          <a:xfrm>
            <a:off x="3280198" y="325629"/>
            <a:ext cx="2989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solve </a:t>
            </a:r>
            <a:r>
              <a:rPr lang="en-US" b="1" dirty="0" err="1"/>
              <a:t>PoW</a:t>
            </a:r>
            <a:r>
              <a:rPr lang="en-US" b="1" dirty="0"/>
              <a:t> puzzle, prove that some computational power has been spent to create the block. 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612F9E62-A9DA-337E-E751-57CAB163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270" y="715524"/>
            <a:ext cx="914400" cy="914400"/>
          </a:xfrm>
          <a:prstGeom prst="rect">
            <a:avLst/>
          </a:prstGeom>
        </p:spPr>
      </p:pic>
      <p:pic>
        <p:nvPicPr>
          <p:cNvPr id="3" name="Grafic 2" descr="Laptop">
            <a:extLst>
              <a:ext uri="{FF2B5EF4-FFF2-40B4-BE49-F238E27FC236}">
                <a16:creationId xmlns:a16="http://schemas.microsoft.com/office/drawing/2014/main" id="{6C1B209D-992E-8977-1EA2-49DFFFFE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210" y="2665622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70A253A1-D537-6904-8114-E496DC69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079418"/>
            <a:ext cx="914400" cy="914400"/>
          </a:xfrm>
          <a:prstGeom prst="rect">
            <a:avLst/>
          </a:prstGeom>
        </p:spPr>
      </p:pic>
      <p:pic>
        <p:nvPicPr>
          <p:cNvPr id="5" name="Grafic 4" descr="Laptop">
            <a:extLst>
              <a:ext uri="{FF2B5EF4-FFF2-40B4-BE49-F238E27FC236}">
                <a16:creationId xmlns:a16="http://schemas.microsoft.com/office/drawing/2014/main" id="{CBCC9610-48A1-1849-51B7-A4688EA53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056" y="2208422"/>
            <a:ext cx="914400" cy="914400"/>
          </a:xfrm>
          <a:prstGeom prst="rect">
            <a:avLst/>
          </a:prstGeom>
        </p:spPr>
      </p:pic>
      <p:pic>
        <p:nvPicPr>
          <p:cNvPr id="6" name="Grafic 5" descr="Laptop">
            <a:extLst>
              <a:ext uri="{FF2B5EF4-FFF2-40B4-BE49-F238E27FC236}">
                <a16:creationId xmlns:a16="http://schemas.microsoft.com/office/drawing/2014/main" id="{18B495D5-CB5B-A1B8-6149-AA020BE51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603" y="5415190"/>
            <a:ext cx="914400" cy="914400"/>
          </a:xfrm>
          <a:prstGeom prst="rect">
            <a:avLst/>
          </a:prstGeom>
        </p:spPr>
      </p:pic>
      <p:pic>
        <p:nvPicPr>
          <p:cNvPr id="7" name="Grafic 6" descr="Laptop">
            <a:extLst>
              <a:ext uri="{FF2B5EF4-FFF2-40B4-BE49-F238E27FC236}">
                <a16:creationId xmlns:a16="http://schemas.microsoft.com/office/drawing/2014/main" id="{12A2451E-FC70-9BBE-15DE-F0DA5633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7259" y="4500790"/>
            <a:ext cx="914400" cy="914400"/>
          </a:xfrm>
          <a:prstGeom prst="rect">
            <a:avLst/>
          </a:prstGeom>
        </p:spPr>
      </p:pic>
      <p:pic>
        <p:nvPicPr>
          <p:cNvPr id="8" name="Grafic 7" descr="Laptop">
            <a:extLst>
              <a:ext uri="{FF2B5EF4-FFF2-40B4-BE49-F238E27FC236}">
                <a16:creationId xmlns:a16="http://schemas.microsoft.com/office/drawing/2014/main" id="{2DE17DBC-625F-0867-4C8C-C08BBAB87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5224" y="5051296"/>
            <a:ext cx="914400" cy="914400"/>
          </a:xfrm>
          <a:prstGeom prst="rect">
            <a:avLst/>
          </a:prstGeom>
        </p:spPr>
      </p:pic>
      <p:sp>
        <p:nvSpPr>
          <p:cNvPr id="29" name="Dreptunghi 28">
            <a:extLst>
              <a:ext uri="{FF2B5EF4-FFF2-40B4-BE49-F238E27FC236}">
                <a16:creationId xmlns:a16="http://schemas.microsoft.com/office/drawing/2014/main" id="{68AADDBC-20F1-E5D0-8DD9-722F6CA2F1A0}"/>
              </a:ext>
            </a:extLst>
          </p:cNvPr>
          <p:cNvSpPr/>
          <p:nvPr/>
        </p:nvSpPr>
        <p:spPr>
          <a:xfrm>
            <a:off x="933970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30" name="Dreptunghi 29">
            <a:extLst>
              <a:ext uri="{FF2B5EF4-FFF2-40B4-BE49-F238E27FC236}">
                <a16:creationId xmlns:a16="http://schemas.microsoft.com/office/drawing/2014/main" id="{0A31212E-496D-2791-2B05-7982DAA1BC1E}"/>
              </a:ext>
            </a:extLst>
          </p:cNvPr>
          <p:cNvSpPr/>
          <p:nvPr/>
        </p:nvSpPr>
        <p:spPr>
          <a:xfrm>
            <a:off x="2248903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5834C717-9422-F3BD-0D62-1D4A734C4AA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1848370" y="1864363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reptunghi 31">
            <a:extLst>
              <a:ext uri="{FF2B5EF4-FFF2-40B4-BE49-F238E27FC236}">
                <a16:creationId xmlns:a16="http://schemas.microsoft.com/office/drawing/2014/main" id="{7D428085-5EC0-B742-B2E3-BA68F507F3A5}"/>
              </a:ext>
            </a:extLst>
          </p:cNvPr>
          <p:cNvSpPr/>
          <p:nvPr/>
        </p:nvSpPr>
        <p:spPr>
          <a:xfrm>
            <a:off x="3563836" y="1697789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BLOCK_N</a:t>
            </a:r>
            <a:endParaRPr lang="ro-RO" sz="1000" b="1" dirty="0"/>
          </a:p>
        </p:txBody>
      </p: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10B0D0DA-AA41-19EE-376B-49728D5C48A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163303" y="1858563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reptunghi 47">
            <a:extLst>
              <a:ext uri="{FF2B5EF4-FFF2-40B4-BE49-F238E27FC236}">
                <a16:creationId xmlns:a16="http://schemas.microsoft.com/office/drawing/2014/main" id="{FE976ABC-DE53-D990-41ED-999D33722F34}"/>
              </a:ext>
            </a:extLst>
          </p:cNvPr>
          <p:cNvSpPr/>
          <p:nvPr/>
        </p:nvSpPr>
        <p:spPr>
          <a:xfrm>
            <a:off x="7103594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49" name="Dreptunghi 48">
            <a:extLst>
              <a:ext uri="{FF2B5EF4-FFF2-40B4-BE49-F238E27FC236}">
                <a16:creationId xmlns:a16="http://schemas.microsoft.com/office/drawing/2014/main" id="{101FE3D9-D958-8DAA-EF72-38FFDC2A8FBE}"/>
              </a:ext>
            </a:extLst>
          </p:cNvPr>
          <p:cNvSpPr/>
          <p:nvPr/>
        </p:nvSpPr>
        <p:spPr>
          <a:xfrm>
            <a:off x="8418527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0" name="Conector drept cu săgeată 49">
            <a:extLst>
              <a:ext uri="{FF2B5EF4-FFF2-40B4-BE49-F238E27FC236}">
                <a16:creationId xmlns:a16="http://schemas.microsoft.com/office/drawing/2014/main" id="{15A847C5-6056-5772-CBE1-15C2B4E97728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8017994" y="16659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reptunghi 52">
            <a:extLst>
              <a:ext uri="{FF2B5EF4-FFF2-40B4-BE49-F238E27FC236}">
                <a16:creationId xmlns:a16="http://schemas.microsoft.com/office/drawing/2014/main" id="{AD9CEE24-65A5-4036-DAF3-385CD460FAF5}"/>
              </a:ext>
            </a:extLst>
          </p:cNvPr>
          <p:cNvSpPr/>
          <p:nvPr/>
        </p:nvSpPr>
        <p:spPr>
          <a:xfrm>
            <a:off x="8389065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4" name="Dreptunghi 53">
            <a:extLst>
              <a:ext uri="{FF2B5EF4-FFF2-40B4-BE49-F238E27FC236}">
                <a16:creationId xmlns:a16="http://schemas.microsoft.com/office/drawing/2014/main" id="{20D2E24C-1646-FF86-BB32-EC7DE1D3B52D}"/>
              </a:ext>
            </a:extLst>
          </p:cNvPr>
          <p:cNvSpPr/>
          <p:nvPr/>
        </p:nvSpPr>
        <p:spPr>
          <a:xfrm>
            <a:off x="9703998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5" name="Conector drept cu săgeată 54">
            <a:extLst>
              <a:ext uri="{FF2B5EF4-FFF2-40B4-BE49-F238E27FC236}">
                <a16:creationId xmlns:a16="http://schemas.microsoft.com/office/drawing/2014/main" id="{F9E0B63A-0CCF-3D45-72A4-5A673DD2A8A6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9303465" y="3258716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Dreptunghi 57">
            <a:extLst>
              <a:ext uri="{FF2B5EF4-FFF2-40B4-BE49-F238E27FC236}">
                <a16:creationId xmlns:a16="http://schemas.microsoft.com/office/drawing/2014/main" id="{5D0CD0A3-B305-FFDA-3E40-CAEE4E1B31BD}"/>
              </a:ext>
            </a:extLst>
          </p:cNvPr>
          <p:cNvSpPr/>
          <p:nvPr/>
        </p:nvSpPr>
        <p:spPr>
          <a:xfrm>
            <a:off x="7560794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9" name="Dreptunghi 58">
            <a:extLst>
              <a:ext uri="{FF2B5EF4-FFF2-40B4-BE49-F238E27FC236}">
                <a16:creationId xmlns:a16="http://schemas.microsoft.com/office/drawing/2014/main" id="{094725B4-0F3D-007C-AD27-977B51DE6CCC}"/>
              </a:ext>
            </a:extLst>
          </p:cNvPr>
          <p:cNvSpPr/>
          <p:nvPr/>
        </p:nvSpPr>
        <p:spPr>
          <a:xfrm>
            <a:off x="8875727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0" name="Conector drept cu săgeată 59">
            <a:extLst>
              <a:ext uri="{FF2B5EF4-FFF2-40B4-BE49-F238E27FC236}">
                <a16:creationId xmlns:a16="http://schemas.microsoft.com/office/drawing/2014/main" id="{A242FB7C-0FE2-CE16-4E12-D3D70A3F4F2C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8475194" y="6118785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45C61BA3-C753-8149-7CC6-C9C79B45F1AA}"/>
              </a:ext>
            </a:extLst>
          </p:cNvPr>
          <p:cNvSpPr/>
          <p:nvPr/>
        </p:nvSpPr>
        <p:spPr>
          <a:xfrm>
            <a:off x="4040219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64" name="Dreptunghi 63">
            <a:extLst>
              <a:ext uri="{FF2B5EF4-FFF2-40B4-BE49-F238E27FC236}">
                <a16:creationId xmlns:a16="http://schemas.microsoft.com/office/drawing/2014/main" id="{99EB4D89-8E60-791F-AAED-2B534B3B9C48}"/>
              </a:ext>
            </a:extLst>
          </p:cNvPr>
          <p:cNvSpPr/>
          <p:nvPr/>
        </p:nvSpPr>
        <p:spPr>
          <a:xfrm>
            <a:off x="5355152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5" name="Conector drept cu săgeată 64">
            <a:extLst>
              <a:ext uri="{FF2B5EF4-FFF2-40B4-BE49-F238E27FC236}">
                <a16:creationId xmlns:a16="http://schemas.microsoft.com/office/drawing/2014/main" id="{0B58C3A8-FD4C-4040-2F0A-6E30B6182AD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4954619" y="5483128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Dreptunghi 67">
            <a:extLst>
              <a:ext uri="{FF2B5EF4-FFF2-40B4-BE49-F238E27FC236}">
                <a16:creationId xmlns:a16="http://schemas.microsoft.com/office/drawing/2014/main" id="{47824912-0C2E-6B2A-366B-7FD0FCC3543B}"/>
              </a:ext>
            </a:extLst>
          </p:cNvPr>
          <p:cNvSpPr/>
          <p:nvPr/>
        </p:nvSpPr>
        <p:spPr>
          <a:xfrm>
            <a:off x="262032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69" name="Dreptunghi 68">
            <a:extLst>
              <a:ext uri="{FF2B5EF4-FFF2-40B4-BE49-F238E27FC236}">
                <a16:creationId xmlns:a16="http://schemas.microsoft.com/office/drawing/2014/main" id="{E0ECFEDF-73A4-1B14-6FF5-7633122368DA}"/>
              </a:ext>
            </a:extLst>
          </p:cNvPr>
          <p:cNvSpPr/>
          <p:nvPr/>
        </p:nvSpPr>
        <p:spPr>
          <a:xfrm>
            <a:off x="1576965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70" name="Conector drept cu săgeată 69">
            <a:extLst>
              <a:ext uri="{FF2B5EF4-FFF2-40B4-BE49-F238E27FC236}">
                <a16:creationId xmlns:a16="http://schemas.microsoft.com/office/drawing/2014/main" id="{3CC3D265-4285-B39F-90F8-24870CEE203F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176432" y="52750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reptunghi 72">
            <a:extLst>
              <a:ext uri="{FF2B5EF4-FFF2-40B4-BE49-F238E27FC236}">
                <a16:creationId xmlns:a16="http://schemas.microsoft.com/office/drawing/2014/main" id="{8D7914E5-CDD3-1BBC-85BC-BB41FA060419}"/>
              </a:ext>
            </a:extLst>
          </p:cNvPr>
          <p:cNvSpPr/>
          <p:nvPr/>
        </p:nvSpPr>
        <p:spPr>
          <a:xfrm>
            <a:off x="1551383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74" name="Dreptunghi 73">
            <a:extLst>
              <a:ext uri="{FF2B5EF4-FFF2-40B4-BE49-F238E27FC236}">
                <a16:creationId xmlns:a16="http://schemas.microsoft.com/office/drawing/2014/main" id="{C8E6C5E9-5871-00B4-73B3-75AA63AAE11F}"/>
              </a:ext>
            </a:extLst>
          </p:cNvPr>
          <p:cNvSpPr/>
          <p:nvPr/>
        </p:nvSpPr>
        <p:spPr>
          <a:xfrm>
            <a:off x="2866316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75" name="Conector drept cu săgeată 74">
            <a:extLst>
              <a:ext uri="{FF2B5EF4-FFF2-40B4-BE49-F238E27FC236}">
                <a16:creationId xmlns:a16="http://schemas.microsoft.com/office/drawing/2014/main" id="{C9ED9CD3-E543-0AC0-5477-D9C6404482B9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2465783" y="3426731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setăText 77">
            <a:extLst>
              <a:ext uri="{FF2B5EF4-FFF2-40B4-BE49-F238E27FC236}">
                <a16:creationId xmlns:a16="http://schemas.microsoft.com/office/drawing/2014/main" id="{668DE2C9-6387-FF8B-344B-6CCF971422B6}"/>
              </a:ext>
            </a:extLst>
          </p:cNvPr>
          <p:cNvSpPr txBox="1"/>
          <p:nvPr/>
        </p:nvSpPr>
        <p:spPr>
          <a:xfrm>
            <a:off x="9108861" y="900820"/>
            <a:ext cx="2989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PoW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3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612F9E62-A9DA-337E-E751-57CAB163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270" y="715524"/>
            <a:ext cx="914400" cy="914400"/>
          </a:xfrm>
          <a:prstGeom prst="rect">
            <a:avLst/>
          </a:prstGeom>
        </p:spPr>
      </p:pic>
      <p:pic>
        <p:nvPicPr>
          <p:cNvPr id="3" name="Grafic 2" descr="Laptop">
            <a:extLst>
              <a:ext uri="{FF2B5EF4-FFF2-40B4-BE49-F238E27FC236}">
                <a16:creationId xmlns:a16="http://schemas.microsoft.com/office/drawing/2014/main" id="{6C1B209D-992E-8977-1EA2-49DFFFFE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210" y="2665622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70A253A1-D537-6904-8114-E496DC69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079418"/>
            <a:ext cx="914400" cy="914400"/>
          </a:xfrm>
          <a:prstGeom prst="rect">
            <a:avLst/>
          </a:prstGeom>
        </p:spPr>
      </p:pic>
      <p:pic>
        <p:nvPicPr>
          <p:cNvPr id="5" name="Grafic 4" descr="Laptop">
            <a:extLst>
              <a:ext uri="{FF2B5EF4-FFF2-40B4-BE49-F238E27FC236}">
                <a16:creationId xmlns:a16="http://schemas.microsoft.com/office/drawing/2014/main" id="{CBCC9610-48A1-1849-51B7-A4688EA53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056" y="2208422"/>
            <a:ext cx="914400" cy="914400"/>
          </a:xfrm>
          <a:prstGeom prst="rect">
            <a:avLst/>
          </a:prstGeom>
        </p:spPr>
      </p:pic>
      <p:pic>
        <p:nvPicPr>
          <p:cNvPr id="6" name="Grafic 5" descr="Laptop">
            <a:extLst>
              <a:ext uri="{FF2B5EF4-FFF2-40B4-BE49-F238E27FC236}">
                <a16:creationId xmlns:a16="http://schemas.microsoft.com/office/drawing/2014/main" id="{18B495D5-CB5B-A1B8-6149-AA020BE51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603" y="5415190"/>
            <a:ext cx="914400" cy="914400"/>
          </a:xfrm>
          <a:prstGeom prst="rect">
            <a:avLst/>
          </a:prstGeom>
        </p:spPr>
      </p:pic>
      <p:pic>
        <p:nvPicPr>
          <p:cNvPr id="7" name="Grafic 6" descr="Laptop">
            <a:extLst>
              <a:ext uri="{FF2B5EF4-FFF2-40B4-BE49-F238E27FC236}">
                <a16:creationId xmlns:a16="http://schemas.microsoft.com/office/drawing/2014/main" id="{12A2451E-FC70-9BBE-15DE-F0DA5633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7259" y="4500790"/>
            <a:ext cx="914400" cy="914400"/>
          </a:xfrm>
          <a:prstGeom prst="rect">
            <a:avLst/>
          </a:prstGeom>
        </p:spPr>
      </p:pic>
      <p:pic>
        <p:nvPicPr>
          <p:cNvPr id="8" name="Grafic 7" descr="Laptop">
            <a:extLst>
              <a:ext uri="{FF2B5EF4-FFF2-40B4-BE49-F238E27FC236}">
                <a16:creationId xmlns:a16="http://schemas.microsoft.com/office/drawing/2014/main" id="{2DE17DBC-625F-0867-4C8C-C08BBAB87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5224" y="5051296"/>
            <a:ext cx="914400" cy="914400"/>
          </a:xfrm>
          <a:prstGeom prst="rect">
            <a:avLst/>
          </a:prstGeom>
        </p:spPr>
      </p:pic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5D97B0B1-7D32-66EC-0343-EF739B50DB3F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069670" y="1172724"/>
            <a:ext cx="3026330" cy="36389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reptunghi 28">
            <a:extLst>
              <a:ext uri="{FF2B5EF4-FFF2-40B4-BE49-F238E27FC236}">
                <a16:creationId xmlns:a16="http://schemas.microsoft.com/office/drawing/2014/main" id="{68AADDBC-20F1-E5D0-8DD9-722F6CA2F1A0}"/>
              </a:ext>
            </a:extLst>
          </p:cNvPr>
          <p:cNvSpPr/>
          <p:nvPr/>
        </p:nvSpPr>
        <p:spPr>
          <a:xfrm>
            <a:off x="933970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30" name="Dreptunghi 29">
            <a:extLst>
              <a:ext uri="{FF2B5EF4-FFF2-40B4-BE49-F238E27FC236}">
                <a16:creationId xmlns:a16="http://schemas.microsoft.com/office/drawing/2014/main" id="{0A31212E-496D-2791-2B05-7982DAA1BC1E}"/>
              </a:ext>
            </a:extLst>
          </p:cNvPr>
          <p:cNvSpPr/>
          <p:nvPr/>
        </p:nvSpPr>
        <p:spPr>
          <a:xfrm>
            <a:off x="2248903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5834C717-9422-F3BD-0D62-1D4A734C4AA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1848370" y="1864363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reptunghi 31">
            <a:extLst>
              <a:ext uri="{FF2B5EF4-FFF2-40B4-BE49-F238E27FC236}">
                <a16:creationId xmlns:a16="http://schemas.microsoft.com/office/drawing/2014/main" id="{7D428085-5EC0-B742-B2E3-BA68F507F3A5}"/>
              </a:ext>
            </a:extLst>
          </p:cNvPr>
          <p:cNvSpPr/>
          <p:nvPr/>
        </p:nvSpPr>
        <p:spPr>
          <a:xfrm>
            <a:off x="3563836" y="1697789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BLOCK_N</a:t>
            </a:r>
            <a:endParaRPr lang="ro-RO" sz="1000" b="1" dirty="0"/>
          </a:p>
        </p:txBody>
      </p: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10B0D0DA-AA41-19EE-376B-49728D5C48A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163303" y="1858563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c 33" descr="Router wireless">
            <a:extLst>
              <a:ext uri="{FF2B5EF4-FFF2-40B4-BE49-F238E27FC236}">
                <a16:creationId xmlns:a16="http://schemas.microsoft.com/office/drawing/2014/main" id="{2A9B2F8E-5D92-562C-5C92-A035F2489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9757" y="855931"/>
            <a:ext cx="900916" cy="900916"/>
          </a:xfrm>
          <a:prstGeom prst="rect">
            <a:avLst/>
          </a:prstGeom>
        </p:spPr>
      </p:pic>
      <p:sp>
        <p:nvSpPr>
          <p:cNvPr id="48" name="Dreptunghi 47">
            <a:extLst>
              <a:ext uri="{FF2B5EF4-FFF2-40B4-BE49-F238E27FC236}">
                <a16:creationId xmlns:a16="http://schemas.microsoft.com/office/drawing/2014/main" id="{FE976ABC-DE53-D990-41ED-999D33722F34}"/>
              </a:ext>
            </a:extLst>
          </p:cNvPr>
          <p:cNvSpPr/>
          <p:nvPr/>
        </p:nvSpPr>
        <p:spPr>
          <a:xfrm>
            <a:off x="7103594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49" name="Dreptunghi 48">
            <a:extLst>
              <a:ext uri="{FF2B5EF4-FFF2-40B4-BE49-F238E27FC236}">
                <a16:creationId xmlns:a16="http://schemas.microsoft.com/office/drawing/2014/main" id="{101FE3D9-D958-8DAA-EF72-38FFDC2A8FBE}"/>
              </a:ext>
            </a:extLst>
          </p:cNvPr>
          <p:cNvSpPr/>
          <p:nvPr/>
        </p:nvSpPr>
        <p:spPr>
          <a:xfrm>
            <a:off x="8418527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0" name="Conector drept cu săgeată 49">
            <a:extLst>
              <a:ext uri="{FF2B5EF4-FFF2-40B4-BE49-F238E27FC236}">
                <a16:creationId xmlns:a16="http://schemas.microsoft.com/office/drawing/2014/main" id="{15A847C5-6056-5772-CBE1-15C2B4E97728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8017994" y="16659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reptunghi 52">
            <a:extLst>
              <a:ext uri="{FF2B5EF4-FFF2-40B4-BE49-F238E27FC236}">
                <a16:creationId xmlns:a16="http://schemas.microsoft.com/office/drawing/2014/main" id="{AD9CEE24-65A5-4036-DAF3-385CD460FAF5}"/>
              </a:ext>
            </a:extLst>
          </p:cNvPr>
          <p:cNvSpPr/>
          <p:nvPr/>
        </p:nvSpPr>
        <p:spPr>
          <a:xfrm>
            <a:off x="8389065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4" name="Dreptunghi 53">
            <a:extLst>
              <a:ext uri="{FF2B5EF4-FFF2-40B4-BE49-F238E27FC236}">
                <a16:creationId xmlns:a16="http://schemas.microsoft.com/office/drawing/2014/main" id="{20D2E24C-1646-FF86-BB32-EC7DE1D3B52D}"/>
              </a:ext>
            </a:extLst>
          </p:cNvPr>
          <p:cNvSpPr/>
          <p:nvPr/>
        </p:nvSpPr>
        <p:spPr>
          <a:xfrm>
            <a:off x="9703998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5" name="Conector drept cu săgeată 54">
            <a:extLst>
              <a:ext uri="{FF2B5EF4-FFF2-40B4-BE49-F238E27FC236}">
                <a16:creationId xmlns:a16="http://schemas.microsoft.com/office/drawing/2014/main" id="{F9E0B63A-0CCF-3D45-72A4-5A673DD2A8A6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9303465" y="3258716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Dreptunghi 57">
            <a:extLst>
              <a:ext uri="{FF2B5EF4-FFF2-40B4-BE49-F238E27FC236}">
                <a16:creationId xmlns:a16="http://schemas.microsoft.com/office/drawing/2014/main" id="{5D0CD0A3-B305-FFDA-3E40-CAEE4E1B31BD}"/>
              </a:ext>
            </a:extLst>
          </p:cNvPr>
          <p:cNvSpPr/>
          <p:nvPr/>
        </p:nvSpPr>
        <p:spPr>
          <a:xfrm>
            <a:off x="7560794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9" name="Dreptunghi 58">
            <a:extLst>
              <a:ext uri="{FF2B5EF4-FFF2-40B4-BE49-F238E27FC236}">
                <a16:creationId xmlns:a16="http://schemas.microsoft.com/office/drawing/2014/main" id="{094725B4-0F3D-007C-AD27-977B51DE6CCC}"/>
              </a:ext>
            </a:extLst>
          </p:cNvPr>
          <p:cNvSpPr/>
          <p:nvPr/>
        </p:nvSpPr>
        <p:spPr>
          <a:xfrm>
            <a:off x="8875727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0" name="Conector drept cu săgeată 59">
            <a:extLst>
              <a:ext uri="{FF2B5EF4-FFF2-40B4-BE49-F238E27FC236}">
                <a16:creationId xmlns:a16="http://schemas.microsoft.com/office/drawing/2014/main" id="{A242FB7C-0FE2-CE16-4E12-D3D70A3F4F2C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8475194" y="6118785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45C61BA3-C753-8149-7CC6-C9C79B45F1AA}"/>
              </a:ext>
            </a:extLst>
          </p:cNvPr>
          <p:cNvSpPr/>
          <p:nvPr/>
        </p:nvSpPr>
        <p:spPr>
          <a:xfrm>
            <a:off x="4040219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64" name="Dreptunghi 63">
            <a:extLst>
              <a:ext uri="{FF2B5EF4-FFF2-40B4-BE49-F238E27FC236}">
                <a16:creationId xmlns:a16="http://schemas.microsoft.com/office/drawing/2014/main" id="{99EB4D89-8E60-791F-AAED-2B534B3B9C48}"/>
              </a:ext>
            </a:extLst>
          </p:cNvPr>
          <p:cNvSpPr/>
          <p:nvPr/>
        </p:nvSpPr>
        <p:spPr>
          <a:xfrm>
            <a:off x="5355152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5" name="Conector drept cu săgeată 64">
            <a:extLst>
              <a:ext uri="{FF2B5EF4-FFF2-40B4-BE49-F238E27FC236}">
                <a16:creationId xmlns:a16="http://schemas.microsoft.com/office/drawing/2014/main" id="{0B58C3A8-FD4C-4040-2F0A-6E30B6182AD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4954619" y="5483128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Dreptunghi 67">
            <a:extLst>
              <a:ext uri="{FF2B5EF4-FFF2-40B4-BE49-F238E27FC236}">
                <a16:creationId xmlns:a16="http://schemas.microsoft.com/office/drawing/2014/main" id="{47824912-0C2E-6B2A-366B-7FD0FCC3543B}"/>
              </a:ext>
            </a:extLst>
          </p:cNvPr>
          <p:cNvSpPr/>
          <p:nvPr/>
        </p:nvSpPr>
        <p:spPr>
          <a:xfrm>
            <a:off x="262032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69" name="Dreptunghi 68">
            <a:extLst>
              <a:ext uri="{FF2B5EF4-FFF2-40B4-BE49-F238E27FC236}">
                <a16:creationId xmlns:a16="http://schemas.microsoft.com/office/drawing/2014/main" id="{E0ECFEDF-73A4-1B14-6FF5-7633122368DA}"/>
              </a:ext>
            </a:extLst>
          </p:cNvPr>
          <p:cNvSpPr/>
          <p:nvPr/>
        </p:nvSpPr>
        <p:spPr>
          <a:xfrm>
            <a:off x="1576965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70" name="Conector drept cu săgeată 69">
            <a:extLst>
              <a:ext uri="{FF2B5EF4-FFF2-40B4-BE49-F238E27FC236}">
                <a16:creationId xmlns:a16="http://schemas.microsoft.com/office/drawing/2014/main" id="{3CC3D265-4285-B39F-90F8-24870CEE203F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176432" y="52750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reptunghi 72">
            <a:extLst>
              <a:ext uri="{FF2B5EF4-FFF2-40B4-BE49-F238E27FC236}">
                <a16:creationId xmlns:a16="http://schemas.microsoft.com/office/drawing/2014/main" id="{8D7914E5-CDD3-1BBC-85BC-BB41FA060419}"/>
              </a:ext>
            </a:extLst>
          </p:cNvPr>
          <p:cNvSpPr/>
          <p:nvPr/>
        </p:nvSpPr>
        <p:spPr>
          <a:xfrm>
            <a:off x="1551383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74" name="Dreptunghi 73">
            <a:extLst>
              <a:ext uri="{FF2B5EF4-FFF2-40B4-BE49-F238E27FC236}">
                <a16:creationId xmlns:a16="http://schemas.microsoft.com/office/drawing/2014/main" id="{C8E6C5E9-5871-00B4-73B3-75AA63AAE11F}"/>
              </a:ext>
            </a:extLst>
          </p:cNvPr>
          <p:cNvSpPr/>
          <p:nvPr/>
        </p:nvSpPr>
        <p:spPr>
          <a:xfrm>
            <a:off x="2866316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75" name="Conector drept cu săgeată 74">
            <a:extLst>
              <a:ext uri="{FF2B5EF4-FFF2-40B4-BE49-F238E27FC236}">
                <a16:creationId xmlns:a16="http://schemas.microsoft.com/office/drawing/2014/main" id="{C9ED9CD3-E543-0AC0-5477-D9C6404482B9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2465783" y="3426731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setăText 77">
            <a:extLst>
              <a:ext uri="{FF2B5EF4-FFF2-40B4-BE49-F238E27FC236}">
                <a16:creationId xmlns:a16="http://schemas.microsoft.com/office/drawing/2014/main" id="{668DE2C9-6387-FF8B-344B-6CCF971422B6}"/>
              </a:ext>
            </a:extLst>
          </p:cNvPr>
          <p:cNvSpPr txBox="1"/>
          <p:nvPr/>
        </p:nvSpPr>
        <p:spPr>
          <a:xfrm>
            <a:off x="9108861" y="900820"/>
            <a:ext cx="2989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Gossip protocol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612F9E62-A9DA-337E-E751-57CAB163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270" y="715524"/>
            <a:ext cx="914400" cy="914400"/>
          </a:xfrm>
          <a:prstGeom prst="rect">
            <a:avLst/>
          </a:prstGeom>
        </p:spPr>
      </p:pic>
      <p:pic>
        <p:nvPicPr>
          <p:cNvPr id="3" name="Grafic 2" descr="Laptop">
            <a:extLst>
              <a:ext uri="{FF2B5EF4-FFF2-40B4-BE49-F238E27FC236}">
                <a16:creationId xmlns:a16="http://schemas.microsoft.com/office/drawing/2014/main" id="{6C1B209D-992E-8977-1EA2-49DFFFFE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210" y="2665622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70A253A1-D537-6904-8114-E496DC69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079418"/>
            <a:ext cx="914400" cy="914400"/>
          </a:xfrm>
          <a:prstGeom prst="rect">
            <a:avLst/>
          </a:prstGeom>
        </p:spPr>
      </p:pic>
      <p:pic>
        <p:nvPicPr>
          <p:cNvPr id="5" name="Grafic 4" descr="Laptop">
            <a:extLst>
              <a:ext uri="{FF2B5EF4-FFF2-40B4-BE49-F238E27FC236}">
                <a16:creationId xmlns:a16="http://schemas.microsoft.com/office/drawing/2014/main" id="{CBCC9610-48A1-1849-51B7-A4688EA53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056" y="2208422"/>
            <a:ext cx="914400" cy="914400"/>
          </a:xfrm>
          <a:prstGeom prst="rect">
            <a:avLst/>
          </a:prstGeom>
        </p:spPr>
      </p:pic>
      <p:pic>
        <p:nvPicPr>
          <p:cNvPr id="6" name="Grafic 5" descr="Laptop">
            <a:extLst>
              <a:ext uri="{FF2B5EF4-FFF2-40B4-BE49-F238E27FC236}">
                <a16:creationId xmlns:a16="http://schemas.microsoft.com/office/drawing/2014/main" id="{18B495D5-CB5B-A1B8-6149-AA020BE51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603" y="5415190"/>
            <a:ext cx="914400" cy="914400"/>
          </a:xfrm>
          <a:prstGeom prst="rect">
            <a:avLst/>
          </a:prstGeom>
        </p:spPr>
      </p:pic>
      <p:pic>
        <p:nvPicPr>
          <p:cNvPr id="7" name="Grafic 6" descr="Laptop">
            <a:extLst>
              <a:ext uri="{FF2B5EF4-FFF2-40B4-BE49-F238E27FC236}">
                <a16:creationId xmlns:a16="http://schemas.microsoft.com/office/drawing/2014/main" id="{12A2451E-FC70-9BBE-15DE-F0DA5633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7259" y="4500790"/>
            <a:ext cx="914400" cy="914400"/>
          </a:xfrm>
          <a:prstGeom prst="rect">
            <a:avLst/>
          </a:prstGeom>
        </p:spPr>
      </p:pic>
      <p:pic>
        <p:nvPicPr>
          <p:cNvPr id="8" name="Grafic 7" descr="Laptop">
            <a:extLst>
              <a:ext uri="{FF2B5EF4-FFF2-40B4-BE49-F238E27FC236}">
                <a16:creationId xmlns:a16="http://schemas.microsoft.com/office/drawing/2014/main" id="{2DE17DBC-625F-0867-4C8C-C08BBAB87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5224" y="5051296"/>
            <a:ext cx="914400" cy="914400"/>
          </a:xfrm>
          <a:prstGeom prst="rect">
            <a:avLst/>
          </a:prstGeom>
        </p:spPr>
      </p:pic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5D97B0B1-7D32-66EC-0343-EF739B50DB3F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069670" y="1172724"/>
            <a:ext cx="3026330" cy="36389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reptunghi 28">
            <a:extLst>
              <a:ext uri="{FF2B5EF4-FFF2-40B4-BE49-F238E27FC236}">
                <a16:creationId xmlns:a16="http://schemas.microsoft.com/office/drawing/2014/main" id="{68AADDBC-20F1-E5D0-8DD9-722F6CA2F1A0}"/>
              </a:ext>
            </a:extLst>
          </p:cNvPr>
          <p:cNvSpPr/>
          <p:nvPr/>
        </p:nvSpPr>
        <p:spPr>
          <a:xfrm>
            <a:off x="933970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30" name="Dreptunghi 29">
            <a:extLst>
              <a:ext uri="{FF2B5EF4-FFF2-40B4-BE49-F238E27FC236}">
                <a16:creationId xmlns:a16="http://schemas.microsoft.com/office/drawing/2014/main" id="{0A31212E-496D-2791-2B05-7982DAA1BC1E}"/>
              </a:ext>
            </a:extLst>
          </p:cNvPr>
          <p:cNvSpPr/>
          <p:nvPr/>
        </p:nvSpPr>
        <p:spPr>
          <a:xfrm>
            <a:off x="2248903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5834C717-9422-F3BD-0D62-1D4A734C4AA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1848370" y="1864363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reptunghi 31">
            <a:extLst>
              <a:ext uri="{FF2B5EF4-FFF2-40B4-BE49-F238E27FC236}">
                <a16:creationId xmlns:a16="http://schemas.microsoft.com/office/drawing/2014/main" id="{7D428085-5EC0-B742-B2E3-BA68F507F3A5}"/>
              </a:ext>
            </a:extLst>
          </p:cNvPr>
          <p:cNvSpPr/>
          <p:nvPr/>
        </p:nvSpPr>
        <p:spPr>
          <a:xfrm>
            <a:off x="3563836" y="1697789"/>
            <a:ext cx="914400" cy="321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10B0D0DA-AA41-19EE-376B-49728D5C48A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163303" y="1858563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reptunghi 47">
            <a:extLst>
              <a:ext uri="{FF2B5EF4-FFF2-40B4-BE49-F238E27FC236}">
                <a16:creationId xmlns:a16="http://schemas.microsoft.com/office/drawing/2014/main" id="{FE976ABC-DE53-D990-41ED-999D33722F34}"/>
              </a:ext>
            </a:extLst>
          </p:cNvPr>
          <p:cNvSpPr/>
          <p:nvPr/>
        </p:nvSpPr>
        <p:spPr>
          <a:xfrm>
            <a:off x="7103594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49" name="Dreptunghi 48">
            <a:extLst>
              <a:ext uri="{FF2B5EF4-FFF2-40B4-BE49-F238E27FC236}">
                <a16:creationId xmlns:a16="http://schemas.microsoft.com/office/drawing/2014/main" id="{101FE3D9-D958-8DAA-EF72-38FFDC2A8FBE}"/>
              </a:ext>
            </a:extLst>
          </p:cNvPr>
          <p:cNvSpPr/>
          <p:nvPr/>
        </p:nvSpPr>
        <p:spPr>
          <a:xfrm>
            <a:off x="8418527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0" name="Conector drept cu săgeată 49">
            <a:extLst>
              <a:ext uri="{FF2B5EF4-FFF2-40B4-BE49-F238E27FC236}">
                <a16:creationId xmlns:a16="http://schemas.microsoft.com/office/drawing/2014/main" id="{15A847C5-6056-5772-CBE1-15C2B4E97728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8017994" y="16659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Dreptunghi 50">
            <a:extLst>
              <a:ext uri="{FF2B5EF4-FFF2-40B4-BE49-F238E27FC236}">
                <a16:creationId xmlns:a16="http://schemas.microsoft.com/office/drawing/2014/main" id="{E51A284A-BB18-498C-BCAB-B1CB178910EF}"/>
              </a:ext>
            </a:extLst>
          </p:cNvPr>
          <p:cNvSpPr/>
          <p:nvPr/>
        </p:nvSpPr>
        <p:spPr>
          <a:xfrm>
            <a:off x="9733460" y="1499386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52" name="Conector drept cu săgeată 51">
            <a:extLst>
              <a:ext uri="{FF2B5EF4-FFF2-40B4-BE49-F238E27FC236}">
                <a16:creationId xmlns:a16="http://schemas.microsoft.com/office/drawing/2014/main" id="{C3D9FE14-EA8D-411E-E210-BB91B8449039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 flipV="1">
            <a:off x="9332927" y="1660160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reptunghi 52">
            <a:extLst>
              <a:ext uri="{FF2B5EF4-FFF2-40B4-BE49-F238E27FC236}">
                <a16:creationId xmlns:a16="http://schemas.microsoft.com/office/drawing/2014/main" id="{AD9CEE24-65A5-4036-DAF3-385CD460FAF5}"/>
              </a:ext>
            </a:extLst>
          </p:cNvPr>
          <p:cNvSpPr/>
          <p:nvPr/>
        </p:nvSpPr>
        <p:spPr>
          <a:xfrm>
            <a:off x="8389065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4" name="Dreptunghi 53">
            <a:extLst>
              <a:ext uri="{FF2B5EF4-FFF2-40B4-BE49-F238E27FC236}">
                <a16:creationId xmlns:a16="http://schemas.microsoft.com/office/drawing/2014/main" id="{20D2E24C-1646-FF86-BB32-EC7DE1D3B52D}"/>
              </a:ext>
            </a:extLst>
          </p:cNvPr>
          <p:cNvSpPr/>
          <p:nvPr/>
        </p:nvSpPr>
        <p:spPr>
          <a:xfrm>
            <a:off x="9703998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5" name="Conector drept cu săgeată 54">
            <a:extLst>
              <a:ext uri="{FF2B5EF4-FFF2-40B4-BE49-F238E27FC236}">
                <a16:creationId xmlns:a16="http://schemas.microsoft.com/office/drawing/2014/main" id="{F9E0B63A-0CCF-3D45-72A4-5A673DD2A8A6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9303465" y="3258716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Dreptunghi 57">
            <a:extLst>
              <a:ext uri="{FF2B5EF4-FFF2-40B4-BE49-F238E27FC236}">
                <a16:creationId xmlns:a16="http://schemas.microsoft.com/office/drawing/2014/main" id="{5D0CD0A3-B305-FFDA-3E40-CAEE4E1B31BD}"/>
              </a:ext>
            </a:extLst>
          </p:cNvPr>
          <p:cNvSpPr/>
          <p:nvPr/>
        </p:nvSpPr>
        <p:spPr>
          <a:xfrm>
            <a:off x="7560794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9" name="Dreptunghi 58">
            <a:extLst>
              <a:ext uri="{FF2B5EF4-FFF2-40B4-BE49-F238E27FC236}">
                <a16:creationId xmlns:a16="http://schemas.microsoft.com/office/drawing/2014/main" id="{094725B4-0F3D-007C-AD27-977B51DE6CCC}"/>
              </a:ext>
            </a:extLst>
          </p:cNvPr>
          <p:cNvSpPr/>
          <p:nvPr/>
        </p:nvSpPr>
        <p:spPr>
          <a:xfrm>
            <a:off x="8875727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0" name="Conector drept cu săgeată 59">
            <a:extLst>
              <a:ext uri="{FF2B5EF4-FFF2-40B4-BE49-F238E27FC236}">
                <a16:creationId xmlns:a16="http://schemas.microsoft.com/office/drawing/2014/main" id="{A242FB7C-0FE2-CE16-4E12-D3D70A3F4F2C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8475194" y="6118785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45C61BA3-C753-8149-7CC6-C9C79B45F1AA}"/>
              </a:ext>
            </a:extLst>
          </p:cNvPr>
          <p:cNvSpPr/>
          <p:nvPr/>
        </p:nvSpPr>
        <p:spPr>
          <a:xfrm>
            <a:off x="4040219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64" name="Dreptunghi 63">
            <a:extLst>
              <a:ext uri="{FF2B5EF4-FFF2-40B4-BE49-F238E27FC236}">
                <a16:creationId xmlns:a16="http://schemas.microsoft.com/office/drawing/2014/main" id="{99EB4D89-8E60-791F-AAED-2B534B3B9C48}"/>
              </a:ext>
            </a:extLst>
          </p:cNvPr>
          <p:cNvSpPr/>
          <p:nvPr/>
        </p:nvSpPr>
        <p:spPr>
          <a:xfrm>
            <a:off x="5355152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5" name="Conector drept cu săgeată 64">
            <a:extLst>
              <a:ext uri="{FF2B5EF4-FFF2-40B4-BE49-F238E27FC236}">
                <a16:creationId xmlns:a16="http://schemas.microsoft.com/office/drawing/2014/main" id="{0B58C3A8-FD4C-4040-2F0A-6E30B6182AD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4954619" y="5483128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reptunghi 72">
            <a:extLst>
              <a:ext uri="{FF2B5EF4-FFF2-40B4-BE49-F238E27FC236}">
                <a16:creationId xmlns:a16="http://schemas.microsoft.com/office/drawing/2014/main" id="{8D7914E5-CDD3-1BBC-85BC-BB41FA060419}"/>
              </a:ext>
            </a:extLst>
          </p:cNvPr>
          <p:cNvSpPr/>
          <p:nvPr/>
        </p:nvSpPr>
        <p:spPr>
          <a:xfrm>
            <a:off x="1551383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74" name="Dreptunghi 73">
            <a:extLst>
              <a:ext uri="{FF2B5EF4-FFF2-40B4-BE49-F238E27FC236}">
                <a16:creationId xmlns:a16="http://schemas.microsoft.com/office/drawing/2014/main" id="{C8E6C5E9-5871-00B4-73B3-75AA63AAE11F}"/>
              </a:ext>
            </a:extLst>
          </p:cNvPr>
          <p:cNvSpPr/>
          <p:nvPr/>
        </p:nvSpPr>
        <p:spPr>
          <a:xfrm>
            <a:off x="2866316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75" name="Conector drept cu săgeată 74">
            <a:extLst>
              <a:ext uri="{FF2B5EF4-FFF2-40B4-BE49-F238E27FC236}">
                <a16:creationId xmlns:a16="http://schemas.microsoft.com/office/drawing/2014/main" id="{C9ED9CD3-E543-0AC0-5477-D9C6404482B9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2465783" y="3426731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reptunghi 14">
            <a:extLst>
              <a:ext uri="{FF2B5EF4-FFF2-40B4-BE49-F238E27FC236}">
                <a16:creationId xmlns:a16="http://schemas.microsoft.com/office/drawing/2014/main" id="{EC20FE6A-F2A6-8C53-9E9F-09329D2D3BA9}"/>
              </a:ext>
            </a:extLst>
          </p:cNvPr>
          <p:cNvSpPr/>
          <p:nvPr/>
        </p:nvSpPr>
        <p:spPr>
          <a:xfrm>
            <a:off x="262032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A14EE3BB-0620-5B43-DDB6-8FE750FB3CC8}"/>
              </a:ext>
            </a:extLst>
          </p:cNvPr>
          <p:cNvSpPr/>
          <p:nvPr/>
        </p:nvSpPr>
        <p:spPr>
          <a:xfrm>
            <a:off x="1576965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1E26EC0A-5B59-315F-F733-D0767F32D0A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176432" y="52750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12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612F9E62-A9DA-337E-E751-57CAB163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270" y="715524"/>
            <a:ext cx="914400" cy="914400"/>
          </a:xfrm>
          <a:prstGeom prst="rect">
            <a:avLst/>
          </a:prstGeom>
        </p:spPr>
      </p:pic>
      <p:pic>
        <p:nvPicPr>
          <p:cNvPr id="3" name="Grafic 2" descr="Laptop">
            <a:extLst>
              <a:ext uri="{FF2B5EF4-FFF2-40B4-BE49-F238E27FC236}">
                <a16:creationId xmlns:a16="http://schemas.microsoft.com/office/drawing/2014/main" id="{6C1B209D-992E-8977-1EA2-49DFFFFE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210" y="2665622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70A253A1-D537-6904-8114-E496DC69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079418"/>
            <a:ext cx="914400" cy="914400"/>
          </a:xfrm>
          <a:prstGeom prst="rect">
            <a:avLst/>
          </a:prstGeom>
        </p:spPr>
      </p:pic>
      <p:pic>
        <p:nvPicPr>
          <p:cNvPr id="5" name="Grafic 4" descr="Laptop">
            <a:extLst>
              <a:ext uri="{FF2B5EF4-FFF2-40B4-BE49-F238E27FC236}">
                <a16:creationId xmlns:a16="http://schemas.microsoft.com/office/drawing/2014/main" id="{CBCC9610-48A1-1849-51B7-A4688EA53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056" y="2208422"/>
            <a:ext cx="914400" cy="914400"/>
          </a:xfrm>
          <a:prstGeom prst="rect">
            <a:avLst/>
          </a:prstGeom>
        </p:spPr>
      </p:pic>
      <p:pic>
        <p:nvPicPr>
          <p:cNvPr id="6" name="Grafic 5" descr="Laptop">
            <a:extLst>
              <a:ext uri="{FF2B5EF4-FFF2-40B4-BE49-F238E27FC236}">
                <a16:creationId xmlns:a16="http://schemas.microsoft.com/office/drawing/2014/main" id="{18B495D5-CB5B-A1B8-6149-AA020BE51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603" y="5415190"/>
            <a:ext cx="914400" cy="914400"/>
          </a:xfrm>
          <a:prstGeom prst="rect">
            <a:avLst/>
          </a:prstGeom>
        </p:spPr>
      </p:pic>
      <p:pic>
        <p:nvPicPr>
          <p:cNvPr id="7" name="Grafic 6" descr="Laptop">
            <a:extLst>
              <a:ext uri="{FF2B5EF4-FFF2-40B4-BE49-F238E27FC236}">
                <a16:creationId xmlns:a16="http://schemas.microsoft.com/office/drawing/2014/main" id="{12A2451E-FC70-9BBE-15DE-F0DA5633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7259" y="4500790"/>
            <a:ext cx="914400" cy="914400"/>
          </a:xfrm>
          <a:prstGeom prst="rect">
            <a:avLst/>
          </a:prstGeom>
        </p:spPr>
      </p:pic>
      <p:pic>
        <p:nvPicPr>
          <p:cNvPr id="8" name="Grafic 7" descr="Laptop">
            <a:extLst>
              <a:ext uri="{FF2B5EF4-FFF2-40B4-BE49-F238E27FC236}">
                <a16:creationId xmlns:a16="http://schemas.microsoft.com/office/drawing/2014/main" id="{2DE17DBC-625F-0867-4C8C-C08BBAB87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5224" y="5051296"/>
            <a:ext cx="914400" cy="914400"/>
          </a:xfrm>
          <a:prstGeom prst="rect">
            <a:avLst/>
          </a:prstGeom>
        </p:spPr>
      </p:pic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5D97B0B1-7D32-66EC-0343-EF739B50DB3F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069670" y="1172724"/>
            <a:ext cx="3026330" cy="36389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945A2304-F0FA-FEF5-8AB4-2E4A2859E2A0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6553200" y="1993818"/>
            <a:ext cx="3492856" cy="67180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382E71D0-3271-B035-5CBF-07E2637A248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144459" y="1993818"/>
            <a:ext cx="408741" cy="2506972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reptunghi 28">
            <a:extLst>
              <a:ext uri="{FF2B5EF4-FFF2-40B4-BE49-F238E27FC236}">
                <a16:creationId xmlns:a16="http://schemas.microsoft.com/office/drawing/2014/main" id="{68AADDBC-20F1-E5D0-8DD9-722F6CA2F1A0}"/>
              </a:ext>
            </a:extLst>
          </p:cNvPr>
          <p:cNvSpPr/>
          <p:nvPr/>
        </p:nvSpPr>
        <p:spPr>
          <a:xfrm>
            <a:off x="933970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30" name="Dreptunghi 29">
            <a:extLst>
              <a:ext uri="{FF2B5EF4-FFF2-40B4-BE49-F238E27FC236}">
                <a16:creationId xmlns:a16="http://schemas.microsoft.com/office/drawing/2014/main" id="{0A31212E-496D-2791-2B05-7982DAA1BC1E}"/>
              </a:ext>
            </a:extLst>
          </p:cNvPr>
          <p:cNvSpPr/>
          <p:nvPr/>
        </p:nvSpPr>
        <p:spPr>
          <a:xfrm>
            <a:off x="2248903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5834C717-9422-F3BD-0D62-1D4A734C4AA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1848370" y="1864363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reptunghi 31">
            <a:extLst>
              <a:ext uri="{FF2B5EF4-FFF2-40B4-BE49-F238E27FC236}">
                <a16:creationId xmlns:a16="http://schemas.microsoft.com/office/drawing/2014/main" id="{7D428085-5EC0-B742-B2E3-BA68F507F3A5}"/>
              </a:ext>
            </a:extLst>
          </p:cNvPr>
          <p:cNvSpPr/>
          <p:nvPr/>
        </p:nvSpPr>
        <p:spPr>
          <a:xfrm>
            <a:off x="3563836" y="1697789"/>
            <a:ext cx="914400" cy="321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10B0D0DA-AA41-19EE-376B-49728D5C48A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163303" y="1858563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reptunghi 47">
            <a:extLst>
              <a:ext uri="{FF2B5EF4-FFF2-40B4-BE49-F238E27FC236}">
                <a16:creationId xmlns:a16="http://schemas.microsoft.com/office/drawing/2014/main" id="{FE976ABC-DE53-D990-41ED-999D33722F34}"/>
              </a:ext>
            </a:extLst>
          </p:cNvPr>
          <p:cNvSpPr/>
          <p:nvPr/>
        </p:nvSpPr>
        <p:spPr>
          <a:xfrm>
            <a:off x="7103594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49" name="Dreptunghi 48">
            <a:extLst>
              <a:ext uri="{FF2B5EF4-FFF2-40B4-BE49-F238E27FC236}">
                <a16:creationId xmlns:a16="http://schemas.microsoft.com/office/drawing/2014/main" id="{101FE3D9-D958-8DAA-EF72-38FFDC2A8FBE}"/>
              </a:ext>
            </a:extLst>
          </p:cNvPr>
          <p:cNvSpPr/>
          <p:nvPr/>
        </p:nvSpPr>
        <p:spPr>
          <a:xfrm>
            <a:off x="8418527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0" name="Conector drept cu săgeată 49">
            <a:extLst>
              <a:ext uri="{FF2B5EF4-FFF2-40B4-BE49-F238E27FC236}">
                <a16:creationId xmlns:a16="http://schemas.microsoft.com/office/drawing/2014/main" id="{15A847C5-6056-5772-CBE1-15C2B4E97728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8017994" y="16659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Dreptunghi 50">
            <a:extLst>
              <a:ext uri="{FF2B5EF4-FFF2-40B4-BE49-F238E27FC236}">
                <a16:creationId xmlns:a16="http://schemas.microsoft.com/office/drawing/2014/main" id="{E51A284A-BB18-498C-BCAB-B1CB178910EF}"/>
              </a:ext>
            </a:extLst>
          </p:cNvPr>
          <p:cNvSpPr/>
          <p:nvPr/>
        </p:nvSpPr>
        <p:spPr>
          <a:xfrm>
            <a:off x="9733460" y="1499386"/>
            <a:ext cx="914400" cy="321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52" name="Conector drept cu săgeată 51">
            <a:extLst>
              <a:ext uri="{FF2B5EF4-FFF2-40B4-BE49-F238E27FC236}">
                <a16:creationId xmlns:a16="http://schemas.microsoft.com/office/drawing/2014/main" id="{C3D9FE14-EA8D-411E-E210-BB91B8449039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 flipV="1">
            <a:off x="9332927" y="1660160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reptunghi 52">
            <a:extLst>
              <a:ext uri="{FF2B5EF4-FFF2-40B4-BE49-F238E27FC236}">
                <a16:creationId xmlns:a16="http://schemas.microsoft.com/office/drawing/2014/main" id="{AD9CEE24-65A5-4036-DAF3-385CD460FAF5}"/>
              </a:ext>
            </a:extLst>
          </p:cNvPr>
          <p:cNvSpPr/>
          <p:nvPr/>
        </p:nvSpPr>
        <p:spPr>
          <a:xfrm>
            <a:off x="8389065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4" name="Dreptunghi 53">
            <a:extLst>
              <a:ext uri="{FF2B5EF4-FFF2-40B4-BE49-F238E27FC236}">
                <a16:creationId xmlns:a16="http://schemas.microsoft.com/office/drawing/2014/main" id="{20D2E24C-1646-FF86-BB32-EC7DE1D3B52D}"/>
              </a:ext>
            </a:extLst>
          </p:cNvPr>
          <p:cNvSpPr/>
          <p:nvPr/>
        </p:nvSpPr>
        <p:spPr>
          <a:xfrm>
            <a:off x="9703998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5" name="Conector drept cu săgeată 54">
            <a:extLst>
              <a:ext uri="{FF2B5EF4-FFF2-40B4-BE49-F238E27FC236}">
                <a16:creationId xmlns:a16="http://schemas.microsoft.com/office/drawing/2014/main" id="{F9E0B63A-0CCF-3D45-72A4-5A673DD2A8A6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9303465" y="3258716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Dreptunghi 55">
            <a:extLst>
              <a:ext uri="{FF2B5EF4-FFF2-40B4-BE49-F238E27FC236}">
                <a16:creationId xmlns:a16="http://schemas.microsoft.com/office/drawing/2014/main" id="{DFDC44FA-3962-AAAC-A60D-C9E70D2BFD26}"/>
              </a:ext>
            </a:extLst>
          </p:cNvPr>
          <p:cNvSpPr/>
          <p:nvPr/>
        </p:nvSpPr>
        <p:spPr>
          <a:xfrm>
            <a:off x="11018931" y="3092142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57" name="Conector drept cu săgeată 56">
            <a:extLst>
              <a:ext uri="{FF2B5EF4-FFF2-40B4-BE49-F238E27FC236}">
                <a16:creationId xmlns:a16="http://schemas.microsoft.com/office/drawing/2014/main" id="{08EFBFED-6062-4A6C-3D5C-7FB54A799378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10618398" y="3252916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Dreptunghi 57">
            <a:extLst>
              <a:ext uri="{FF2B5EF4-FFF2-40B4-BE49-F238E27FC236}">
                <a16:creationId xmlns:a16="http://schemas.microsoft.com/office/drawing/2014/main" id="{5D0CD0A3-B305-FFDA-3E40-CAEE4E1B31BD}"/>
              </a:ext>
            </a:extLst>
          </p:cNvPr>
          <p:cNvSpPr/>
          <p:nvPr/>
        </p:nvSpPr>
        <p:spPr>
          <a:xfrm>
            <a:off x="7560794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9" name="Dreptunghi 58">
            <a:extLst>
              <a:ext uri="{FF2B5EF4-FFF2-40B4-BE49-F238E27FC236}">
                <a16:creationId xmlns:a16="http://schemas.microsoft.com/office/drawing/2014/main" id="{094725B4-0F3D-007C-AD27-977B51DE6CCC}"/>
              </a:ext>
            </a:extLst>
          </p:cNvPr>
          <p:cNvSpPr/>
          <p:nvPr/>
        </p:nvSpPr>
        <p:spPr>
          <a:xfrm>
            <a:off x="8875727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0" name="Conector drept cu săgeată 59">
            <a:extLst>
              <a:ext uri="{FF2B5EF4-FFF2-40B4-BE49-F238E27FC236}">
                <a16:creationId xmlns:a16="http://schemas.microsoft.com/office/drawing/2014/main" id="{A242FB7C-0FE2-CE16-4E12-D3D70A3F4F2C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8475194" y="6118785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45C61BA3-C753-8149-7CC6-C9C79B45F1AA}"/>
              </a:ext>
            </a:extLst>
          </p:cNvPr>
          <p:cNvSpPr/>
          <p:nvPr/>
        </p:nvSpPr>
        <p:spPr>
          <a:xfrm>
            <a:off x="4040219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64" name="Dreptunghi 63">
            <a:extLst>
              <a:ext uri="{FF2B5EF4-FFF2-40B4-BE49-F238E27FC236}">
                <a16:creationId xmlns:a16="http://schemas.microsoft.com/office/drawing/2014/main" id="{99EB4D89-8E60-791F-AAED-2B534B3B9C48}"/>
              </a:ext>
            </a:extLst>
          </p:cNvPr>
          <p:cNvSpPr/>
          <p:nvPr/>
        </p:nvSpPr>
        <p:spPr>
          <a:xfrm>
            <a:off x="5355152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5" name="Conector drept cu săgeată 64">
            <a:extLst>
              <a:ext uri="{FF2B5EF4-FFF2-40B4-BE49-F238E27FC236}">
                <a16:creationId xmlns:a16="http://schemas.microsoft.com/office/drawing/2014/main" id="{0B58C3A8-FD4C-4040-2F0A-6E30B6182AD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4954619" y="5483128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Dreptunghi 65">
            <a:extLst>
              <a:ext uri="{FF2B5EF4-FFF2-40B4-BE49-F238E27FC236}">
                <a16:creationId xmlns:a16="http://schemas.microsoft.com/office/drawing/2014/main" id="{3E24C3B9-C6DA-DBE8-3519-200061201C8B}"/>
              </a:ext>
            </a:extLst>
          </p:cNvPr>
          <p:cNvSpPr/>
          <p:nvPr/>
        </p:nvSpPr>
        <p:spPr>
          <a:xfrm>
            <a:off x="6670085" y="5316554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67" name="Conector drept cu săgeată 66">
            <a:extLst>
              <a:ext uri="{FF2B5EF4-FFF2-40B4-BE49-F238E27FC236}">
                <a16:creationId xmlns:a16="http://schemas.microsoft.com/office/drawing/2014/main" id="{4285CCCB-F031-3646-2EAE-D255B5095338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6269552" y="5477328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reptunghi 72">
            <a:extLst>
              <a:ext uri="{FF2B5EF4-FFF2-40B4-BE49-F238E27FC236}">
                <a16:creationId xmlns:a16="http://schemas.microsoft.com/office/drawing/2014/main" id="{8D7914E5-CDD3-1BBC-85BC-BB41FA060419}"/>
              </a:ext>
            </a:extLst>
          </p:cNvPr>
          <p:cNvSpPr/>
          <p:nvPr/>
        </p:nvSpPr>
        <p:spPr>
          <a:xfrm>
            <a:off x="1551383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74" name="Dreptunghi 73">
            <a:extLst>
              <a:ext uri="{FF2B5EF4-FFF2-40B4-BE49-F238E27FC236}">
                <a16:creationId xmlns:a16="http://schemas.microsoft.com/office/drawing/2014/main" id="{C8E6C5E9-5871-00B4-73B3-75AA63AAE11F}"/>
              </a:ext>
            </a:extLst>
          </p:cNvPr>
          <p:cNvSpPr/>
          <p:nvPr/>
        </p:nvSpPr>
        <p:spPr>
          <a:xfrm>
            <a:off x="2866316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75" name="Conector drept cu săgeată 74">
            <a:extLst>
              <a:ext uri="{FF2B5EF4-FFF2-40B4-BE49-F238E27FC236}">
                <a16:creationId xmlns:a16="http://schemas.microsoft.com/office/drawing/2014/main" id="{C9ED9CD3-E543-0AC0-5477-D9C6404482B9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2465783" y="3426731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reptunghi 14">
            <a:extLst>
              <a:ext uri="{FF2B5EF4-FFF2-40B4-BE49-F238E27FC236}">
                <a16:creationId xmlns:a16="http://schemas.microsoft.com/office/drawing/2014/main" id="{EC20FE6A-F2A6-8C53-9E9F-09329D2D3BA9}"/>
              </a:ext>
            </a:extLst>
          </p:cNvPr>
          <p:cNvSpPr/>
          <p:nvPr/>
        </p:nvSpPr>
        <p:spPr>
          <a:xfrm>
            <a:off x="262032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A14EE3BB-0620-5B43-DDB6-8FE750FB3CC8}"/>
              </a:ext>
            </a:extLst>
          </p:cNvPr>
          <p:cNvSpPr/>
          <p:nvPr/>
        </p:nvSpPr>
        <p:spPr>
          <a:xfrm>
            <a:off x="1576965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1E26EC0A-5B59-315F-F733-D0767F32D0A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176432" y="52750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612F9E62-A9DA-337E-E751-57CAB163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270" y="715524"/>
            <a:ext cx="914400" cy="914400"/>
          </a:xfrm>
          <a:prstGeom prst="rect">
            <a:avLst/>
          </a:prstGeom>
        </p:spPr>
      </p:pic>
      <p:pic>
        <p:nvPicPr>
          <p:cNvPr id="3" name="Grafic 2" descr="Laptop">
            <a:extLst>
              <a:ext uri="{FF2B5EF4-FFF2-40B4-BE49-F238E27FC236}">
                <a16:creationId xmlns:a16="http://schemas.microsoft.com/office/drawing/2014/main" id="{6C1B209D-992E-8977-1EA2-49DFFFFE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210" y="2665622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70A253A1-D537-6904-8114-E496DC69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079418"/>
            <a:ext cx="914400" cy="914400"/>
          </a:xfrm>
          <a:prstGeom prst="rect">
            <a:avLst/>
          </a:prstGeom>
        </p:spPr>
      </p:pic>
      <p:pic>
        <p:nvPicPr>
          <p:cNvPr id="5" name="Grafic 4" descr="Laptop">
            <a:extLst>
              <a:ext uri="{FF2B5EF4-FFF2-40B4-BE49-F238E27FC236}">
                <a16:creationId xmlns:a16="http://schemas.microsoft.com/office/drawing/2014/main" id="{CBCC9610-48A1-1849-51B7-A4688EA53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056" y="2208422"/>
            <a:ext cx="914400" cy="914400"/>
          </a:xfrm>
          <a:prstGeom prst="rect">
            <a:avLst/>
          </a:prstGeom>
        </p:spPr>
      </p:pic>
      <p:pic>
        <p:nvPicPr>
          <p:cNvPr id="6" name="Grafic 5" descr="Laptop">
            <a:extLst>
              <a:ext uri="{FF2B5EF4-FFF2-40B4-BE49-F238E27FC236}">
                <a16:creationId xmlns:a16="http://schemas.microsoft.com/office/drawing/2014/main" id="{18B495D5-CB5B-A1B8-6149-AA020BE51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603" y="5415190"/>
            <a:ext cx="914400" cy="914400"/>
          </a:xfrm>
          <a:prstGeom prst="rect">
            <a:avLst/>
          </a:prstGeom>
        </p:spPr>
      </p:pic>
      <p:pic>
        <p:nvPicPr>
          <p:cNvPr id="7" name="Grafic 6" descr="Laptop">
            <a:extLst>
              <a:ext uri="{FF2B5EF4-FFF2-40B4-BE49-F238E27FC236}">
                <a16:creationId xmlns:a16="http://schemas.microsoft.com/office/drawing/2014/main" id="{12A2451E-FC70-9BBE-15DE-F0DA5633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7259" y="4500790"/>
            <a:ext cx="914400" cy="914400"/>
          </a:xfrm>
          <a:prstGeom prst="rect">
            <a:avLst/>
          </a:prstGeom>
        </p:spPr>
      </p:pic>
      <p:pic>
        <p:nvPicPr>
          <p:cNvPr id="8" name="Grafic 7" descr="Laptop">
            <a:extLst>
              <a:ext uri="{FF2B5EF4-FFF2-40B4-BE49-F238E27FC236}">
                <a16:creationId xmlns:a16="http://schemas.microsoft.com/office/drawing/2014/main" id="{2DE17DBC-625F-0867-4C8C-C08BBAB87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5224" y="5051296"/>
            <a:ext cx="914400" cy="914400"/>
          </a:xfrm>
          <a:prstGeom prst="rect">
            <a:avLst/>
          </a:prstGeom>
        </p:spPr>
      </p:pic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5D97B0B1-7D32-66EC-0343-EF739B50DB3F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069670" y="1172724"/>
            <a:ext cx="3026330" cy="36389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06C04B8D-CC0F-92C1-6123-65E4D2E69E9B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2849003" y="4957990"/>
            <a:ext cx="2838256" cy="91440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945A2304-F0FA-FEF5-8AB4-2E4A2859E2A0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6553200" y="1993818"/>
            <a:ext cx="3492856" cy="67180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rept cu săgeată 11">
            <a:extLst>
              <a:ext uri="{FF2B5EF4-FFF2-40B4-BE49-F238E27FC236}">
                <a16:creationId xmlns:a16="http://schemas.microsoft.com/office/drawing/2014/main" id="{BFF04360-CA14-383B-00AE-FE3B9BD983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9212424" y="3122822"/>
            <a:ext cx="1290832" cy="192847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382E71D0-3271-B035-5CBF-07E2637A248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144459" y="1993818"/>
            <a:ext cx="408741" cy="2506972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30950E45-07BB-6018-5B9F-7C69345F37CB}"/>
              </a:ext>
            </a:extLst>
          </p:cNvPr>
          <p:cNvCxnSpPr>
            <a:cxnSpLocks/>
            <a:stCxn id="7" idx="1"/>
            <a:endCxn id="3" idx="2"/>
          </p:cNvCxnSpPr>
          <p:nvPr/>
        </p:nvCxnSpPr>
        <p:spPr>
          <a:xfrm flipH="1" flipV="1">
            <a:off x="998410" y="3580022"/>
            <a:ext cx="4688849" cy="1377968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reptunghi 28">
            <a:extLst>
              <a:ext uri="{FF2B5EF4-FFF2-40B4-BE49-F238E27FC236}">
                <a16:creationId xmlns:a16="http://schemas.microsoft.com/office/drawing/2014/main" id="{68AADDBC-20F1-E5D0-8DD9-722F6CA2F1A0}"/>
              </a:ext>
            </a:extLst>
          </p:cNvPr>
          <p:cNvSpPr/>
          <p:nvPr/>
        </p:nvSpPr>
        <p:spPr>
          <a:xfrm>
            <a:off x="933970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30" name="Dreptunghi 29">
            <a:extLst>
              <a:ext uri="{FF2B5EF4-FFF2-40B4-BE49-F238E27FC236}">
                <a16:creationId xmlns:a16="http://schemas.microsoft.com/office/drawing/2014/main" id="{0A31212E-496D-2791-2B05-7982DAA1BC1E}"/>
              </a:ext>
            </a:extLst>
          </p:cNvPr>
          <p:cNvSpPr/>
          <p:nvPr/>
        </p:nvSpPr>
        <p:spPr>
          <a:xfrm>
            <a:off x="2248903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5834C717-9422-F3BD-0D62-1D4A734C4AA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1848370" y="1864363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reptunghi 31">
            <a:extLst>
              <a:ext uri="{FF2B5EF4-FFF2-40B4-BE49-F238E27FC236}">
                <a16:creationId xmlns:a16="http://schemas.microsoft.com/office/drawing/2014/main" id="{7D428085-5EC0-B742-B2E3-BA68F507F3A5}"/>
              </a:ext>
            </a:extLst>
          </p:cNvPr>
          <p:cNvSpPr/>
          <p:nvPr/>
        </p:nvSpPr>
        <p:spPr>
          <a:xfrm>
            <a:off x="3563836" y="1697789"/>
            <a:ext cx="914400" cy="321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10B0D0DA-AA41-19EE-376B-49728D5C48A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163303" y="1858563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reptunghi 47">
            <a:extLst>
              <a:ext uri="{FF2B5EF4-FFF2-40B4-BE49-F238E27FC236}">
                <a16:creationId xmlns:a16="http://schemas.microsoft.com/office/drawing/2014/main" id="{FE976ABC-DE53-D990-41ED-999D33722F34}"/>
              </a:ext>
            </a:extLst>
          </p:cNvPr>
          <p:cNvSpPr/>
          <p:nvPr/>
        </p:nvSpPr>
        <p:spPr>
          <a:xfrm>
            <a:off x="7103594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49" name="Dreptunghi 48">
            <a:extLst>
              <a:ext uri="{FF2B5EF4-FFF2-40B4-BE49-F238E27FC236}">
                <a16:creationId xmlns:a16="http://schemas.microsoft.com/office/drawing/2014/main" id="{101FE3D9-D958-8DAA-EF72-38FFDC2A8FBE}"/>
              </a:ext>
            </a:extLst>
          </p:cNvPr>
          <p:cNvSpPr/>
          <p:nvPr/>
        </p:nvSpPr>
        <p:spPr>
          <a:xfrm>
            <a:off x="8418527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0" name="Conector drept cu săgeată 49">
            <a:extLst>
              <a:ext uri="{FF2B5EF4-FFF2-40B4-BE49-F238E27FC236}">
                <a16:creationId xmlns:a16="http://schemas.microsoft.com/office/drawing/2014/main" id="{15A847C5-6056-5772-CBE1-15C2B4E97728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8017994" y="16659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Dreptunghi 50">
            <a:extLst>
              <a:ext uri="{FF2B5EF4-FFF2-40B4-BE49-F238E27FC236}">
                <a16:creationId xmlns:a16="http://schemas.microsoft.com/office/drawing/2014/main" id="{E51A284A-BB18-498C-BCAB-B1CB178910EF}"/>
              </a:ext>
            </a:extLst>
          </p:cNvPr>
          <p:cNvSpPr/>
          <p:nvPr/>
        </p:nvSpPr>
        <p:spPr>
          <a:xfrm>
            <a:off x="9733460" y="1499386"/>
            <a:ext cx="914400" cy="321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52" name="Conector drept cu săgeată 51">
            <a:extLst>
              <a:ext uri="{FF2B5EF4-FFF2-40B4-BE49-F238E27FC236}">
                <a16:creationId xmlns:a16="http://schemas.microsoft.com/office/drawing/2014/main" id="{C3D9FE14-EA8D-411E-E210-BB91B8449039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 flipV="1">
            <a:off x="9332927" y="1660160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reptunghi 52">
            <a:extLst>
              <a:ext uri="{FF2B5EF4-FFF2-40B4-BE49-F238E27FC236}">
                <a16:creationId xmlns:a16="http://schemas.microsoft.com/office/drawing/2014/main" id="{AD9CEE24-65A5-4036-DAF3-385CD460FAF5}"/>
              </a:ext>
            </a:extLst>
          </p:cNvPr>
          <p:cNvSpPr/>
          <p:nvPr/>
        </p:nvSpPr>
        <p:spPr>
          <a:xfrm>
            <a:off x="8389065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4" name="Dreptunghi 53">
            <a:extLst>
              <a:ext uri="{FF2B5EF4-FFF2-40B4-BE49-F238E27FC236}">
                <a16:creationId xmlns:a16="http://schemas.microsoft.com/office/drawing/2014/main" id="{20D2E24C-1646-FF86-BB32-EC7DE1D3B52D}"/>
              </a:ext>
            </a:extLst>
          </p:cNvPr>
          <p:cNvSpPr/>
          <p:nvPr/>
        </p:nvSpPr>
        <p:spPr>
          <a:xfrm>
            <a:off x="9703998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5" name="Conector drept cu săgeată 54">
            <a:extLst>
              <a:ext uri="{FF2B5EF4-FFF2-40B4-BE49-F238E27FC236}">
                <a16:creationId xmlns:a16="http://schemas.microsoft.com/office/drawing/2014/main" id="{F9E0B63A-0CCF-3D45-72A4-5A673DD2A8A6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9303465" y="3258716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Dreptunghi 55">
            <a:extLst>
              <a:ext uri="{FF2B5EF4-FFF2-40B4-BE49-F238E27FC236}">
                <a16:creationId xmlns:a16="http://schemas.microsoft.com/office/drawing/2014/main" id="{DFDC44FA-3962-AAAC-A60D-C9E70D2BFD26}"/>
              </a:ext>
            </a:extLst>
          </p:cNvPr>
          <p:cNvSpPr/>
          <p:nvPr/>
        </p:nvSpPr>
        <p:spPr>
          <a:xfrm>
            <a:off x="11018931" y="3092142"/>
            <a:ext cx="914400" cy="321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57" name="Conector drept cu săgeată 56">
            <a:extLst>
              <a:ext uri="{FF2B5EF4-FFF2-40B4-BE49-F238E27FC236}">
                <a16:creationId xmlns:a16="http://schemas.microsoft.com/office/drawing/2014/main" id="{08EFBFED-6062-4A6C-3D5C-7FB54A799378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10618398" y="3252916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Dreptunghi 57">
            <a:extLst>
              <a:ext uri="{FF2B5EF4-FFF2-40B4-BE49-F238E27FC236}">
                <a16:creationId xmlns:a16="http://schemas.microsoft.com/office/drawing/2014/main" id="{5D0CD0A3-B305-FFDA-3E40-CAEE4E1B31BD}"/>
              </a:ext>
            </a:extLst>
          </p:cNvPr>
          <p:cNvSpPr/>
          <p:nvPr/>
        </p:nvSpPr>
        <p:spPr>
          <a:xfrm>
            <a:off x="7560794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9" name="Dreptunghi 58">
            <a:extLst>
              <a:ext uri="{FF2B5EF4-FFF2-40B4-BE49-F238E27FC236}">
                <a16:creationId xmlns:a16="http://schemas.microsoft.com/office/drawing/2014/main" id="{094725B4-0F3D-007C-AD27-977B51DE6CCC}"/>
              </a:ext>
            </a:extLst>
          </p:cNvPr>
          <p:cNvSpPr/>
          <p:nvPr/>
        </p:nvSpPr>
        <p:spPr>
          <a:xfrm>
            <a:off x="8875727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0" name="Conector drept cu săgeată 59">
            <a:extLst>
              <a:ext uri="{FF2B5EF4-FFF2-40B4-BE49-F238E27FC236}">
                <a16:creationId xmlns:a16="http://schemas.microsoft.com/office/drawing/2014/main" id="{A242FB7C-0FE2-CE16-4E12-D3D70A3F4F2C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8475194" y="6118785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Dreptunghi 60">
            <a:extLst>
              <a:ext uri="{FF2B5EF4-FFF2-40B4-BE49-F238E27FC236}">
                <a16:creationId xmlns:a16="http://schemas.microsoft.com/office/drawing/2014/main" id="{708F7497-AE52-5027-8DEC-686D6D69C712}"/>
              </a:ext>
            </a:extLst>
          </p:cNvPr>
          <p:cNvSpPr/>
          <p:nvPr/>
        </p:nvSpPr>
        <p:spPr>
          <a:xfrm>
            <a:off x="10190660" y="5952211"/>
            <a:ext cx="914400" cy="321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62" name="Conector drept cu săgeată 61">
            <a:extLst>
              <a:ext uri="{FF2B5EF4-FFF2-40B4-BE49-F238E27FC236}">
                <a16:creationId xmlns:a16="http://schemas.microsoft.com/office/drawing/2014/main" id="{B8496070-7E79-1EA9-36A1-01CAC4646997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9790127" y="6112985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45C61BA3-C753-8149-7CC6-C9C79B45F1AA}"/>
              </a:ext>
            </a:extLst>
          </p:cNvPr>
          <p:cNvSpPr/>
          <p:nvPr/>
        </p:nvSpPr>
        <p:spPr>
          <a:xfrm>
            <a:off x="4040219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64" name="Dreptunghi 63">
            <a:extLst>
              <a:ext uri="{FF2B5EF4-FFF2-40B4-BE49-F238E27FC236}">
                <a16:creationId xmlns:a16="http://schemas.microsoft.com/office/drawing/2014/main" id="{99EB4D89-8E60-791F-AAED-2B534B3B9C48}"/>
              </a:ext>
            </a:extLst>
          </p:cNvPr>
          <p:cNvSpPr/>
          <p:nvPr/>
        </p:nvSpPr>
        <p:spPr>
          <a:xfrm>
            <a:off x="5355152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5" name="Conector drept cu săgeată 64">
            <a:extLst>
              <a:ext uri="{FF2B5EF4-FFF2-40B4-BE49-F238E27FC236}">
                <a16:creationId xmlns:a16="http://schemas.microsoft.com/office/drawing/2014/main" id="{0B58C3A8-FD4C-4040-2F0A-6E30B6182AD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4954619" y="5483128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Dreptunghi 65">
            <a:extLst>
              <a:ext uri="{FF2B5EF4-FFF2-40B4-BE49-F238E27FC236}">
                <a16:creationId xmlns:a16="http://schemas.microsoft.com/office/drawing/2014/main" id="{3E24C3B9-C6DA-DBE8-3519-200061201C8B}"/>
              </a:ext>
            </a:extLst>
          </p:cNvPr>
          <p:cNvSpPr/>
          <p:nvPr/>
        </p:nvSpPr>
        <p:spPr>
          <a:xfrm>
            <a:off x="6670085" y="5316554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67" name="Conector drept cu săgeată 66">
            <a:extLst>
              <a:ext uri="{FF2B5EF4-FFF2-40B4-BE49-F238E27FC236}">
                <a16:creationId xmlns:a16="http://schemas.microsoft.com/office/drawing/2014/main" id="{4285CCCB-F031-3646-2EAE-D255B5095338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6269552" y="5477328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Dreptunghi 70">
            <a:extLst>
              <a:ext uri="{FF2B5EF4-FFF2-40B4-BE49-F238E27FC236}">
                <a16:creationId xmlns:a16="http://schemas.microsoft.com/office/drawing/2014/main" id="{C250A427-28D0-EBCE-8834-7609CF4E7F8D}"/>
              </a:ext>
            </a:extLst>
          </p:cNvPr>
          <p:cNvSpPr/>
          <p:nvPr/>
        </p:nvSpPr>
        <p:spPr>
          <a:xfrm>
            <a:off x="2897219" y="5106602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72" name="Conector drept cu săgeată 71">
            <a:extLst>
              <a:ext uri="{FF2B5EF4-FFF2-40B4-BE49-F238E27FC236}">
                <a16:creationId xmlns:a16="http://schemas.microsoft.com/office/drawing/2014/main" id="{5709822E-D381-A028-4E9C-BEB706E80D4D}"/>
              </a:ext>
            </a:extLst>
          </p:cNvPr>
          <p:cNvCxnSpPr>
            <a:cxnSpLocks/>
            <a:stCxn id="17" idx="3"/>
            <a:endCxn id="71" idx="1"/>
          </p:cNvCxnSpPr>
          <p:nvPr/>
        </p:nvCxnSpPr>
        <p:spPr>
          <a:xfrm flipV="1">
            <a:off x="2491365" y="5267376"/>
            <a:ext cx="405854" cy="7684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reptunghi 72">
            <a:extLst>
              <a:ext uri="{FF2B5EF4-FFF2-40B4-BE49-F238E27FC236}">
                <a16:creationId xmlns:a16="http://schemas.microsoft.com/office/drawing/2014/main" id="{8D7914E5-CDD3-1BBC-85BC-BB41FA060419}"/>
              </a:ext>
            </a:extLst>
          </p:cNvPr>
          <p:cNvSpPr/>
          <p:nvPr/>
        </p:nvSpPr>
        <p:spPr>
          <a:xfrm>
            <a:off x="1551383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74" name="Dreptunghi 73">
            <a:extLst>
              <a:ext uri="{FF2B5EF4-FFF2-40B4-BE49-F238E27FC236}">
                <a16:creationId xmlns:a16="http://schemas.microsoft.com/office/drawing/2014/main" id="{C8E6C5E9-5871-00B4-73B3-75AA63AAE11F}"/>
              </a:ext>
            </a:extLst>
          </p:cNvPr>
          <p:cNvSpPr/>
          <p:nvPr/>
        </p:nvSpPr>
        <p:spPr>
          <a:xfrm>
            <a:off x="2866316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75" name="Conector drept cu săgeată 74">
            <a:extLst>
              <a:ext uri="{FF2B5EF4-FFF2-40B4-BE49-F238E27FC236}">
                <a16:creationId xmlns:a16="http://schemas.microsoft.com/office/drawing/2014/main" id="{C9ED9CD3-E543-0AC0-5477-D9C6404482B9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2465783" y="3426731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Dreptunghi 75">
            <a:extLst>
              <a:ext uri="{FF2B5EF4-FFF2-40B4-BE49-F238E27FC236}">
                <a16:creationId xmlns:a16="http://schemas.microsoft.com/office/drawing/2014/main" id="{C843131C-C7C9-E770-6851-F53032319519}"/>
              </a:ext>
            </a:extLst>
          </p:cNvPr>
          <p:cNvSpPr/>
          <p:nvPr/>
        </p:nvSpPr>
        <p:spPr>
          <a:xfrm>
            <a:off x="4181249" y="3260157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77" name="Conector drept cu săgeată 76">
            <a:extLst>
              <a:ext uri="{FF2B5EF4-FFF2-40B4-BE49-F238E27FC236}">
                <a16:creationId xmlns:a16="http://schemas.microsoft.com/office/drawing/2014/main" id="{2327F688-F01B-13E5-0B6E-C734227E8D8A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 flipV="1">
            <a:off x="3780716" y="3420931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reptunghi 15">
            <a:extLst>
              <a:ext uri="{FF2B5EF4-FFF2-40B4-BE49-F238E27FC236}">
                <a16:creationId xmlns:a16="http://schemas.microsoft.com/office/drawing/2014/main" id="{CD8DE1A5-890A-ED32-3294-0B962BDAAA89}"/>
              </a:ext>
            </a:extLst>
          </p:cNvPr>
          <p:cNvSpPr/>
          <p:nvPr/>
        </p:nvSpPr>
        <p:spPr>
          <a:xfrm>
            <a:off x="262032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057B5A6D-1C58-9F5A-5871-7054A06CE3B0}"/>
              </a:ext>
            </a:extLst>
          </p:cNvPr>
          <p:cNvSpPr/>
          <p:nvPr/>
        </p:nvSpPr>
        <p:spPr>
          <a:xfrm>
            <a:off x="1576965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3453C306-47AD-0A48-CD1C-09E412DA44B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1176432" y="52750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612F9E62-A9DA-337E-E751-57CAB163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737" y="1079418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70A253A1-D537-6904-8114-E496DC69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079418"/>
            <a:ext cx="914400" cy="914400"/>
          </a:xfrm>
          <a:prstGeom prst="rect">
            <a:avLst/>
          </a:prstGeom>
        </p:spPr>
      </p:pic>
      <p:pic>
        <p:nvPicPr>
          <p:cNvPr id="7" name="Grafic 6" descr="Laptop">
            <a:extLst>
              <a:ext uri="{FF2B5EF4-FFF2-40B4-BE49-F238E27FC236}">
                <a16:creationId xmlns:a16="http://schemas.microsoft.com/office/drawing/2014/main" id="{12A2451E-FC70-9BBE-15DE-F0DA5633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1321" y="4034984"/>
            <a:ext cx="914400" cy="914400"/>
          </a:xfrm>
          <a:prstGeom prst="rect">
            <a:avLst/>
          </a:prstGeom>
        </p:spPr>
      </p:pic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5D97B0B1-7D32-66EC-0343-EF739B50DB3F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>
            <a:off x="1526137" y="1536618"/>
            <a:ext cx="3002384" cy="2498366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382E71D0-3271-B035-5CBF-07E2637A248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528521" y="1993818"/>
            <a:ext cx="2024679" cy="2041166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reptunghi 28">
            <a:extLst>
              <a:ext uri="{FF2B5EF4-FFF2-40B4-BE49-F238E27FC236}">
                <a16:creationId xmlns:a16="http://schemas.microsoft.com/office/drawing/2014/main" id="{68AADDBC-20F1-E5D0-8DD9-722F6CA2F1A0}"/>
              </a:ext>
            </a:extLst>
          </p:cNvPr>
          <p:cNvSpPr/>
          <p:nvPr/>
        </p:nvSpPr>
        <p:spPr>
          <a:xfrm>
            <a:off x="1754737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30" name="Dreptunghi 29">
            <a:extLst>
              <a:ext uri="{FF2B5EF4-FFF2-40B4-BE49-F238E27FC236}">
                <a16:creationId xmlns:a16="http://schemas.microsoft.com/office/drawing/2014/main" id="{0A31212E-496D-2791-2B05-7982DAA1BC1E}"/>
              </a:ext>
            </a:extLst>
          </p:cNvPr>
          <p:cNvSpPr/>
          <p:nvPr/>
        </p:nvSpPr>
        <p:spPr>
          <a:xfrm>
            <a:off x="3069670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5834C717-9422-F3BD-0D62-1D4A734C4AA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669137" y="16659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reptunghi 31">
            <a:extLst>
              <a:ext uri="{FF2B5EF4-FFF2-40B4-BE49-F238E27FC236}">
                <a16:creationId xmlns:a16="http://schemas.microsoft.com/office/drawing/2014/main" id="{7D428085-5EC0-B742-B2E3-BA68F507F3A5}"/>
              </a:ext>
            </a:extLst>
          </p:cNvPr>
          <p:cNvSpPr/>
          <p:nvPr/>
        </p:nvSpPr>
        <p:spPr>
          <a:xfrm>
            <a:off x="4384603" y="1499386"/>
            <a:ext cx="914400" cy="3215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N_A</a:t>
            </a:r>
            <a:endParaRPr lang="ro-RO" sz="1000" b="1" dirty="0"/>
          </a:p>
        </p:txBody>
      </p: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10B0D0DA-AA41-19EE-376B-49728D5C48A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984070" y="1660160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reptunghi 47">
            <a:extLst>
              <a:ext uri="{FF2B5EF4-FFF2-40B4-BE49-F238E27FC236}">
                <a16:creationId xmlns:a16="http://schemas.microsoft.com/office/drawing/2014/main" id="{FE976ABC-DE53-D990-41ED-999D33722F34}"/>
              </a:ext>
            </a:extLst>
          </p:cNvPr>
          <p:cNvSpPr/>
          <p:nvPr/>
        </p:nvSpPr>
        <p:spPr>
          <a:xfrm>
            <a:off x="7103594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49" name="Dreptunghi 48">
            <a:extLst>
              <a:ext uri="{FF2B5EF4-FFF2-40B4-BE49-F238E27FC236}">
                <a16:creationId xmlns:a16="http://schemas.microsoft.com/office/drawing/2014/main" id="{101FE3D9-D958-8DAA-EF72-38FFDC2A8FBE}"/>
              </a:ext>
            </a:extLst>
          </p:cNvPr>
          <p:cNvSpPr/>
          <p:nvPr/>
        </p:nvSpPr>
        <p:spPr>
          <a:xfrm>
            <a:off x="8418527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0" name="Conector drept cu săgeată 49">
            <a:extLst>
              <a:ext uri="{FF2B5EF4-FFF2-40B4-BE49-F238E27FC236}">
                <a16:creationId xmlns:a16="http://schemas.microsoft.com/office/drawing/2014/main" id="{15A847C5-6056-5772-CBE1-15C2B4E97728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8017994" y="16659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Dreptunghi 50">
            <a:extLst>
              <a:ext uri="{FF2B5EF4-FFF2-40B4-BE49-F238E27FC236}">
                <a16:creationId xmlns:a16="http://schemas.microsoft.com/office/drawing/2014/main" id="{E51A284A-BB18-498C-BCAB-B1CB178910EF}"/>
              </a:ext>
            </a:extLst>
          </p:cNvPr>
          <p:cNvSpPr/>
          <p:nvPr/>
        </p:nvSpPr>
        <p:spPr>
          <a:xfrm>
            <a:off x="9733460" y="1499386"/>
            <a:ext cx="914400" cy="3215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N_B</a:t>
            </a:r>
            <a:endParaRPr lang="ro-RO" sz="1000" b="1" dirty="0"/>
          </a:p>
        </p:txBody>
      </p:sp>
      <p:cxnSp>
        <p:nvCxnSpPr>
          <p:cNvPr id="52" name="Conector drept cu săgeată 51">
            <a:extLst>
              <a:ext uri="{FF2B5EF4-FFF2-40B4-BE49-F238E27FC236}">
                <a16:creationId xmlns:a16="http://schemas.microsoft.com/office/drawing/2014/main" id="{C3D9FE14-EA8D-411E-E210-BB91B8449039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 flipV="1">
            <a:off x="9332927" y="1660160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45C61BA3-C753-8149-7CC6-C9C79B45F1AA}"/>
              </a:ext>
            </a:extLst>
          </p:cNvPr>
          <p:cNvSpPr/>
          <p:nvPr/>
        </p:nvSpPr>
        <p:spPr>
          <a:xfrm>
            <a:off x="3156921" y="498177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64" name="Dreptunghi 63">
            <a:extLst>
              <a:ext uri="{FF2B5EF4-FFF2-40B4-BE49-F238E27FC236}">
                <a16:creationId xmlns:a16="http://schemas.microsoft.com/office/drawing/2014/main" id="{99EB4D89-8E60-791F-AAED-2B534B3B9C48}"/>
              </a:ext>
            </a:extLst>
          </p:cNvPr>
          <p:cNvSpPr/>
          <p:nvPr/>
        </p:nvSpPr>
        <p:spPr>
          <a:xfrm>
            <a:off x="4471854" y="498177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5" name="Conector drept cu săgeată 64">
            <a:extLst>
              <a:ext uri="{FF2B5EF4-FFF2-40B4-BE49-F238E27FC236}">
                <a16:creationId xmlns:a16="http://schemas.microsoft.com/office/drawing/2014/main" id="{0B58C3A8-FD4C-4040-2F0A-6E30B6182AD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4071321" y="5134861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Dreptunghi 65">
            <a:extLst>
              <a:ext uri="{FF2B5EF4-FFF2-40B4-BE49-F238E27FC236}">
                <a16:creationId xmlns:a16="http://schemas.microsoft.com/office/drawing/2014/main" id="{3E24C3B9-C6DA-DBE8-3519-200061201C8B}"/>
              </a:ext>
            </a:extLst>
          </p:cNvPr>
          <p:cNvSpPr/>
          <p:nvPr/>
        </p:nvSpPr>
        <p:spPr>
          <a:xfrm>
            <a:off x="6020052" y="4513869"/>
            <a:ext cx="914400" cy="3215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N_A</a:t>
            </a:r>
            <a:endParaRPr lang="ro-RO" sz="1000" b="1" dirty="0"/>
          </a:p>
        </p:txBody>
      </p:sp>
      <p:cxnSp>
        <p:nvCxnSpPr>
          <p:cNvPr id="67" name="Conector drept cu săgeată 66">
            <a:extLst>
              <a:ext uri="{FF2B5EF4-FFF2-40B4-BE49-F238E27FC236}">
                <a16:creationId xmlns:a16="http://schemas.microsoft.com/office/drawing/2014/main" id="{4285CCCB-F031-3646-2EAE-D255B5095338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5386254" y="4674643"/>
            <a:ext cx="633798" cy="46021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rept cu săgeată 23">
            <a:extLst>
              <a:ext uri="{FF2B5EF4-FFF2-40B4-BE49-F238E27FC236}">
                <a16:creationId xmlns:a16="http://schemas.microsoft.com/office/drawing/2014/main" id="{F0B46503-CA0E-F80F-D021-6E6A8F7AA812}"/>
              </a:ext>
            </a:extLst>
          </p:cNvPr>
          <p:cNvCxnSpPr>
            <a:cxnSpLocks/>
            <a:stCxn id="64" idx="3"/>
            <a:endCxn id="27" idx="1"/>
          </p:cNvCxnSpPr>
          <p:nvPr/>
        </p:nvCxnSpPr>
        <p:spPr>
          <a:xfrm>
            <a:off x="5386254" y="5134861"/>
            <a:ext cx="633798" cy="442074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reptunghi 26">
            <a:extLst>
              <a:ext uri="{FF2B5EF4-FFF2-40B4-BE49-F238E27FC236}">
                <a16:creationId xmlns:a16="http://schemas.microsoft.com/office/drawing/2014/main" id="{933D2C61-E932-2436-B807-6C25AF5A5B5E}"/>
              </a:ext>
            </a:extLst>
          </p:cNvPr>
          <p:cNvSpPr/>
          <p:nvPr/>
        </p:nvSpPr>
        <p:spPr>
          <a:xfrm>
            <a:off x="6020052" y="5416161"/>
            <a:ext cx="914400" cy="3215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N_B</a:t>
            </a:r>
            <a:endParaRPr lang="ro-RO" sz="1000" b="1" dirty="0"/>
          </a:p>
        </p:txBody>
      </p:sp>
    </p:spTree>
    <p:extLst>
      <p:ext uri="{BB962C8B-B14F-4D97-AF65-F5344CB8AC3E}">
        <p14:creationId xmlns:p14="http://schemas.microsoft.com/office/powerpoint/2010/main" val="5845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612F9E62-A9DA-337E-E751-57CAB163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737" y="1079418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70A253A1-D537-6904-8114-E496DC69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079418"/>
            <a:ext cx="914400" cy="914400"/>
          </a:xfrm>
          <a:prstGeom prst="rect">
            <a:avLst/>
          </a:prstGeom>
        </p:spPr>
      </p:pic>
      <p:pic>
        <p:nvPicPr>
          <p:cNvPr id="7" name="Grafic 6" descr="Laptop">
            <a:extLst>
              <a:ext uri="{FF2B5EF4-FFF2-40B4-BE49-F238E27FC236}">
                <a16:creationId xmlns:a16="http://schemas.microsoft.com/office/drawing/2014/main" id="{12A2451E-FC70-9BBE-15DE-F0DA5633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1321" y="4034984"/>
            <a:ext cx="914400" cy="914400"/>
          </a:xfrm>
          <a:prstGeom prst="rect">
            <a:avLst/>
          </a:prstGeom>
        </p:spPr>
      </p:pic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382E71D0-3271-B035-5CBF-07E2637A248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528521" y="1993818"/>
            <a:ext cx="2024679" cy="2041166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reptunghi 28">
            <a:extLst>
              <a:ext uri="{FF2B5EF4-FFF2-40B4-BE49-F238E27FC236}">
                <a16:creationId xmlns:a16="http://schemas.microsoft.com/office/drawing/2014/main" id="{68AADDBC-20F1-E5D0-8DD9-722F6CA2F1A0}"/>
              </a:ext>
            </a:extLst>
          </p:cNvPr>
          <p:cNvSpPr/>
          <p:nvPr/>
        </p:nvSpPr>
        <p:spPr>
          <a:xfrm>
            <a:off x="1754737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30" name="Dreptunghi 29">
            <a:extLst>
              <a:ext uri="{FF2B5EF4-FFF2-40B4-BE49-F238E27FC236}">
                <a16:creationId xmlns:a16="http://schemas.microsoft.com/office/drawing/2014/main" id="{0A31212E-496D-2791-2B05-7982DAA1BC1E}"/>
              </a:ext>
            </a:extLst>
          </p:cNvPr>
          <p:cNvSpPr/>
          <p:nvPr/>
        </p:nvSpPr>
        <p:spPr>
          <a:xfrm>
            <a:off x="3069670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5834C717-9422-F3BD-0D62-1D4A734C4AA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669137" y="16659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reptunghi 31">
            <a:extLst>
              <a:ext uri="{FF2B5EF4-FFF2-40B4-BE49-F238E27FC236}">
                <a16:creationId xmlns:a16="http://schemas.microsoft.com/office/drawing/2014/main" id="{7D428085-5EC0-B742-B2E3-BA68F507F3A5}"/>
              </a:ext>
            </a:extLst>
          </p:cNvPr>
          <p:cNvSpPr/>
          <p:nvPr/>
        </p:nvSpPr>
        <p:spPr>
          <a:xfrm>
            <a:off x="4384603" y="1499386"/>
            <a:ext cx="914400" cy="3215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N_A</a:t>
            </a:r>
            <a:endParaRPr lang="ro-RO" sz="1000" b="1" dirty="0"/>
          </a:p>
        </p:txBody>
      </p: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10B0D0DA-AA41-19EE-376B-49728D5C48A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984070" y="1660160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reptunghi 47">
            <a:extLst>
              <a:ext uri="{FF2B5EF4-FFF2-40B4-BE49-F238E27FC236}">
                <a16:creationId xmlns:a16="http://schemas.microsoft.com/office/drawing/2014/main" id="{FE976ABC-DE53-D990-41ED-999D33722F34}"/>
              </a:ext>
            </a:extLst>
          </p:cNvPr>
          <p:cNvSpPr/>
          <p:nvPr/>
        </p:nvSpPr>
        <p:spPr>
          <a:xfrm>
            <a:off x="7103594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49" name="Dreptunghi 48">
            <a:extLst>
              <a:ext uri="{FF2B5EF4-FFF2-40B4-BE49-F238E27FC236}">
                <a16:creationId xmlns:a16="http://schemas.microsoft.com/office/drawing/2014/main" id="{101FE3D9-D958-8DAA-EF72-38FFDC2A8FBE}"/>
              </a:ext>
            </a:extLst>
          </p:cNvPr>
          <p:cNvSpPr/>
          <p:nvPr/>
        </p:nvSpPr>
        <p:spPr>
          <a:xfrm>
            <a:off x="8418527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0" name="Conector drept cu săgeată 49">
            <a:extLst>
              <a:ext uri="{FF2B5EF4-FFF2-40B4-BE49-F238E27FC236}">
                <a16:creationId xmlns:a16="http://schemas.microsoft.com/office/drawing/2014/main" id="{15A847C5-6056-5772-CBE1-15C2B4E97728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8017994" y="16659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Dreptunghi 50">
            <a:extLst>
              <a:ext uri="{FF2B5EF4-FFF2-40B4-BE49-F238E27FC236}">
                <a16:creationId xmlns:a16="http://schemas.microsoft.com/office/drawing/2014/main" id="{E51A284A-BB18-498C-BCAB-B1CB178910EF}"/>
              </a:ext>
            </a:extLst>
          </p:cNvPr>
          <p:cNvSpPr/>
          <p:nvPr/>
        </p:nvSpPr>
        <p:spPr>
          <a:xfrm>
            <a:off x="9733460" y="1499386"/>
            <a:ext cx="914400" cy="3215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N_B</a:t>
            </a:r>
            <a:endParaRPr lang="ro-RO" sz="1000" b="1" dirty="0"/>
          </a:p>
        </p:txBody>
      </p:sp>
      <p:cxnSp>
        <p:nvCxnSpPr>
          <p:cNvPr id="52" name="Conector drept cu săgeată 51">
            <a:extLst>
              <a:ext uri="{FF2B5EF4-FFF2-40B4-BE49-F238E27FC236}">
                <a16:creationId xmlns:a16="http://schemas.microsoft.com/office/drawing/2014/main" id="{C3D9FE14-EA8D-411E-E210-BB91B8449039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 flipV="1">
            <a:off x="9332927" y="1660160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45C61BA3-C753-8149-7CC6-C9C79B45F1AA}"/>
              </a:ext>
            </a:extLst>
          </p:cNvPr>
          <p:cNvSpPr/>
          <p:nvPr/>
        </p:nvSpPr>
        <p:spPr>
          <a:xfrm>
            <a:off x="3156921" y="498177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64" name="Dreptunghi 63">
            <a:extLst>
              <a:ext uri="{FF2B5EF4-FFF2-40B4-BE49-F238E27FC236}">
                <a16:creationId xmlns:a16="http://schemas.microsoft.com/office/drawing/2014/main" id="{99EB4D89-8E60-791F-AAED-2B534B3B9C48}"/>
              </a:ext>
            </a:extLst>
          </p:cNvPr>
          <p:cNvSpPr/>
          <p:nvPr/>
        </p:nvSpPr>
        <p:spPr>
          <a:xfrm>
            <a:off x="4471854" y="498177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5" name="Conector drept cu săgeată 64">
            <a:extLst>
              <a:ext uri="{FF2B5EF4-FFF2-40B4-BE49-F238E27FC236}">
                <a16:creationId xmlns:a16="http://schemas.microsoft.com/office/drawing/2014/main" id="{0B58C3A8-FD4C-4040-2F0A-6E30B6182AD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4071321" y="5134861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Dreptunghi 65">
            <a:extLst>
              <a:ext uri="{FF2B5EF4-FFF2-40B4-BE49-F238E27FC236}">
                <a16:creationId xmlns:a16="http://schemas.microsoft.com/office/drawing/2014/main" id="{3E24C3B9-C6DA-DBE8-3519-200061201C8B}"/>
              </a:ext>
            </a:extLst>
          </p:cNvPr>
          <p:cNvSpPr/>
          <p:nvPr/>
        </p:nvSpPr>
        <p:spPr>
          <a:xfrm>
            <a:off x="6020052" y="4513869"/>
            <a:ext cx="914400" cy="3215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N_A</a:t>
            </a:r>
            <a:endParaRPr lang="ro-RO" sz="1000" b="1" dirty="0"/>
          </a:p>
        </p:txBody>
      </p:sp>
      <p:cxnSp>
        <p:nvCxnSpPr>
          <p:cNvPr id="67" name="Conector drept cu săgeată 66">
            <a:extLst>
              <a:ext uri="{FF2B5EF4-FFF2-40B4-BE49-F238E27FC236}">
                <a16:creationId xmlns:a16="http://schemas.microsoft.com/office/drawing/2014/main" id="{4285CCCB-F031-3646-2EAE-D255B5095338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5386254" y="4674643"/>
            <a:ext cx="633798" cy="46021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rept cu săgeată 23">
            <a:extLst>
              <a:ext uri="{FF2B5EF4-FFF2-40B4-BE49-F238E27FC236}">
                <a16:creationId xmlns:a16="http://schemas.microsoft.com/office/drawing/2014/main" id="{F0B46503-CA0E-F80F-D021-6E6A8F7AA812}"/>
              </a:ext>
            </a:extLst>
          </p:cNvPr>
          <p:cNvCxnSpPr>
            <a:cxnSpLocks/>
            <a:stCxn id="64" idx="3"/>
            <a:endCxn id="27" idx="1"/>
          </p:cNvCxnSpPr>
          <p:nvPr/>
        </p:nvCxnSpPr>
        <p:spPr>
          <a:xfrm>
            <a:off x="5386254" y="5134861"/>
            <a:ext cx="633798" cy="442074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reptunghi 26">
            <a:extLst>
              <a:ext uri="{FF2B5EF4-FFF2-40B4-BE49-F238E27FC236}">
                <a16:creationId xmlns:a16="http://schemas.microsoft.com/office/drawing/2014/main" id="{933D2C61-E932-2436-B807-6C25AF5A5B5E}"/>
              </a:ext>
            </a:extLst>
          </p:cNvPr>
          <p:cNvSpPr/>
          <p:nvPr/>
        </p:nvSpPr>
        <p:spPr>
          <a:xfrm>
            <a:off x="6020052" y="5416161"/>
            <a:ext cx="914400" cy="3215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N_B</a:t>
            </a:r>
            <a:endParaRPr lang="ro-RO" sz="1000" b="1" dirty="0"/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63854986-B468-7ADB-FFCA-58DDE2BD8C4A}"/>
              </a:ext>
            </a:extLst>
          </p:cNvPr>
          <p:cNvSpPr/>
          <p:nvPr/>
        </p:nvSpPr>
        <p:spPr>
          <a:xfrm>
            <a:off x="11048393" y="1497502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N_C</a:t>
            </a:r>
            <a:endParaRPr lang="ro-RO" sz="1000" b="1" dirty="0"/>
          </a:p>
        </p:txBody>
      </p:sp>
      <p:cxnSp>
        <p:nvCxnSpPr>
          <p:cNvPr id="5" name="Conector drept cu săgeată 4">
            <a:extLst>
              <a:ext uri="{FF2B5EF4-FFF2-40B4-BE49-F238E27FC236}">
                <a16:creationId xmlns:a16="http://schemas.microsoft.com/office/drawing/2014/main" id="{26C618DE-21E7-7448-D17F-01FFCC5AA726}"/>
              </a:ext>
            </a:extLst>
          </p:cNvPr>
          <p:cNvCxnSpPr>
            <a:cxnSpLocks/>
            <a:stCxn id="51" idx="3"/>
            <a:endCxn id="3" idx="1"/>
          </p:cNvCxnSpPr>
          <p:nvPr/>
        </p:nvCxnSpPr>
        <p:spPr>
          <a:xfrm flipV="1">
            <a:off x="10647860" y="1658276"/>
            <a:ext cx="400533" cy="1884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reptunghi 5">
            <a:extLst>
              <a:ext uri="{FF2B5EF4-FFF2-40B4-BE49-F238E27FC236}">
                <a16:creationId xmlns:a16="http://schemas.microsoft.com/office/drawing/2014/main" id="{7FC115C8-9E16-7C5D-C22F-92A537C2B442}"/>
              </a:ext>
            </a:extLst>
          </p:cNvPr>
          <p:cNvSpPr/>
          <p:nvPr/>
        </p:nvSpPr>
        <p:spPr>
          <a:xfrm>
            <a:off x="7334985" y="4513869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N_C</a:t>
            </a:r>
            <a:endParaRPr lang="ro-RO" sz="1000" b="1" dirty="0"/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C88F602B-0C51-71BF-304B-63F5E64B099F}"/>
              </a:ext>
            </a:extLst>
          </p:cNvPr>
          <p:cNvCxnSpPr>
            <a:cxnSpLocks/>
            <a:stCxn id="66" idx="3"/>
            <a:endCxn id="6" idx="1"/>
          </p:cNvCxnSpPr>
          <p:nvPr/>
        </p:nvCxnSpPr>
        <p:spPr>
          <a:xfrm>
            <a:off x="6934452" y="4674643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tăText 11">
            <a:extLst>
              <a:ext uri="{FF2B5EF4-FFF2-40B4-BE49-F238E27FC236}">
                <a16:creationId xmlns:a16="http://schemas.microsoft.com/office/drawing/2014/main" id="{41F23BBC-8F04-4104-064B-02EE427CAAD6}"/>
              </a:ext>
            </a:extLst>
          </p:cNvPr>
          <p:cNvSpPr txBox="1"/>
          <p:nvPr/>
        </p:nvSpPr>
        <p:spPr>
          <a:xfrm>
            <a:off x="9108861" y="900820"/>
            <a:ext cx="2989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Longest chain rule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9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F76834-6AC9-4E8B-86C3-6AF28AF1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consensus protocol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51816B4-376E-413A-B920-12804F9B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Validate transactions:</a:t>
            </a:r>
            <a:r>
              <a:rPr lang="en-US" dirty="0"/>
              <a:t> Coins are not double spent; coins belong to the sender.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Block generation: </a:t>
            </a:r>
            <a:r>
              <a:rPr lang="en-US" dirty="0" err="1">
                <a:solidFill>
                  <a:srgbClr val="FF0000"/>
                </a:solidFill>
              </a:rPr>
              <a:t>PoW</a:t>
            </a:r>
            <a:r>
              <a:rPr lang="en-US" dirty="0"/>
              <a:t> find nonce, hash satisfies a difficulty target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Block propagation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gossip </a:t>
            </a:r>
            <a:r>
              <a:rPr lang="en-US" dirty="0"/>
              <a:t>all blocks (received or locally generated) should be </a:t>
            </a:r>
            <a:r>
              <a:rPr lang="en-US" i="1" dirty="0"/>
              <a:t>advertised</a:t>
            </a:r>
            <a:r>
              <a:rPr lang="en-US" dirty="0"/>
              <a:t> to peers and </a:t>
            </a:r>
            <a:r>
              <a:rPr lang="en-US" i="1" dirty="0"/>
              <a:t>broadcast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4305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Course overview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What is a blockchain and how it works</a:t>
            </a:r>
          </a:p>
          <a:p>
            <a:pPr rtl="0"/>
            <a:r>
              <a:rPr lang="en-US" dirty="0"/>
              <a:t>Blockchain characteristics </a:t>
            </a:r>
          </a:p>
          <a:p>
            <a:pPr rtl="0"/>
            <a:r>
              <a:rPr lang="en-US" dirty="0"/>
              <a:t>Applications of blockchain technologies </a:t>
            </a:r>
            <a:r>
              <a:rPr lang="en-US" i="1" dirty="0"/>
              <a:t>WEB3</a:t>
            </a:r>
          </a:p>
          <a:p>
            <a:r>
              <a:rPr lang="en-US" dirty="0"/>
              <a:t>Types of blockchains</a:t>
            </a:r>
          </a:p>
          <a:p>
            <a:pPr marL="0" indent="0" rtl="0">
              <a:buNone/>
            </a:pPr>
            <a:endParaRPr lang="en-US" i="1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F76834-6AC9-4E8B-86C3-6AF28AF1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consensus protocol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51816B4-376E-413A-B920-12804F9B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Block validation:  </a:t>
            </a:r>
            <a:r>
              <a:rPr lang="en-US" dirty="0"/>
              <a:t>check block header and transactions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Longest-chain rule</a:t>
            </a:r>
            <a:r>
              <a:rPr lang="en-US" dirty="0"/>
              <a:t>: Blocks should always extend the longest chain.</a:t>
            </a:r>
          </a:p>
          <a:p>
            <a:endParaRPr lang="en-US" dirty="0"/>
          </a:p>
          <a:p>
            <a:r>
              <a:rPr lang="en-US" b="1" dirty="0"/>
              <a:t>Incentives/Rewards: </a:t>
            </a:r>
            <a:r>
              <a:rPr lang="en-US" dirty="0" err="1"/>
              <a:t>coinbaise</a:t>
            </a:r>
            <a:r>
              <a:rPr lang="en-US" dirty="0"/>
              <a:t> transactions.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450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FC6B15-73D6-4CE7-B34C-8F56F1C18290}"/>
              </a:ext>
            </a:extLst>
          </p:cNvPr>
          <p:cNvSpPr>
            <a:spLocks noChangeAspect="1"/>
          </p:cNvSpPr>
          <p:nvPr/>
        </p:nvSpPr>
        <p:spPr>
          <a:xfrm>
            <a:off x="5123920" y="2668527"/>
            <a:ext cx="5483790" cy="3652576"/>
          </a:xfrm>
          <a:prstGeom prst="ellipse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20646E-C2DF-4A0D-8F66-E5FC4C836B83}"/>
              </a:ext>
            </a:extLst>
          </p:cNvPr>
          <p:cNvSpPr>
            <a:spLocks noChangeAspect="1"/>
          </p:cNvSpPr>
          <p:nvPr/>
        </p:nvSpPr>
        <p:spPr>
          <a:xfrm>
            <a:off x="3389275" y="460606"/>
            <a:ext cx="5483790" cy="3652576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060773-BFDA-4BBE-97A2-D364E26BDF7E}"/>
              </a:ext>
            </a:extLst>
          </p:cNvPr>
          <p:cNvSpPr>
            <a:spLocks noChangeAspect="1"/>
          </p:cNvSpPr>
          <p:nvPr/>
        </p:nvSpPr>
        <p:spPr>
          <a:xfrm>
            <a:off x="1654629" y="2668527"/>
            <a:ext cx="5483790" cy="3652576"/>
          </a:xfrm>
          <a:prstGeom prst="ellipse">
            <a:avLst/>
          </a:prstGeom>
          <a:solidFill>
            <a:srgbClr val="92D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A3D1EC79-1092-49C9-BC72-2C441201625D}"/>
              </a:ext>
            </a:extLst>
          </p:cNvPr>
          <p:cNvSpPr txBox="1"/>
          <p:nvPr/>
        </p:nvSpPr>
        <p:spPr>
          <a:xfrm>
            <a:off x="5523951" y="3466851"/>
            <a:ext cx="139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Blockchain </a:t>
            </a:r>
          </a:p>
          <a:p>
            <a:r>
              <a:rPr lang="en-US" b="1" dirty="0" err="1">
                <a:solidFill>
                  <a:schemeClr val="bg2"/>
                </a:solidFill>
              </a:rPr>
              <a:t>techlogies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2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FC6B15-73D6-4CE7-B34C-8F56F1C18290}"/>
              </a:ext>
            </a:extLst>
          </p:cNvPr>
          <p:cNvSpPr>
            <a:spLocks noChangeAspect="1"/>
          </p:cNvSpPr>
          <p:nvPr/>
        </p:nvSpPr>
        <p:spPr>
          <a:xfrm>
            <a:off x="3807587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20646E-C2DF-4A0D-8F66-E5FC4C836B83}"/>
              </a:ext>
            </a:extLst>
          </p:cNvPr>
          <p:cNvSpPr>
            <a:spLocks noChangeAspect="1"/>
          </p:cNvSpPr>
          <p:nvPr/>
        </p:nvSpPr>
        <p:spPr>
          <a:xfrm>
            <a:off x="2072942" y="894302"/>
            <a:ext cx="4180854" cy="3198783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060773-BFDA-4BBE-97A2-D364E26BDF7E}"/>
              </a:ext>
            </a:extLst>
          </p:cNvPr>
          <p:cNvSpPr>
            <a:spLocks noChangeAspect="1"/>
          </p:cNvSpPr>
          <p:nvPr/>
        </p:nvSpPr>
        <p:spPr>
          <a:xfrm>
            <a:off x="338296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C8A93877-8024-4383-80A9-75B0313A92FB}"/>
              </a:ext>
            </a:extLst>
          </p:cNvPr>
          <p:cNvSpPr txBox="1"/>
          <p:nvPr/>
        </p:nvSpPr>
        <p:spPr>
          <a:xfrm>
            <a:off x="8284896" y="894302"/>
            <a:ext cx="35688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key cryptography 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users encode/</a:t>
            </a:r>
            <a:r>
              <a:rPr lang="en-US" dirty="0" err="1"/>
              <a:t>deocde</a:t>
            </a:r>
            <a:r>
              <a:rPr lang="en-US" dirty="0"/>
              <a:t> transactions using a pair of keys: private key/public key.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signature sig=</a:t>
            </a:r>
            <a:r>
              <a:rPr lang="en-US" b="1" dirty="0">
                <a:solidFill>
                  <a:srgbClr val="FF0000"/>
                </a:solidFill>
              </a:rPr>
              <a:t>sign</a:t>
            </a:r>
            <a:r>
              <a:rPr lang="en-US" dirty="0"/>
              <a:t>(</a:t>
            </a:r>
            <a:r>
              <a:rPr lang="en-US" dirty="0" err="1"/>
              <a:t>private_key</a:t>
            </a:r>
            <a:r>
              <a:rPr lang="en-US" dirty="0"/>
              <a:t>, message) </a:t>
            </a:r>
          </a:p>
          <a:p>
            <a:endParaRPr lang="en-US" dirty="0"/>
          </a:p>
          <a:p>
            <a:r>
              <a:rPr lang="en-US" dirty="0" err="1"/>
              <a:t>boolean</a:t>
            </a:r>
            <a:r>
              <a:rPr lang="en-US" dirty="0"/>
              <a:t> ok=</a:t>
            </a:r>
            <a:r>
              <a:rPr lang="en-US" b="1" dirty="0">
                <a:solidFill>
                  <a:srgbClr val="FF0000"/>
                </a:solidFill>
              </a:rPr>
              <a:t>verify</a:t>
            </a:r>
            <a:r>
              <a:rPr lang="en-US" dirty="0"/>
              <a:t>(</a:t>
            </a:r>
            <a:r>
              <a:rPr lang="en-US" dirty="0" err="1"/>
              <a:t>public_key</a:t>
            </a:r>
            <a:r>
              <a:rPr lang="en-US" dirty="0"/>
              <a:t>, signature, message)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plain text is encrypted using a cipher to generate a hash value of fixed length.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8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FC6B15-73D6-4CE7-B34C-8F56F1C18290}"/>
              </a:ext>
            </a:extLst>
          </p:cNvPr>
          <p:cNvSpPr>
            <a:spLocks noChangeAspect="1"/>
          </p:cNvSpPr>
          <p:nvPr/>
        </p:nvSpPr>
        <p:spPr>
          <a:xfrm>
            <a:off x="3807587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20646E-C2DF-4A0D-8F66-E5FC4C836B83}"/>
              </a:ext>
            </a:extLst>
          </p:cNvPr>
          <p:cNvSpPr>
            <a:spLocks noChangeAspect="1"/>
          </p:cNvSpPr>
          <p:nvPr/>
        </p:nvSpPr>
        <p:spPr>
          <a:xfrm>
            <a:off x="2072942" y="894302"/>
            <a:ext cx="4180854" cy="3198783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060773-BFDA-4BBE-97A2-D364E26BDF7E}"/>
              </a:ext>
            </a:extLst>
          </p:cNvPr>
          <p:cNvSpPr>
            <a:spLocks noChangeAspect="1"/>
          </p:cNvSpPr>
          <p:nvPr/>
        </p:nvSpPr>
        <p:spPr>
          <a:xfrm>
            <a:off x="338296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C8A93877-8024-4383-80A9-75B0313A92FB}"/>
              </a:ext>
            </a:extLst>
          </p:cNvPr>
          <p:cNvSpPr txBox="1"/>
          <p:nvPr/>
        </p:nvSpPr>
        <p:spPr>
          <a:xfrm>
            <a:off x="8284896" y="894302"/>
            <a:ext cx="35688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key cryptography </a:t>
            </a:r>
          </a:p>
          <a:p>
            <a:r>
              <a:rPr lang="en-US" dirty="0"/>
              <a:t>and</a:t>
            </a:r>
          </a:p>
          <a:p>
            <a:r>
              <a:rPr lang="en-US" b="1" dirty="0"/>
              <a:t>cryptographic hash function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plain text is encrypted using a cipher to generate a hash value of fixed length. </a:t>
            </a:r>
          </a:p>
          <a:p>
            <a:endParaRPr lang="en-US" dirty="0"/>
          </a:p>
          <a:p>
            <a:r>
              <a:rPr lang="en-US" dirty="0"/>
              <a:t>hash(message)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preimage resistance,</a:t>
            </a:r>
          </a:p>
          <a:p>
            <a:r>
              <a:rPr lang="en-US" dirty="0"/>
              <a:t>collision resistance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stored in hash-trees</a:t>
            </a:r>
          </a:p>
          <a:p>
            <a:r>
              <a:rPr lang="en-US" dirty="0"/>
              <a:t>used as commit-reveal scheme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FC6B15-73D6-4CE7-B34C-8F56F1C18290}"/>
              </a:ext>
            </a:extLst>
          </p:cNvPr>
          <p:cNvSpPr>
            <a:spLocks noChangeAspect="1"/>
          </p:cNvSpPr>
          <p:nvPr/>
        </p:nvSpPr>
        <p:spPr>
          <a:xfrm>
            <a:off x="3807587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20646E-C2DF-4A0D-8F66-E5FC4C836B83}"/>
              </a:ext>
            </a:extLst>
          </p:cNvPr>
          <p:cNvSpPr>
            <a:spLocks noChangeAspect="1"/>
          </p:cNvSpPr>
          <p:nvPr/>
        </p:nvSpPr>
        <p:spPr>
          <a:xfrm>
            <a:off x="2072942" y="894302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C8A93877-8024-4383-80A9-75B0313A92FB}"/>
              </a:ext>
            </a:extLst>
          </p:cNvPr>
          <p:cNvSpPr txBox="1"/>
          <p:nvPr/>
        </p:nvSpPr>
        <p:spPr>
          <a:xfrm>
            <a:off x="8284896" y="894302"/>
            <a:ext cx="3568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P2P architecture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r>
              <a:rPr lang="en-US" dirty="0"/>
              <a:t>Full nodes download and verify every block.</a:t>
            </a:r>
          </a:p>
          <a:p>
            <a:endParaRPr lang="en-US" dirty="0"/>
          </a:p>
          <a:p>
            <a:r>
              <a:rPr lang="en-US" dirty="0"/>
              <a:t>Newly joined nodes query </a:t>
            </a:r>
            <a:r>
              <a:rPr lang="en-US" b="1" dirty="0"/>
              <a:t>DNS seeds</a:t>
            </a:r>
            <a:r>
              <a:rPr lang="en-US" dirty="0"/>
              <a:t> to discover full nodes that accept connections.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7AE2D3-A518-4058-9C1D-F140A15001C6}"/>
              </a:ext>
            </a:extLst>
          </p:cNvPr>
          <p:cNvSpPr>
            <a:spLocks noChangeAspect="1"/>
          </p:cNvSpPr>
          <p:nvPr/>
        </p:nvSpPr>
        <p:spPr>
          <a:xfrm>
            <a:off x="338296" y="3102223"/>
            <a:ext cx="4180854" cy="3198783"/>
          </a:xfrm>
          <a:prstGeom prst="ellipse">
            <a:avLst/>
          </a:prstGeom>
          <a:solidFill>
            <a:srgbClr val="92D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32958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FC6B15-73D6-4CE7-B34C-8F56F1C18290}"/>
              </a:ext>
            </a:extLst>
          </p:cNvPr>
          <p:cNvSpPr>
            <a:spLocks noChangeAspect="1"/>
          </p:cNvSpPr>
          <p:nvPr/>
        </p:nvSpPr>
        <p:spPr>
          <a:xfrm>
            <a:off x="3807587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20646E-C2DF-4A0D-8F66-E5FC4C836B83}"/>
              </a:ext>
            </a:extLst>
          </p:cNvPr>
          <p:cNvSpPr>
            <a:spLocks noChangeAspect="1"/>
          </p:cNvSpPr>
          <p:nvPr/>
        </p:nvSpPr>
        <p:spPr>
          <a:xfrm>
            <a:off x="2072942" y="894302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C8A93877-8024-4383-80A9-75B0313A92FB}"/>
              </a:ext>
            </a:extLst>
          </p:cNvPr>
          <p:cNvSpPr txBox="1"/>
          <p:nvPr/>
        </p:nvSpPr>
        <p:spPr>
          <a:xfrm>
            <a:off x="8284896" y="894302"/>
            <a:ext cx="3568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P2P architecture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r>
              <a:rPr lang="en-US" b="1" dirty="0"/>
              <a:t>Initial Block Download</a:t>
            </a:r>
            <a:r>
              <a:rPr lang="en-US" dirty="0"/>
              <a:t>: Before a full node can validate transactions, it must download and validate all blocks from block 1. 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</a:rPr>
              <a:t>Block Broadcasting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when a miner discovers a new block, it broadcasts the new block to its peers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7AE2D3-A518-4058-9C1D-F140A15001C6}"/>
              </a:ext>
            </a:extLst>
          </p:cNvPr>
          <p:cNvSpPr>
            <a:spLocks noChangeAspect="1"/>
          </p:cNvSpPr>
          <p:nvPr/>
        </p:nvSpPr>
        <p:spPr>
          <a:xfrm>
            <a:off x="338296" y="3102223"/>
            <a:ext cx="4180854" cy="3198783"/>
          </a:xfrm>
          <a:prstGeom prst="ellipse">
            <a:avLst/>
          </a:prstGeom>
          <a:solidFill>
            <a:srgbClr val="92D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86869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A20646E-C2DF-4A0D-8F66-E5FC4C836B83}"/>
              </a:ext>
            </a:extLst>
          </p:cNvPr>
          <p:cNvSpPr>
            <a:spLocks noChangeAspect="1"/>
          </p:cNvSpPr>
          <p:nvPr/>
        </p:nvSpPr>
        <p:spPr>
          <a:xfrm>
            <a:off x="2072942" y="894302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C8A93877-8024-4383-80A9-75B0313A92FB}"/>
              </a:ext>
            </a:extLst>
          </p:cNvPr>
          <p:cNvSpPr txBox="1"/>
          <p:nvPr/>
        </p:nvSpPr>
        <p:spPr>
          <a:xfrm>
            <a:off x="8284896" y="894302"/>
            <a:ext cx="3568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Consensus protocol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r>
              <a:rPr lang="en-US" dirty="0"/>
              <a:t>agree on some value, </a:t>
            </a:r>
          </a:p>
          <a:p>
            <a:r>
              <a:rPr lang="en-US" dirty="0"/>
              <a:t>leader election, </a:t>
            </a:r>
          </a:p>
          <a:p>
            <a:r>
              <a:rPr lang="en-US" dirty="0"/>
              <a:t>agree on transactions order …</a:t>
            </a:r>
          </a:p>
          <a:p>
            <a:endParaRPr lang="en-US" dirty="0"/>
          </a:p>
          <a:p>
            <a:r>
              <a:rPr lang="en-US" dirty="0"/>
              <a:t>Ensures all participants agree on a unified transaction ledger without a central authority.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7AE2D3-A518-4058-9C1D-F140A15001C6}"/>
              </a:ext>
            </a:extLst>
          </p:cNvPr>
          <p:cNvSpPr>
            <a:spLocks noChangeAspect="1"/>
          </p:cNvSpPr>
          <p:nvPr/>
        </p:nvSpPr>
        <p:spPr>
          <a:xfrm>
            <a:off x="338296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7F7BB2-7C65-45B8-A113-F51DBF8D949F}"/>
              </a:ext>
            </a:extLst>
          </p:cNvPr>
          <p:cNvSpPr>
            <a:spLocks noChangeAspect="1"/>
          </p:cNvSpPr>
          <p:nvPr/>
        </p:nvSpPr>
        <p:spPr>
          <a:xfrm>
            <a:off x="3803904" y="3102222"/>
            <a:ext cx="4180086" cy="3198784"/>
          </a:xfrm>
          <a:prstGeom prst="ellipse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41866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Blockchain CHARACTERISTICS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773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Blockchain characteristics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Public ledger:</a:t>
            </a:r>
            <a:r>
              <a:rPr lang="en-US" dirty="0"/>
              <a:t> A public database, all nodes share the same information about transaction and accounts (</a:t>
            </a:r>
            <a:r>
              <a:rPr lang="en-US" b="1" dirty="0">
                <a:solidFill>
                  <a:srgbClr val="FF0000"/>
                </a:solidFill>
              </a:rPr>
              <a:t>UTXO model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state-machine model</a:t>
            </a:r>
            <a:r>
              <a:rPr lang="en-US" dirty="0"/>
              <a:t>).</a:t>
            </a:r>
          </a:p>
          <a:p>
            <a:pPr rtl="0"/>
            <a:endParaRPr lang="en-US" dirty="0"/>
          </a:p>
          <a:p>
            <a:r>
              <a:rPr lang="en-US" dirty="0"/>
              <a:t>Records added in the ledger are immutable, only new transactions are continuously appended. </a:t>
            </a:r>
          </a:p>
          <a:p>
            <a:endParaRPr lang="en-US" dirty="0"/>
          </a:p>
          <a:p>
            <a:r>
              <a:rPr lang="en-US" dirty="0"/>
              <a:t>All nodes must reach consensus, deciding the validity of transactions.</a:t>
            </a:r>
          </a:p>
          <a:p>
            <a:endParaRPr lang="en-US" dirty="0"/>
          </a:p>
          <a:p>
            <a:pPr rtl="0"/>
            <a:r>
              <a:rPr lang="en-US" b="1" dirty="0"/>
              <a:t>Auditable</a:t>
            </a:r>
            <a:r>
              <a:rPr lang="en-US" dirty="0"/>
              <a:t>: Transactions are timestamp and signed.</a:t>
            </a:r>
          </a:p>
          <a:p>
            <a:pPr rtl="0"/>
            <a:endParaRPr lang="en-US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9084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Blockchain characteristics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Immutable:</a:t>
            </a:r>
            <a:r>
              <a:rPr lang="en-US" dirty="0"/>
              <a:t> A public blockchain is a series of immutable record of data. Data is time-stamped</a:t>
            </a:r>
          </a:p>
          <a:p>
            <a:pPr rtl="0"/>
            <a:endParaRPr lang="en-US" dirty="0"/>
          </a:p>
          <a:p>
            <a:r>
              <a:rPr lang="en-US" b="1" dirty="0"/>
              <a:t>Decentralized</a:t>
            </a:r>
            <a:r>
              <a:rPr lang="en-US" dirty="0"/>
              <a:t>, </a:t>
            </a:r>
            <a:r>
              <a:rPr lang="en-US" b="1" dirty="0"/>
              <a:t>peer-to-peer</a:t>
            </a:r>
            <a:r>
              <a:rPr lang="en-US" dirty="0"/>
              <a:t>: Information is stored in a cluster of computers, there is no central authority. Everyone is accountable. Everyone keeps a copy of the database.</a:t>
            </a:r>
          </a:p>
          <a:p>
            <a:endParaRPr lang="en-US" dirty="0"/>
          </a:p>
          <a:p>
            <a:pPr rtl="0"/>
            <a:r>
              <a:rPr lang="en-US" b="1" dirty="0"/>
              <a:t>Transparent</a:t>
            </a:r>
            <a:r>
              <a:rPr lang="en-US" dirty="0"/>
              <a:t>: Everyone has access to all information.</a:t>
            </a:r>
          </a:p>
          <a:p>
            <a:pPr rtl="0"/>
            <a:endParaRPr lang="en-US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41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Blockchain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What is a blockchain/how it works</a:t>
            </a:r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158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Blockchain characteristics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Secure</a:t>
            </a:r>
            <a:r>
              <a:rPr lang="en-US" dirty="0"/>
              <a:t>: use asymmetric cryptography, data blocks are linked via hashes (block-chain) and protected via cryptographic functions. </a:t>
            </a:r>
          </a:p>
          <a:p>
            <a:pPr rtl="0"/>
            <a:endParaRPr lang="en-US" dirty="0"/>
          </a:p>
          <a:p>
            <a:r>
              <a:rPr lang="en-US" b="1" dirty="0"/>
              <a:t>Anonymity (</a:t>
            </a:r>
            <a:r>
              <a:rPr lang="en-US" b="1" dirty="0" err="1"/>
              <a:t>pseudonimity</a:t>
            </a:r>
            <a:r>
              <a:rPr lang="en-US" b="1" dirty="0"/>
              <a:t>)</a:t>
            </a:r>
            <a:r>
              <a:rPr lang="en-US" dirty="0"/>
              <a:t>: each participant may store several pairs of public-private keys to sign transactions or to prove ownership of his assets (UTXOs, ETHs, NFTs etc.) Identity is not revealed.</a:t>
            </a:r>
          </a:p>
          <a:p>
            <a:pPr rtl="0"/>
            <a:endParaRPr lang="en-US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5748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Applications of blockchain </a:t>
            </a:r>
            <a:br>
              <a:rPr lang="en-US" sz="4000" dirty="0"/>
            </a:br>
            <a:r>
              <a:rPr lang="en-US" sz="4000" dirty="0"/>
              <a:t>WEB3</a:t>
            </a:r>
            <a:br>
              <a:rPr lang="en-US" sz="4000" dirty="0"/>
            </a:b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endParaRPr lang="en-US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9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Blockchain 2.0 </a:t>
            </a:r>
            <a:r>
              <a:rPr lang="en-US" dirty="0" err="1"/>
              <a:t>smartcontracts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Smart contract – code on Blockchain</a:t>
            </a:r>
          </a:p>
          <a:p>
            <a:endParaRPr lang="en-US" dirty="0"/>
          </a:p>
          <a:p>
            <a:r>
              <a:rPr lang="en-US" dirty="0"/>
              <a:t>Smart contract account with a public key, a private key and eth balance</a:t>
            </a:r>
          </a:p>
          <a:p>
            <a:endParaRPr lang="en-US" dirty="0"/>
          </a:p>
          <a:p>
            <a:r>
              <a:rPr lang="en-US" dirty="0"/>
              <a:t>EVM – Ethereum virtual machine, Turing complete (gas limit!!!)</a:t>
            </a:r>
          </a:p>
          <a:p>
            <a:endParaRPr lang="en-US" dirty="0"/>
          </a:p>
          <a:p>
            <a:r>
              <a:rPr lang="en-US" dirty="0"/>
              <a:t>Transaction </a:t>
            </a:r>
          </a:p>
          <a:p>
            <a:pPr lvl="1"/>
            <a:r>
              <a:rPr lang="en-US" sz="1800" dirty="0"/>
              <a:t>eth transfer</a:t>
            </a:r>
          </a:p>
          <a:p>
            <a:pPr lvl="1"/>
            <a:r>
              <a:rPr lang="en-US" sz="1800" dirty="0"/>
              <a:t>creation of a smart contract</a:t>
            </a:r>
          </a:p>
          <a:p>
            <a:pPr lvl="1"/>
            <a:r>
              <a:rPr lang="en-US" sz="1800" dirty="0"/>
              <a:t>run a function of a smart contract</a:t>
            </a:r>
            <a:endParaRPr lang="ro-RO" sz="18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0099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Why WEB 3 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centralization </a:t>
            </a:r>
          </a:p>
          <a:p>
            <a:endParaRPr lang="en-US" dirty="0"/>
          </a:p>
          <a:p>
            <a:r>
              <a:rPr lang="en-US" dirty="0"/>
              <a:t>privacy</a:t>
            </a:r>
          </a:p>
          <a:p>
            <a:endParaRPr lang="en-US" dirty="0"/>
          </a:p>
          <a:p>
            <a:r>
              <a:rPr lang="en-US" dirty="0"/>
              <a:t>censorship</a:t>
            </a:r>
          </a:p>
          <a:p>
            <a:endParaRPr lang="en-US" dirty="0"/>
          </a:p>
          <a:p>
            <a:r>
              <a:rPr lang="en-US" dirty="0"/>
              <a:t>security</a:t>
            </a:r>
            <a:endParaRPr lang="ro-RO" sz="18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8913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How – Scaling Solution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Layer 1 solutions: </a:t>
            </a:r>
          </a:p>
          <a:p>
            <a:pPr lvl="1"/>
            <a:r>
              <a:rPr lang="en-US" sz="1800" dirty="0"/>
              <a:t>change consensus protocol;</a:t>
            </a:r>
          </a:p>
          <a:p>
            <a:pPr lvl="1"/>
            <a:r>
              <a:rPr lang="en-US" sz="1800" dirty="0" err="1"/>
              <a:t>sharding</a:t>
            </a:r>
            <a:r>
              <a:rPr lang="en-US" sz="1800" dirty="0"/>
              <a:t> </a:t>
            </a:r>
          </a:p>
          <a:p>
            <a:endParaRPr lang="en-US" dirty="0"/>
          </a:p>
          <a:p>
            <a:r>
              <a:rPr lang="en-US" dirty="0"/>
              <a:t>Layer 2 solutions:</a:t>
            </a:r>
          </a:p>
          <a:p>
            <a:pPr lvl="1"/>
            <a:r>
              <a:rPr lang="en-US" sz="1800" dirty="0"/>
              <a:t>Sidechains</a:t>
            </a:r>
          </a:p>
          <a:p>
            <a:pPr lvl="1"/>
            <a:r>
              <a:rPr lang="en-US" sz="1800" dirty="0"/>
              <a:t>Rollups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018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Token Systems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Company stock assets, coupons, incentives etc.</a:t>
            </a:r>
          </a:p>
          <a:p>
            <a:r>
              <a:rPr lang="en-US" dirty="0"/>
              <a:t>Easy to implement, example of transaction: A sends x unit to B, provided that A has at least x unit in its balance before the transaction.</a:t>
            </a:r>
          </a:p>
          <a:p>
            <a:r>
              <a:rPr lang="en-US" dirty="0"/>
              <a:t>Ethereum standards ERC-20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Ethereum standards ERC-721 (NFTs)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75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Identity Systems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DNS system, </a:t>
            </a:r>
            <a:r>
              <a:rPr lang="en-US" dirty="0" err="1"/>
              <a:t>Namecoin</a:t>
            </a:r>
            <a:r>
              <a:rPr lang="en-US" dirty="0"/>
              <a:t>, email authentication.</a:t>
            </a:r>
          </a:p>
          <a:p>
            <a:r>
              <a:rPr lang="en-US" dirty="0"/>
              <a:t>Implement as a key(name)-value(data) database stored on blockchain network. Owner may change </a:t>
            </a:r>
            <a:r>
              <a:rPr lang="en-US" i="1" dirty="0"/>
              <a:t>data</a:t>
            </a:r>
            <a:r>
              <a:rPr lang="en-US" dirty="0"/>
              <a:t> associated with </a:t>
            </a:r>
            <a:r>
              <a:rPr lang="en-US" i="1" dirty="0"/>
              <a:t>name</a:t>
            </a:r>
            <a:r>
              <a:rPr lang="en-US" dirty="0"/>
              <a:t> or transfer ownership. </a:t>
            </a:r>
          </a:p>
          <a:p>
            <a:r>
              <a:rPr lang="en-US" dirty="0"/>
              <a:t>Ethereum standard ERC-721 (NFTs)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4591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Decentralized Autonomous Organizations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Transparent rules, not influenced by a central authority</a:t>
            </a:r>
          </a:p>
          <a:p>
            <a:r>
              <a:rPr lang="en-US" dirty="0"/>
              <a:t>Members have the right to spend funds.</a:t>
            </a:r>
          </a:p>
          <a:p>
            <a:r>
              <a:rPr lang="en-US" dirty="0"/>
              <a:t>All members participate in decision making.</a:t>
            </a:r>
          </a:p>
          <a:p>
            <a:r>
              <a:rPr lang="en-US" dirty="0"/>
              <a:t>Members collectively decide to add or remove members. </a:t>
            </a:r>
          </a:p>
          <a:p>
            <a:r>
              <a:rPr lang="en-US" dirty="0"/>
              <a:t>Controlled by smart contracts</a:t>
            </a:r>
          </a:p>
          <a:p>
            <a:r>
              <a:rPr lang="en-US" dirty="0"/>
              <a:t>DAO attack  3.6 million ETH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5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Supply management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Tracking environmental conditions</a:t>
            </a:r>
          </a:p>
          <a:p>
            <a:r>
              <a:rPr lang="en-US" dirty="0"/>
              <a:t>Detect unethical suppliers and counterfeit products </a:t>
            </a:r>
          </a:p>
          <a:p>
            <a:r>
              <a:rPr lang="en-US" dirty="0"/>
              <a:t>Endorsement of the Forestry Certification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https://fsc.org/en/innovation/blockchain</a:t>
            </a:r>
            <a:r>
              <a:rPr lang="en-US" dirty="0"/>
              <a:t> “permissioned” private blockchain ledger platform designed to verify materials trade compliance across FSC supply chains.</a:t>
            </a:r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2212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Types of blockchains</a:t>
            </a:r>
            <a:br>
              <a:rPr lang="en-US" sz="4000" dirty="0"/>
            </a:b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54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3299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payments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plain text is encrypted using a cipher to generate a hash value of fixed length.  </a:t>
            </a:r>
          </a:p>
          <a:p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/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C552D1B6-7DCC-4F0C-8122-7BEA63EC0637}"/>
              </a:ext>
            </a:extLst>
          </p:cNvPr>
          <p:cNvCxnSpPr/>
          <p:nvPr/>
        </p:nvCxnSpPr>
        <p:spPr>
          <a:xfrm>
            <a:off x="2330256" y="2401556"/>
            <a:ext cx="4250453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tăText 12">
            <a:extLst>
              <a:ext uri="{FF2B5EF4-FFF2-40B4-BE49-F238E27FC236}">
                <a16:creationId xmlns:a16="http://schemas.microsoft.com/office/drawing/2014/main" id="{5B930BEA-A294-43F2-8652-0C5F15BDD99C}"/>
              </a:ext>
            </a:extLst>
          </p:cNvPr>
          <p:cNvSpPr txBox="1"/>
          <p:nvPr/>
        </p:nvSpPr>
        <p:spPr>
          <a:xfrm>
            <a:off x="2362027" y="1731398"/>
            <a:ext cx="403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 notifies that she want to buy some asset Bob</a:t>
            </a:r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E9E4CEC7-213D-4EFD-9AFD-28AEF4783785}"/>
              </a:ext>
            </a:extLst>
          </p:cNvPr>
          <p:cNvCxnSpPr>
            <a:cxnSpLocks/>
          </p:cNvCxnSpPr>
          <p:nvPr/>
        </p:nvCxnSpPr>
        <p:spPr>
          <a:xfrm>
            <a:off x="2330256" y="2470686"/>
            <a:ext cx="1658940" cy="1276141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tăText 9">
            <a:extLst>
              <a:ext uri="{FF2B5EF4-FFF2-40B4-BE49-F238E27FC236}">
                <a16:creationId xmlns:a16="http://schemas.microsoft.com/office/drawing/2014/main" id="{FD0CFA96-0CDA-4C94-9384-EA3C2BB3D809}"/>
              </a:ext>
            </a:extLst>
          </p:cNvPr>
          <p:cNvSpPr txBox="1"/>
          <p:nvPr/>
        </p:nvSpPr>
        <p:spPr>
          <a:xfrm>
            <a:off x="1185203" y="3434809"/>
            <a:ext cx="25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 52MM to Bob</a:t>
            </a:r>
          </a:p>
        </p:txBody>
      </p:sp>
    </p:spTree>
    <p:extLst>
      <p:ext uri="{BB962C8B-B14F-4D97-AF65-F5344CB8AC3E}">
        <p14:creationId xmlns:p14="http://schemas.microsoft.com/office/powerpoint/2010/main" val="316554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Taxonomy</a:t>
            </a:r>
            <a:endParaRPr lang="ro-RO" dirty="0"/>
          </a:p>
        </p:txBody>
      </p:sp>
      <p:graphicFrame>
        <p:nvGraphicFramePr>
          <p:cNvPr id="16" name="Substituent conținut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3287766"/>
              </p:ext>
            </p:extLst>
          </p:nvPr>
        </p:nvGraphicFramePr>
        <p:xfrm>
          <a:off x="1332372" y="4059315"/>
          <a:ext cx="95257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434">
                  <a:extLst>
                    <a:ext uri="{9D8B030D-6E8A-4147-A177-3AD203B41FA5}">
                      <a16:colId xmlns:a16="http://schemas.microsoft.com/office/drawing/2014/main" val="1194374132"/>
                    </a:ext>
                  </a:extLst>
                </a:gridCol>
                <a:gridCol w="238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rtl="0"/>
                      <a:endParaRPr lang="en-US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CONSORTIUM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ownership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/>
                        <a:t>Controlled by a single organization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Group of organizations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centralization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decentralized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/>
                        <a:t>Partially decentralized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Partially decentralized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examples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Ethereum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Hyperledger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/>
                        <a:t>supply chain sector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Substituent conținut 15">
            <a:extLst>
              <a:ext uri="{FF2B5EF4-FFF2-40B4-BE49-F238E27FC236}">
                <a16:creationId xmlns:a16="http://schemas.microsoft.com/office/drawing/2014/main" id="{6F9CE9BB-244A-4B10-95F8-151C5D62A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773567"/>
              </p:ext>
            </p:extLst>
          </p:nvPr>
        </p:nvGraphicFramePr>
        <p:xfrm>
          <a:off x="1332372" y="1471019"/>
          <a:ext cx="952573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246">
                  <a:extLst>
                    <a:ext uri="{9D8B030D-6E8A-4147-A177-3AD203B41FA5}">
                      <a16:colId xmlns:a16="http://schemas.microsoft.com/office/drawing/2014/main" val="1194374132"/>
                    </a:ext>
                  </a:extLst>
                </a:gridCol>
                <a:gridCol w="31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rtl="0"/>
                      <a:endParaRPr lang="en-US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Permissionless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Permissioned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anonymity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number of nodes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large number of nodes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fewer nodes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high level of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vulnerable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processing times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 dirty="0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short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969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3299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payments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plain text is encrypted using a cipher to generate a hash value of fixed length.  </a:t>
            </a:r>
          </a:p>
          <a:p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/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sp>
        <p:nvSpPr>
          <p:cNvPr id="10" name="CasetăText 9">
            <a:extLst>
              <a:ext uri="{FF2B5EF4-FFF2-40B4-BE49-F238E27FC236}">
                <a16:creationId xmlns:a16="http://schemas.microsoft.com/office/drawing/2014/main" id="{FD0CFA96-0CDA-4C94-9384-EA3C2BB3D809}"/>
              </a:ext>
            </a:extLst>
          </p:cNvPr>
          <p:cNvSpPr txBox="1"/>
          <p:nvPr/>
        </p:nvSpPr>
        <p:spPr>
          <a:xfrm>
            <a:off x="1185203" y="3434809"/>
            <a:ext cx="296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validates transaction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BE47EBED-B0E4-47EE-B48F-7B351AD1F45D}"/>
              </a:ext>
            </a:extLst>
          </p:cNvPr>
          <p:cNvSpPr txBox="1"/>
          <p:nvPr/>
        </p:nvSpPr>
        <p:spPr>
          <a:xfrm>
            <a:off x="3869788" y="1613817"/>
            <a:ext cx="279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check his balance …</a:t>
            </a:r>
          </a:p>
        </p:txBody>
      </p:sp>
    </p:spTree>
    <p:extLst>
      <p:ext uri="{BB962C8B-B14F-4D97-AF65-F5344CB8AC3E}">
        <p14:creationId xmlns:p14="http://schemas.microsoft.com/office/powerpoint/2010/main" val="335216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3299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payments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plain text is encrypted using a cipher to generate a hash value of fixed length.  </a:t>
            </a:r>
          </a:p>
          <a:p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76631"/>
              </p:ext>
            </p:extLst>
          </p:nvPr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sp>
        <p:nvSpPr>
          <p:cNvPr id="12" name="CasetăText 11">
            <a:extLst>
              <a:ext uri="{FF2B5EF4-FFF2-40B4-BE49-F238E27FC236}">
                <a16:creationId xmlns:a16="http://schemas.microsoft.com/office/drawing/2014/main" id="{BE47EBED-B0E4-47EE-B48F-7B351AD1F45D}"/>
              </a:ext>
            </a:extLst>
          </p:cNvPr>
          <p:cNvSpPr txBox="1"/>
          <p:nvPr/>
        </p:nvSpPr>
        <p:spPr>
          <a:xfrm>
            <a:off x="5488489" y="3754288"/>
            <a:ext cx="254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check his balance</a:t>
            </a:r>
          </a:p>
        </p:txBody>
      </p:sp>
      <p:cxnSp>
        <p:nvCxnSpPr>
          <p:cNvPr id="7" name="Conector drept cu săgeată 6">
            <a:extLst>
              <a:ext uri="{FF2B5EF4-FFF2-40B4-BE49-F238E27FC236}">
                <a16:creationId xmlns:a16="http://schemas.microsoft.com/office/drawing/2014/main" id="{1AF4F578-33DC-4425-A742-B7B963AF5E30}"/>
              </a:ext>
            </a:extLst>
          </p:cNvPr>
          <p:cNvCxnSpPr>
            <a:cxnSpLocks/>
          </p:cNvCxnSpPr>
          <p:nvPr/>
        </p:nvCxnSpPr>
        <p:spPr>
          <a:xfrm flipH="1">
            <a:off x="5345723" y="2431701"/>
            <a:ext cx="1125415" cy="1507253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74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768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payments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/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sp>
        <p:nvSpPr>
          <p:cNvPr id="12" name="CasetăText 11">
            <a:extLst>
              <a:ext uri="{FF2B5EF4-FFF2-40B4-BE49-F238E27FC236}">
                <a16:creationId xmlns:a16="http://schemas.microsoft.com/office/drawing/2014/main" id="{BE47EBED-B0E4-47EE-B48F-7B351AD1F45D}"/>
              </a:ext>
            </a:extLst>
          </p:cNvPr>
          <p:cNvSpPr txBox="1"/>
          <p:nvPr/>
        </p:nvSpPr>
        <p:spPr>
          <a:xfrm>
            <a:off x="3531965" y="2480124"/>
            <a:ext cx="21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sends “asset”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01292231-B610-414A-A21A-B3F4B3B1B2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1611" y="1796097"/>
            <a:ext cx="803910" cy="1271207"/>
          </a:xfrm>
          <a:prstGeom prst="rect">
            <a:avLst/>
          </a:prstGeom>
        </p:spPr>
      </p:pic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0CD67F5C-9EBA-4134-B2C4-2508CFF25528}"/>
              </a:ext>
            </a:extLst>
          </p:cNvPr>
          <p:cNvCxnSpPr>
            <a:cxnSpLocks/>
          </p:cNvCxnSpPr>
          <p:nvPr/>
        </p:nvCxnSpPr>
        <p:spPr>
          <a:xfrm flipH="1">
            <a:off x="3396343" y="2431701"/>
            <a:ext cx="3074794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98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768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payments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point of failure.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Delayed or refused transactions.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Privacy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/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sp>
        <p:nvSpPr>
          <p:cNvPr id="12" name="CasetăText 11">
            <a:extLst>
              <a:ext uri="{FF2B5EF4-FFF2-40B4-BE49-F238E27FC236}">
                <a16:creationId xmlns:a16="http://schemas.microsoft.com/office/drawing/2014/main" id="{BE47EBED-B0E4-47EE-B48F-7B351AD1F45D}"/>
              </a:ext>
            </a:extLst>
          </p:cNvPr>
          <p:cNvSpPr txBox="1"/>
          <p:nvPr/>
        </p:nvSpPr>
        <p:spPr>
          <a:xfrm>
            <a:off x="3531965" y="2480124"/>
            <a:ext cx="21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sends “asset”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01292231-B610-414A-A21A-B3F4B3B1B2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1611" y="1796097"/>
            <a:ext cx="803910" cy="1271207"/>
          </a:xfrm>
          <a:prstGeom prst="rect">
            <a:avLst/>
          </a:prstGeom>
        </p:spPr>
      </p:pic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0CD67F5C-9EBA-4134-B2C4-2508CFF25528}"/>
              </a:ext>
            </a:extLst>
          </p:cNvPr>
          <p:cNvCxnSpPr>
            <a:cxnSpLocks/>
          </p:cNvCxnSpPr>
          <p:nvPr/>
        </p:nvCxnSpPr>
        <p:spPr>
          <a:xfrm flipH="1">
            <a:off x="3396343" y="2431701"/>
            <a:ext cx="3074794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98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Digital currencies</a:t>
            </a:r>
          </a:p>
          <a:p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 spending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8B03B1BC-5277-4E69-BBE7-1D785FDA2586}"/>
              </a:ext>
            </a:extLst>
          </p:cNvPr>
          <p:cNvCxnSpPr>
            <a:cxnSpLocks/>
          </p:cNvCxnSpPr>
          <p:nvPr/>
        </p:nvCxnSpPr>
        <p:spPr>
          <a:xfrm flipH="1">
            <a:off x="2180493" y="2431701"/>
            <a:ext cx="4411226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tăText 5">
            <a:extLst>
              <a:ext uri="{FF2B5EF4-FFF2-40B4-BE49-F238E27FC236}">
                <a16:creationId xmlns:a16="http://schemas.microsoft.com/office/drawing/2014/main" id="{BD779271-7E3F-40D1-B79C-B1B697560AD4}"/>
              </a:ext>
            </a:extLst>
          </p:cNvPr>
          <p:cNvSpPr txBox="1"/>
          <p:nvPr/>
        </p:nvSpPr>
        <p:spPr>
          <a:xfrm>
            <a:off x="2451798" y="2062369"/>
            <a:ext cx="38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transactions, transfer digital coins</a:t>
            </a:r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BA2E68BA-04A8-4324-824E-00D2946A7055}"/>
              </a:ext>
            </a:extLst>
          </p:cNvPr>
          <p:cNvCxnSpPr>
            <a:cxnSpLocks/>
          </p:cNvCxnSpPr>
          <p:nvPr/>
        </p:nvCxnSpPr>
        <p:spPr>
          <a:xfrm flipH="1" flipV="1">
            <a:off x="1348154" y="2634342"/>
            <a:ext cx="2078334" cy="1425192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tăText 12">
            <a:extLst>
              <a:ext uri="{FF2B5EF4-FFF2-40B4-BE49-F238E27FC236}">
                <a16:creationId xmlns:a16="http://schemas.microsoft.com/office/drawing/2014/main" id="{5BEB59FE-D150-4ADC-9507-4503009D4263}"/>
              </a:ext>
            </a:extLst>
          </p:cNvPr>
          <p:cNvSpPr txBox="1"/>
          <p:nvPr/>
        </p:nvSpPr>
        <p:spPr>
          <a:xfrm>
            <a:off x="2783369" y="3265660"/>
            <a:ext cx="20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signs digital coins</a:t>
            </a:r>
          </a:p>
        </p:txBody>
      </p: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2FC11274-ACDB-463B-A430-0241C52E92B2}"/>
              </a:ext>
            </a:extLst>
          </p:cNvPr>
          <p:cNvCxnSpPr>
            <a:cxnSpLocks/>
          </p:cNvCxnSpPr>
          <p:nvPr/>
        </p:nvCxnSpPr>
        <p:spPr>
          <a:xfrm flipV="1">
            <a:off x="5568456" y="2637871"/>
            <a:ext cx="2078334" cy="1425192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5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ă academică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63_TF03431380_Win32" id="{12189309-B2C2-41A9-96C9-4C1092347D8D}" vid="{1B3EB6EE-D438-40D9-AC84-F58477982193}"/>
    </a:ext>
  </a:extLst>
</a:theme>
</file>

<file path=ppt/theme/theme2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e0fc741-bbc5-477e-93da-5e748bc4b562" xsi:nil="true"/>
    <lcf76f155ced4ddcb4097134ff3c332f xmlns="6a2cac46-273e-40e2-855f-b5f213b3ca5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E6CDD5890E24409C013A1D697EBB86" ma:contentTypeVersion="9" ma:contentTypeDescription="Create a new document." ma:contentTypeScope="" ma:versionID="54329c71db681f07b13d0f7448b9d839">
  <xsd:schema xmlns:xsd="http://www.w3.org/2001/XMLSchema" xmlns:xs="http://www.w3.org/2001/XMLSchema" xmlns:p="http://schemas.microsoft.com/office/2006/metadata/properties" xmlns:ns2="6a2cac46-273e-40e2-855f-b5f213b3ca52" xmlns:ns3="fe0fc741-bbc5-477e-93da-5e748bc4b562" targetNamespace="http://schemas.microsoft.com/office/2006/metadata/properties" ma:root="true" ma:fieldsID="58a7b63f1c31dc8196b39bdda83e464b" ns2:_="" ns3:_="">
    <xsd:import namespace="6a2cac46-273e-40e2-855f-b5f213b3ca52"/>
    <xsd:import namespace="fe0fc741-bbc5-477e-93da-5e748bc4b5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cac46-273e-40e2-855f-b5f213b3ca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fc741-bbc5-477e-93da-5e748bc4b56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55d3cbb-0cc9-4484-b1dd-0c733ab36f33}" ma:internalName="TaxCatchAll" ma:showField="CatchAllData" ma:web="fe0fc741-bbc5-477e-93da-5e748bc4b5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21AC3A-E8CB-4FB5-B2AF-773C82789C3D}"/>
</file>

<file path=customXml/itemProps3.xml><?xml version="1.0" encoding="utf-8"?>
<ds:datastoreItem xmlns:ds="http://schemas.openxmlformats.org/officeDocument/2006/customXml" ds:itemID="{2F844A97-DD26-41D8-A90A-BC80A611A1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Prezentare academică, proiectare linii decorative și panglică (ecran lat)</Template>
  <TotalTime>13321</TotalTime>
  <Words>1548</Words>
  <Application>Microsoft Office PowerPoint</Application>
  <PresentationFormat>Widescreen</PresentationFormat>
  <Paragraphs>524</Paragraphs>
  <Slides>40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Literatură academică 16x9</vt:lpstr>
      <vt:lpstr>INTRODUCTION, Blockchain TECHNLOGIES</vt:lpstr>
      <vt:lpstr>Course overview</vt:lpstr>
      <vt:lpstr>Blockchain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Bitcoin consensus protocol</vt:lpstr>
      <vt:lpstr>Bitcoin consensus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Blockchain CHARACTERISTICS</vt:lpstr>
      <vt:lpstr>Blockchain characteristics</vt:lpstr>
      <vt:lpstr>Blockchain characteristics</vt:lpstr>
      <vt:lpstr>Blockchain characteristics</vt:lpstr>
      <vt:lpstr>Applications of blockchain  WEB3 </vt:lpstr>
      <vt:lpstr>Blockchain 2.0 smartcontracts</vt:lpstr>
      <vt:lpstr>Why WEB 3 </vt:lpstr>
      <vt:lpstr>How – Scaling Solution</vt:lpstr>
      <vt:lpstr>Token Systems</vt:lpstr>
      <vt:lpstr>Identity Systems</vt:lpstr>
      <vt:lpstr>Decentralized Autonomous Organizations</vt:lpstr>
      <vt:lpstr>Supply management</vt:lpstr>
      <vt:lpstr>Types of blockchains </vt:lpstr>
      <vt:lpstr>Taxonomy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cu aspect de imagine</dc:title>
  <dc:creator>Iulia Banu</dc:creator>
  <cp:lastModifiedBy>Iulia Banu</cp:lastModifiedBy>
  <cp:revision>261</cp:revision>
  <dcterms:created xsi:type="dcterms:W3CDTF">2021-11-10T12:02:23Z</dcterms:created>
  <dcterms:modified xsi:type="dcterms:W3CDTF">2023-03-04T15:49:02Z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0x010100FAE6CDD5890E24409C013A1D697EBB86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