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89" r:id="rId7"/>
    <p:sldId id="309" r:id="rId8"/>
    <p:sldId id="350" r:id="rId9"/>
    <p:sldId id="298" r:id="rId10"/>
    <p:sldId id="305" r:id="rId11"/>
    <p:sldId id="306" r:id="rId12"/>
    <p:sldId id="300" r:id="rId13"/>
    <p:sldId id="308" r:id="rId14"/>
    <p:sldId id="310" r:id="rId15"/>
    <p:sldId id="352" r:id="rId16"/>
    <p:sldId id="353" r:id="rId17"/>
    <p:sldId id="354" r:id="rId18"/>
    <p:sldId id="355" r:id="rId19"/>
    <p:sldId id="356" r:id="rId20"/>
    <p:sldId id="312" r:id="rId21"/>
    <p:sldId id="357" r:id="rId22"/>
    <p:sldId id="329" r:id="rId23"/>
    <p:sldId id="338" r:id="rId24"/>
    <p:sldId id="264" r:id="rId25"/>
    <p:sldId id="307" r:id="rId26"/>
    <p:sldId id="359" r:id="rId27"/>
    <p:sldId id="358" r:id="rId28"/>
    <p:sldId id="360" r:id="rId29"/>
    <p:sldId id="361" r:id="rId30"/>
    <p:sldId id="362" r:id="rId31"/>
    <p:sldId id="331" r:id="rId32"/>
    <p:sldId id="363" r:id="rId33"/>
    <p:sldId id="343" r:id="rId34"/>
    <p:sldId id="364" r:id="rId35"/>
    <p:sldId id="337" r:id="rId36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01.03.2023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939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5290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231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947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314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644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142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8528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846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431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01.03.2023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BITCOIN, TRANSACTIONS UTXO MODEL</a:t>
            </a:r>
            <a:endParaRPr lang="ro-RO" dirty="0"/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Blockchain technologies, </a:t>
            </a:r>
            <a:r>
              <a:rPr lang="en-US" b="1" dirty="0"/>
              <a:t>lecture 2</a:t>
            </a:r>
            <a:endParaRPr lang="ro-RO" b="1" dirty="0"/>
          </a:p>
        </p:txBody>
      </p:sp>
      <p:pic>
        <p:nvPicPr>
          <p:cNvPr id="4" name="Substituent imagine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 r="7510"/>
          <a:stretch/>
        </p:blipFill>
        <p:spPr>
          <a:xfrm>
            <a:off x="6981063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</a:t>
            </a:r>
          </a:p>
          <a:p>
            <a:r>
              <a:rPr lang="en-US" b="1" dirty="0"/>
              <a:t>Blind signatures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Bobs claims 1$ in return for his digital coin.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registers the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doesn’t know that the id came from Alice and it has no information about the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is able to detect </a:t>
            </a:r>
            <a:r>
              <a:rPr lang="en-US" b="1" dirty="0"/>
              <a:t>double spending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1790748" y="5195824"/>
          <a:ext cx="14413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357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claimed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28" y="2329143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2" name="Grafic 11" descr="Signature outline">
            <a:extLst>
              <a:ext uri="{FF2B5EF4-FFF2-40B4-BE49-F238E27FC236}">
                <a16:creationId xmlns:a16="http://schemas.microsoft.com/office/drawing/2014/main" id="{F31E33AB-38E5-4283-AF53-8DFD26ECB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4211" y="2539662"/>
            <a:ext cx="480360" cy="4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6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</a:t>
            </a:r>
          </a:p>
          <a:p>
            <a:r>
              <a:rPr lang="en-US" b="1" dirty="0"/>
              <a:t>Blind signatures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Peer-to-peer, but not decentralized.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signs all digital coins.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Privacy.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payments.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Double spending detection.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8B03B1BC-5277-4E69-BBE7-1D785FDA2586}"/>
              </a:ext>
            </a:extLst>
          </p:cNvPr>
          <p:cNvCxnSpPr>
            <a:cxnSpLocks/>
          </p:cNvCxnSpPr>
          <p:nvPr/>
        </p:nvCxnSpPr>
        <p:spPr>
          <a:xfrm flipH="1">
            <a:off x="2180493" y="2431701"/>
            <a:ext cx="4411226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tăText 5">
            <a:extLst>
              <a:ext uri="{FF2B5EF4-FFF2-40B4-BE49-F238E27FC236}">
                <a16:creationId xmlns:a16="http://schemas.microsoft.com/office/drawing/2014/main" id="{BD779271-7E3F-40D1-B79C-B1B697560AD4}"/>
              </a:ext>
            </a:extLst>
          </p:cNvPr>
          <p:cNvSpPr txBox="1"/>
          <p:nvPr/>
        </p:nvSpPr>
        <p:spPr>
          <a:xfrm>
            <a:off x="2451798" y="2062369"/>
            <a:ext cx="38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transactions, transfer digital coins</a:t>
            </a:r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BA2E68BA-04A8-4324-824E-00D2946A7055}"/>
              </a:ext>
            </a:extLst>
          </p:cNvPr>
          <p:cNvCxnSpPr>
            <a:cxnSpLocks/>
          </p:cNvCxnSpPr>
          <p:nvPr/>
        </p:nvCxnSpPr>
        <p:spPr>
          <a:xfrm flipH="1" flipV="1">
            <a:off x="1348154" y="2634342"/>
            <a:ext cx="2078334" cy="142519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BEB59FE-D150-4ADC-9507-4503009D4263}"/>
              </a:ext>
            </a:extLst>
          </p:cNvPr>
          <p:cNvSpPr txBox="1"/>
          <p:nvPr/>
        </p:nvSpPr>
        <p:spPr>
          <a:xfrm>
            <a:off x="2783369" y="3265660"/>
            <a:ext cx="20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signs digital coins</a:t>
            </a:r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2FC11274-ACDB-463B-A430-0241C52E92B2}"/>
              </a:ext>
            </a:extLst>
          </p:cNvPr>
          <p:cNvCxnSpPr>
            <a:cxnSpLocks/>
          </p:cNvCxnSpPr>
          <p:nvPr/>
        </p:nvCxnSpPr>
        <p:spPr>
          <a:xfrm flipV="1">
            <a:off x="5568456" y="2637871"/>
            <a:ext cx="2078334" cy="142519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RSA 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RSA:  find three large positive integers e, d, and n, such that: knowing e and n (the public key), it can be computationally difficult to find d (the private key); </a:t>
            </a:r>
          </a:p>
          <a:p>
            <a:pPr rtl="0"/>
            <a:r>
              <a:rPr lang="en-US" b="1" dirty="0"/>
              <a:t>Anyone knowing the public key may send encoded messages that can be decoded only by someone knowing the private key, provided that (m</a:t>
            </a:r>
            <a:r>
              <a:rPr lang="en-US" b="1" baseline="30000" dirty="0"/>
              <a:t>e</a:t>
            </a:r>
            <a:r>
              <a:rPr lang="en-US" b="1" dirty="0"/>
              <a:t>)</a:t>
            </a:r>
            <a:r>
              <a:rPr lang="en-US" b="1" baseline="30000" dirty="0"/>
              <a:t>d </a:t>
            </a:r>
            <a:r>
              <a:rPr lang="en-US" b="1" dirty="0"/>
              <a:t>= m (mod n).</a:t>
            </a:r>
          </a:p>
          <a:p>
            <a:pPr marL="0" indent="0" rtl="0">
              <a:buNone/>
            </a:pPr>
            <a:endParaRPr lang="en-US" dirty="0"/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0CA068D5-F480-8F94-F34D-B9E483A7E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9"/>
          <a:stretch/>
        </p:blipFill>
        <p:spPr>
          <a:xfrm>
            <a:off x="7043895" y="4160520"/>
            <a:ext cx="4988850" cy="1097280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F0352F93-E57B-D8CB-D7A6-D0EC753EF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5" y="3394143"/>
            <a:ext cx="6680423" cy="32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Blind signatures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05EA8062-092F-EF2C-2AB5-B82EC1BB4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466"/>
          <a:stretch/>
        </p:blipFill>
        <p:spPr>
          <a:xfrm>
            <a:off x="992029" y="1709799"/>
            <a:ext cx="7031865" cy="125446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D0D70687-4C08-EA25-60EB-BC0B68AFA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96"/>
          <a:stretch/>
        </p:blipFill>
        <p:spPr>
          <a:xfrm>
            <a:off x="992029" y="4038559"/>
            <a:ext cx="7031865" cy="2012039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9C30D306-4645-D447-A6A4-61507F9CBA59}"/>
              </a:ext>
            </a:extLst>
          </p:cNvPr>
          <p:cNvSpPr txBox="1"/>
          <p:nvPr/>
        </p:nvSpPr>
        <p:spPr>
          <a:xfrm>
            <a:off x="8210617" y="1272609"/>
            <a:ext cx="2989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Signature of the Bank,</a:t>
            </a:r>
          </a:p>
          <a:p>
            <a:r>
              <a:rPr lang="en-US" b="1" dirty="0"/>
              <a:t>Bank can’t reveal any information about the id sent by Alice.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CE1DC5D4-3B36-581D-0538-F9D341DCFC0F}"/>
              </a:ext>
            </a:extLst>
          </p:cNvPr>
          <p:cNvSpPr txBox="1"/>
          <p:nvPr/>
        </p:nvSpPr>
        <p:spPr>
          <a:xfrm>
            <a:off x="8210617" y="3575356"/>
            <a:ext cx="2989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i="1" dirty="0"/>
              <a:t>c</a:t>
            </a:r>
            <a:r>
              <a:rPr lang="en-US" b="1" dirty="0"/>
              <a:t> is the blinded envelope.</a:t>
            </a:r>
          </a:p>
          <a:p>
            <a:r>
              <a:rPr lang="en-US" b="1" dirty="0"/>
              <a:t>Bank signs the envelope.</a:t>
            </a:r>
          </a:p>
          <a:p>
            <a:r>
              <a:rPr lang="en-US" b="1" dirty="0"/>
              <a:t>Alice is able to recover from the envelope the id with a valid signature of the bank.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9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RSA - Blind signatures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05EA8062-092F-EF2C-2AB5-B82EC1BB4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466"/>
          <a:stretch/>
        </p:blipFill>
        <p:spPr>
          <a:xfrm>
            <a:off x="992029" y="1709799"/>
            <a:ext cx="7031865" cy="125446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D0D70687-4C08-EA25-60EB-BC0B68AFA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96"/>
          <a:stretch/>
        </p:blipFill>
        <p:spPr>
          <a:xfrm>
            <a:off x="992029" y="4038559"/>
            <a:ext cx="7031865" cy="2012039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9C30D306-4645-D447-A6A4-61507F9CBA59}"/>
              </a:ext>
            </a:extLst>
          </p:cNvPr>
          <p:cNvSpPr txBox="1"/>
          <p:nvPr/>
        </p:nvSpPr>
        <p:spPr>
          <a:xfrm>
            <a:off x="8210617" y="1272609"/>
            <a:ext cx="2989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Signature of the Bank,</a:t>
            </a:r>
          </a:p>
          <a:p>
            <a:r>
              <a:rPr lang="en-US" b="1" dirty="0"/>
              <a:t>Bank can’t reveal any information about the id sent by Alice.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CE1DC5D4-3B36-581D-0538-F9D341DCFC0F}"/>
              </a:ext>
            </a:extLst>
          </p:cNvPr>
          <p:cNvSpPr txBox="1"/>
          <p:nvPr/>
        </p:nvSpPr>
        <p:spPr>
          <a:xfrm>
            <a:off x="8210617" y="3575356"/>
            <a:ext cx="2989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i="1" dirty="0"/>
              <a:t>c</a:t>
            </a:r>
            <a:r>
              <a:rPr lang="en-US" dirty="0"/>
              <a:t> is the blinded envelope.</a:t>
            </a:r>
          </a:p>
          <a:p>
            <a:r>
              <a:rPr lang="en-US" dirty="0"/>
              <a:t>Bank signs the envelope.</a:t>
            </a:r>
          </a:p>
          <a:p>
            <a:r>
              <a:rPr lang="en-US" dirty="0"/>
              <a:t>Alice is able to recover from the envelope the id with a valid signature of the bank.</a:t>
            </a:r>
          </a:p>
          <a:p>
            <a:r>
              <a:rPr lang="en-US" b="1" i="1" dirty="0"/>
              <a:t>x </a:t>
            </a:r>
            <a:r>
              <a:rPr lang="en-US" b="1" dirty="0"/>
              <a:t>is the token to be signed by the bank.</a:t>
            </a:r>
          </a:p>
          <a:p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EEF6F21E-5E2F-137C-8682-74A9D43C03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49"/>
          <a:stretch/>
        </p:blipFill>
        <p:spPr>
          <a:xfrm>
            <a:off x="6211121" y="175329"/>
            <a:ext cx="4988850" cy="109728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EA68040A-983A-1E5D-3992-5AF6E401A7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73" t="1338" r="29172" b="80044"/>
          <a:stretch/>
        </p:blipFill>
        <p:spPr>
          <a:xfrm>
            <a:off x="2351315" y="6065231"/>
            <a:ext cx="1919235" cy="377692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0EF43795-27BA-DC5C-977F-AED599C0B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445" y="6065231"/>
            <a:ext cx="2525885" cy="441259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FB61490D-FBC0-5571-E782-88FEDC9A1E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445" y="3119437"/>
            <a:ext cx="3810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05EA8062-092F-EF2C-2AB5-B82EC1BB4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466"/>
          <a:stretch/>
        </p:blipFill>
        <p:spPr>
          <a:xfrm>
            <a:off x="992029" y="1709799"/>
            <a:ext cx="7031865" cy="125446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D0D70687-4C08-EA25-60EB-BC0B68AFA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96"/>
          <a:stretch/>
        </p:blipFill>
        <p:spPr>
          <a:xfrm>
            <a:off x="992029" y="4038559"/>
            <a:ext cx="7031865" cy="2012039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9C30D306-4645-D447-A6A4-61507F9CBA59}"/>
              </a:ext>
            </a:extLst>
          </p:cNvPr>
          <p:cNvSpPr txBox="1"/>
          <p:nvPr/>
        </p:nvSpPr>
        <p:spPr>
          <a:xfrm>
            <a:off x="8210617" y="1272609"/>
            <a:ext cx="2989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Signature of the Bank,</a:t>
            </a:r>
          </a:p>
          <a:p>
            <a:r>
              <a:rPr lang="en-US" b="1" dirty="0"/>
              <a:t>Bank can’t reveal any information about the id sent by Alice.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CE1DC5D4-3B36-581D-0538-F9D341DCFC0F}"/>
              </a:ext>
            </a:extLst>
          </p:cNvPr>
          <p:cNvSpPr txBox="1"/>
          <p:nvPr/>
        </p:nvSpPr>
        <p:spPr>
          <a:xfrm>
            <a:off x="8210617" y="3575356"/>
            <a:ext cx="2989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i="1" dirty="0"/>
              <a:t>c</a:t>
            </a:r>
            <a:r>
              <a:rPr lang="en-US" dirty="0"/>
              <a:t> is the blinded envelope.</a:t>
            </a:r>
          </a:p>
          <a:p>
            <a:r>
              <a:rPr lang="en-US" dirty="0"/>
              <a:t>Bank signs the envelope.</a:t>
            </a:r>
          </a:p>
          <a:p>
            <a:r>
              <a:rPr lang="en-US" dirty="0"/>
              <a:t>Alice is able to recover from the envelope the id with a valid signature of the bank.</a:t>
            </a:r>
          </a:p>
          <a:p>
            <a:r>
              <a:rPr lang="en-US" b="1" i="1" dirty="0"/>
              <a:t>x </a:t>
            </a:r>
            <a:r>
              <a:rPr lang="en-US" b="1" dirty="0"/>
              <a:t>is the token to be signed by the bank.</a:t>
            </a:r>
          </a:p>
          <a:p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EA68040A-983A-1E5D-3992-5AF6E401A7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73" t="1338" r="29172" b="80044"/>
          <a:stretch/>
        </p:blipFill>
        <p:spPr>
          <a:xfrm>
            <a:off x="2351315" y="6065231"/>
            <a:ext cx="1919235" cy="377692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0EF43795-27BA-DC5C-977F-AED599C0B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445" y="6065231"/>
            <a:ext cx="2525885" cy="441259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FB61490D-FBC0-5571-E782-88FEDC9A1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445" y="3119437"/>
            <a:ext cx="3810000" cy="61912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0C150BA4-ECC3-3A3A-4857-8E34C6C5DD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033"/>
          <a:stretch/>
        </p:blipFill>
        <p:spPr>
          <a:xfrm>
            <a:off x="1755704" y="542611"/>
            <a:ext cx="8467725" cy="7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2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UTXO unspent transactions output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Bitcoin transactions</a:t>
            </a:r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57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UTXO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Public key – private key:</a:t>
            </a:r>
            <a:r>
              <a:rPr lang="en-US" dirty="0"/>
              <a:t> Alice and Bob both keep a set of public/private key pairs. Alice can send coins that only Bob will be able to reuse, without the intervention of a third party.</a:t>
            </a:r>
          </a:p>
          <a:p>
            <a:pPr rtl="0"/>
            <a:endParaRPr lang="en-US" dirty="0"/>
          </a:p>
          <a:p>
            <a:pPr algn="just"/>
            <a:r>
              <a:rPr lang="en-US" b="1" dirty="0"/>
              <a:t>Wallet</a:t>
            </a:r>
            <a:r>
              <a:rPr lang="en-US" dirty="0"/>
              <a:t>: A wallet is associated with a pair of private/public keys. Each user pseudonymously may store a set of pairs of key.</a:t>
            </a:r>
          </a:p>
          <a:p>
            <a:pPr algn="just"/>
            <a:endParaRPr lang="en-US" dirty="0"/>
          </a:p>
          <a:p>
            <a:pPr rtl="0"/>
            <a:r>
              <a:rPr lang="en-US" b="1" dirty="0"/>
              <a:t>UTXO:</a:t>
            </a:r>
            <a:r>
              <a:rPr lang="en-US" dirty="0"/>
              <a:t> coins are placed in a wallet, being associated with a public key. Only the owner of the corresponding private key will be able to spend the UTXOs.</a:t>
            </a:r>
          </a:p>
          <a:p>
            <a:pPr marL="0" indent="0" rtl="0">
              <a:buNone/>
            </a:pPr>
            <a:endParaRPr lang="en-US" dirty="0"/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1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UTXO vs ACCOUNT model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Bitcoin does not memorize users’ balances, i.e. UTXO model does not memorize the sum of all unspent UTXOs owned by a wallet.</a:t>
            </a:r>
          </a:p>
          <a:p>
            <a:pPr rtl="0"/>
            <a:endParaRPr lang="en-US" dirty="0"/>
          </a:p>
          <a:p>
            <a:pPr marL="0" indent="0" rtl="0">
              <a:buNone/>
            </a:pPr>
            <a:endParaRPr lang="en-US" dirty="0"/>
          </a:p>
          <a:p>
            <a:pPr algn="just"/>
            <a:r>
              <a:rPr lang="en-US" b="1" dirty="0"/>
              <a:t>Ethereum </a:t>
            </a:r>
            <a:r>
              <a:rPr lang="en-US" dirty="0"/>
              <a:t>has a state transition model. In each state of the blockchain, an account has a balance. A transactions is a state transition, </a:t>
            </a:r>
            <a:r>
              <a:rPr lang="en-US" dirty="0" err="1"/>
              <a:t>i.e</a:t>
            </a:r>
            <a:r>
              <a:rPr lang="en-US" dirty="0"/>
              <a:t> after a transaction the account balance of the sender and the account balance of the receiver are changed.</a:t>
            </a:r>
          </a:p>
          <a:p>
            <a:pPr algn="just"/>
            <a:endParaRPr lang="en-US" dirty="0"/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21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E19ABE-26A8-4803-B0E1-1934107729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Bitcoin UTXO model</a:t>
            </a:r>
            <a:endParaRPr lang="en-US" dirty="0"/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090DEAC4-BA1D-4F74-8A4F-6FE77985A113}"/>
              </a:ext>
            </a:extLst>
          </p:cNvPr>
          <p:cNvSpPr/>
          <p:nvPr/>
        </p:nvSpPr>
        <p:spPr>
          <a:xfrm>
            <a:off x="2343705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Alice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10  UTXO</a:t>
            </a:r>
          </a:p>
          <a:p>
            <a:pPr algn="ctr"/>
            <a:r>
              <a:rPr lang="en-US" dirty="0"/>
              <a:t>15  UTXO</a:t>
            </a:r>
          </a:p>
          <a:p>
            <a:pPr algn="ctr"/>
            <a:r>
              <a:rPr lang="en-US" dirty="0"/>
              <a:t> 7  UTXO</a:t>
            </a:r>
            <a:endParaRPr lang="ro-RO" dirty="0"/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BDFBD875-FA7E-4A84-BE20-55C311B4A025}"/>
              </a:ext>
            </a:extLst>
          </p:cNvPr>
          <p:cNvSpPr/>
          <p:nvPr/>
        </p:nvSpPr>
        <p:spPr>
          <a:xfrm>
            <a:off x="8232560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Bob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674EE6E0-D016-AA47-3782-570E9DAEDCC7}"/>
              </a:ext>
            </a:extLst>
          </p:cNvPr>
          <p:cNvSpPr txBox="1"/>
          <p:nvPr/>
        </p:nvSpPr>
        <p:spPr>
          <a:xfrm>
            <a:off x="8232560" y="566241"/>
            <a:ext cx="265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is selling a product</a:t>
            </a:r>
          </a:p>
          <a:p>
            <a:r>
              <a:rPr lang="en-US" dirty="0"/>
              <a:t>price 27</a:t>
            </a:r>
          </a:p>
        </p:txBody>
      </p:sp>
    </p:spTree>
    <p:extLst>
      <p:ext uri="{BB962C8B-B14F-4D97-AF65-F5344CB8AC3E}">
        <p14:creationId xmlns:p14="http://schemas.microsoft.com/office/powerpoint/2010/main" val="39980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Course overview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Blind signatures/zero-knowledge proofs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UTXO model</a:t>
            </a:r>
          </a:p>
          <a:p>
            <a:pPr rtl="0"/>
            <a:endParaRPr lang="en-US"/>
          </a:p>
          <a:p>
            <a:pPr rtl="0"/>
            <a:r>
              <a:rPr lang="en-US"/>
              <a:t>Transactions</a:t>
            </a:r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E19ABE-26A8-4803-B0E1-1934107729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Bitcoin UTXO model</a:t>
            </a:r>
            <a:endParaRPr lang="en-US" dirty="0"/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090DEAC4-BA1D-4F74-8A4F-6FE77985A113}"/>
              </a:ext>
            </a:extLst>
          </p:cNvPr>
          <p:cNvSpPr/>
          <p:nvPr/>
        </p:nvSpPr>
        <p:spPr>
          <a:xfrm>
            <a:off x="2343705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Alice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10  UTXO</a:t>
            </a:r>
          </a:p>
          <a:p>
            <a:pPr algn="ctr"/>
            <a:r>
              <a:rPr lang="en-US" dirty="0"/>
              <a:t>15  UTXO</a:t>
            </a:r>
          </a:p>
          <a:p>
            <a:pPr algn="ctr"/>
            <a:r>
              <a:rPr lang="en-US" dirty="0"/>
              <a:t> 7  UTXO</a:t>
            </a:r>
            <a:endParaRPr lang="ro-RO" dirty="0"/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BDFBD875-FA7E-4A84-BE20-55C311B4A025}"/>
              </a:ext>
            </a:extLst>
          </p:cNvPr>
          <p:cNvSpPr/>
          <p:nvPr/>
        </p:nvSpPr>
        <p:spPr>
          <a:xfrm>
            <a:off x="8232560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Bob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3FA08C3C-5AF5-4808-9501-89F89E34D0A3}"/>
              </a:ext>
            </a:extLst>
          </p:cNvPr>
          <p:cNvSpPr/>
          <p:nvPr/>
        </p:nvSpPr>
        <p:spPr>
          <a:xfrm>
            <a:off x="5288132" y="1970843"/>
            <a:ext cx="2210539" cy="3284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10  UTXO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 UTXO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  UTXO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3  UTXO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831CD138-A504-4090-A4D8-5C24750F3205}"/>
              </a:ext>
            </a:extLst>
          </p:cNvPr>
          <p:cNvCxnSpPr>
            <a:cxnSpLocks/>
          </p:cNvCxnSpPr>
          <p:nvPr/>
        </p:nvCxnSpPr>
        <p:spPr>
          <a:xfrm>
            <a:off x="3999244" y="331595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666EE2EF-AC61-4E8A-9982-726F2D98272F}"/>
              </a:ext>
            </a:extLst>
          </p:cNvPr>
          <p:cNvCxnSpPr>
            <a:cxnSpLocks/>
          </p:cNvCxnSpPr>
          <p:nvPr/>
        </p:nvCxnSpPr>
        <p:spPr>
          <a:xfrm>
            <a:off x="3999244" y="364922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DAE18930-60B7-4C7A-A116-74642D533BBE}"/>
              </a:ext>
            </a:extLst>
          </p:cNvPr>
          <p:cNvCxnSpPr>
            <a:cxnSpLocks/>
          </p:cNvCxnSpPr>
          <p:nvPr/>
        </p:nvCxnSpPr>
        <p:spPr>
          <a:xfrm>
            <a:off x="3999244" y="3900435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tăText 4">
            <a:extLst>
              <a:ext uri="{FF2B5EF4-FFF2-40B4-BE49-F238E27FC236}">
                <a16:creationId xmlns:a16="http://schemas.microsoft.com/office/drawing/2014/main" id="{78BFF92B-9051-41E4-B4D1-CCF9EDE9F49F}"/>
              </a:ext>
            </a:extLst>
          </p:cNvPr>
          <p:cNvSpPr txBox="1"/>
          <p:nvPr/>
        </p:nvSpPr>
        <p:spPr>
          <a:xfrm>
            <a:off x="8232560" y="566241"/>
            <a:ext cx="3711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have different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coin may be spent only once</a:t>
            </a:r>
          </a:p>
        </p:txBody>
      </p:sp>
    </p:spTree>
    <p:extLst>
      <p:ext uri="{BB962C8B-B14F-4D97-AF65-F5344CB8AC3E}">
        <p14:creationId xmlns:p14="http://schemas.microsoft.com/office/powerpoint/2010/main" val="34274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BDFBD875-FA7E-4A84-BE20-55C311B4A025}"/>
              </a:ext>
            </a:extLst>
          </p:cNvPr>
          <p:cNvSpPr/>
          <p:nvPr/>
        </p:nvSpPr>
        <p:spPr>
          <a:xfrm>
            <a:off x="8232560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Bob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10  UTXO</a:t>
            </a:r>
          </a:p>
          <a:p>
            <a:pPr algn="ctr"/>
            <a:r>
              <a:rPr lang="en-US" dirty="0"/>
              <a:t>15  UTXO</a:t>
            </a:r>
          </a:p>
          <a:p>
            <a:pPr algn="ctr"/>
            <a:r>
              <a:rPr lang="en-US" dirty="0"/>
              <a:t> 2  UTXO</a:t>
            </a:r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4E19ABE-26A8-4803-B0E1-1934107729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Bitcoin UTXO model</a:t>
            </a:r>
            <a:endParaRPr lang="en-US" dirty="0"/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090DEAC4-BA1D-4F74-8A4F-6FE77985A113}"/>
              </a:ext>
            </a:extLst>
          </p:cNvPr>
          <p:cNvSpPr/>
          <p:nvPr/>
        </p:nvSpPr>
        <p:spPr>
          <a:xfrm>
            <a:off x="2343705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Alice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10  UTXO</a:t>
            </a:r>
          </a:p>
          <a:p>
            <a:pPr algn="ctr"/>
            <a:r>
              <a:rPr lang="en-US" dirty="0"/>
              <a:t>15  UTXO</a:t>
            </a:r>
          </a:p>
          <a:p>
            <a:pPr algn="ctr"/>
            <a:r>
              <a:rPr lang="en-US" dirty="0"/>
              <a:t> 7  UTXO</a:t>
            </a:r>
            <a:endParaRPr lang="ro-RO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3FA08C3C-5AF5-4808-9501-89F89E34D0A3}"/>
              </a:ext>
            </a:extLst>
          </p:cNvPr>
          <p:cNvSpPr/>
          <p:nvPr/>
        </p:nvSpPr>
        <p:spPr>
          <a:xfrm>
            <a:off x="5288132" y="1970843"/>
            <a:ext cx="2210539" cy="3284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10 UTXO to Bob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UTXO to Bob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 UTXO to Bob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3 UTXO to Alice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i="1" dirty="0">
                <a:solidFill>
                  <a:schemeClr val="tx1"/>
                </a:solidFill>
              </a:rPr>
              <a:t>fee</a:t>
            </a:r>
            <a:r>
              <a:rPr lang="en-US" dirty="0">
                <a:solidFill>
                  <a:schemeClr val="tx1"/>
                </a:solidFill>
              </a:rPr>
              <a:t> to miner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28A24437-8791-4C27-A83B-40DF186772A2}"/>
              </a:ext>
            </a:extLst>
          </p:cNvPr>
          <p:cNvCxnSpPr>
            <a:cxnSpLocks/>
          </p:cNvCxnSpPr>
          <p:nvPr/>
        </p:nvCxnSpPr>
        <p:spPr>
          <a:xfrm>
            <a:off x="3999244" y="331595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973BBCE7-F063-483F-B5F0-5EED276C5C55}"/>
              </a:ext>
            </a:extLst>
          </p:cNvPr>
          <p:cNvCxnSpPr>
            <a:cxnSpLocks/>
          </p:cNvCxnSpPr>
          <p:nvPr/>
        </p:nvCxnSpPr>
        <p:spPr>
          <a:xfrm>
            <a:off x="3999244" y="364922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E287E31B-2964-4AED-A807-2B3CE603722B}"/>
              </a:ext>
            </a:extLst>
          </p:cNvPr>
          <p:cNvCxnSpPr>
            <a:cxnSpLocks/>
          </p:cNvCxnSpPr>
          <p:nvPr/>
        </p:nvCxnSpPr>
        <p:spPr>
          <a:xfrm>
            <a:off x="3999244" y="3900435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7D636985-61F5-4203-9AF7-60D3F35EA7DC}"/>
              </a:ext>
            </a:extLst>
          </p:cNvPr>
          <p:cNvCxnSpPr>
            <a:cxnSpLocks/>
          </p:cNvCxnSpPr>
          <p:nvPr/>
        </p:nvCxnSpPr>
        <p:spPr>
          <a:xfrm>
            <a:off x="7498671" y="3326004"/>
            <a:ext cx="7338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531EA98A-6969-4243-9309-4D873D70AC6C}"/>
              </a:ext>
            </a:extLst>
          </p:cNvPr>
          <p:cNvCxnSpPr>
            <a:cxnSpLocks/>
          </p:cNvCxnSpPr>
          <p:nvPr/>
        </p:nvCxnSpPr>
        <p:spPr>
          <a:xfrm>
            <a:off x="7498671" y="3649226"/>
            <a:ext cx="7338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259EDDCE-6B5C-4D9B-B681-4841B043CB83}"/>
              </a:ext>
            </a:extLst>
          </p:cNvPr>
          <p:cNvCxnSpPr>
            <a:cxnSpLocks/>
          </p:cNvCxnSpPr>
          <p:nvPr/>
        </p:nvCxnSpPr>
        <p:spPr>
          <a:xfrm>
            <a:off x="7498671" y="3900435"/>
            <a:ext cx="7338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otit 29">
            <a:extLst>
              <a:ext uri="{FF2B5EF4-FFF2-40B4-BE49-F238E27FC236}">
                <a16:creationId xmlns:a16="http://schemas.microsoft.com/office/drawing/2014/main" id="{BEA19283-580A-4704-A511-41B87AD00C3D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3448976" y="4151643"/>
            <a:ext cx="4049697" cy="1103938"/>
          </a:xfrm>
          <a:prstGeom prst="bentConnector4">
            <a:avLst>
              <a:gd name="adj1" fmla="val -12527"/>
              <a:gd name="adj2" fmla="val 12070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tăText 4">
            <a:extLst>
              <a:ext uri="{FF2B5EF4-FFF2-40B4-BE49-F238E27FC236}">
                <a16:creationId xmlns:a16="http://schemas.microsoft.com/office/drawing/2014/main" id="{60B9682F-F57E-EEFD-C570-A991ADAEED9F}"/>
              </a:ext>
            </a:extLst>
          </p:cNvPr>
          <p:cNvSpPr txBox="1"/>
          <p:nvPr/>
        </p:nvSpPr>
        <p:spPr>
          <a:xfrm>
            <a:off x="8232560" y="566241"/>
            <a:ext cx="3836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outputs are placed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sender’s wallet as change</a:t>
            </a:r>
          </a:p>
          <a:p>
            <a:r>
              <a:rPr lang="en-US" dirty="0"/>
              <a:t>some outputs represent fees </a:t>
            </a:r>
          </a:p>
        </p:txBody>
      </p:sp>
    </p:spTree>
    <p:extLst>
      <p:ext uri="{BB962C8B-B14F-4D97-AF65-F5344CB8AC3E}">
        <p14:creationId xmlns:p14="http://schemas.microsoft.com/office/powerpoint/2010/main" val="357372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UTXO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Balance = sum of the unspent transaction outputs “owned”, not memorized!</a:t>
            </a:r>
          </a:p>
          <a:p>
            <a:pPr marL="0" indent="0">
              <a:buNone/>
            </a:pPr>
            <a:r>
              <a:rPr lang="en-US" dirty="0"/>
              <a:t>	pay with previous unspent transaction outputs</a:t>
            </a:r>
          </a:p>
          <a:p>
            <a:pPr marL="0" indent="0">
              <a:buNone/>
            </a:pPr>
            <a:r>
              <a:rPr lang="en-US" dirty="0"/>
              <a:t>	“change” is considered unspent transaction output locked to payer himself	</a:t>
            </a:r>
          </a:p>
          <a:p>
            <a:r>
              <a:rPr lang="en-US" dirty="0"/>
              <a:t>no double spending: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total input of a transaction = equal total output + fees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in a transaction coins are consumed and replaced with new ones.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UTXO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coins are also created by mining </a:t>
            </a:r>
          </a:p>
          <a:p>
            <a:r>
              <a:rPr lang="en-US" dirty="0"/>
              <a:t>transactions without input: </a:t>
            </a:r>
            <a:r>
              <a:rPr lang="en-US" b="1" dirty="0">
                <a:solidFill>
                  <a:srgbClr val="FF0000"/>
                </a:solidFill>
              </a:rPr>
              <a:t>Coinbase transaction </a:t>
            </a:r>
            <a:r>
              <a:rPr lang="en-US" dirty="0"/>
              <a:t>-- miners reward!</a:t>
            </a:r>
          </a:p>
          <a:p>
            <a:r>
              <a:rPr lang="en-US" dirty="0"/>
              <a:t>Coinbase transaction is the first transaction in a block.</a:t>
            </a:r>
          </a:p>
          <a:p>
            <a:r>
              <a:rPr lang="en-US" dirty="0"/>
              <a:t>The reward halves each four year (after 210,000). Since 2020 block reward is 6.25BTC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UTXO set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/>
              <a:t>Set of UTXO</a:t>
            </a:r>
            <a:r>
              <a:rPr lang="en-US" dirty="0"/>
              <a:t>: the set of all UTXOs is replicated on all full nodes but only the rightful owners are able to use them in transactions. </a:t>
            </a:r>
          </a:p>
          <a:p>
            <a:r>
              <a:rPr lang="en-US" dirty="0"/>
              <a:t>UTXO are memorize in a Level DB database: </a:t>
            </a:r>
            <a:r>
              <a:rPr lang="en-US" b="1" dirty="0" err="1"/>
              <a:t>Chainstate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Chainstate</a:t>
            </a:r>
            <a:r>
              <a:rPr lang="en-US" dirty="0"/>
              <a:t> is the set of all unspent transactions as they appear up to the last block added in the blockchain.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Arial" panose="020B0604020202020204" pitchFamily="34" charset="0"/>
              </a:rPr>
              <a:t>C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hainstate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is redundant as it can be reconstructed from the date stored in the blockchain, but this would be extremely slow and inefficient</a:t>
            </a:r>
            <a:endParaRPr lang="en-US" dirty="0"/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87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TRANSACTIONS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Bitcoin transactions </a:t>
            </a:r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89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 descr="O imagine care conține masă&#10;&#10;Descriere generată automat">
            <a:extLst>
              <a:ext uri="{FF2B5EF4-FFF2-40B4-BE49-F238E27FC236}">
                <a16:creationId xmlns:a16="http://schemas.microsoft.com/office/drawing/2014/main" id="{D7BA16DE-FEC2-2EB5-A47A-D344DC7E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6" y="452728"/>
            <a:ext cx="11148488" cy="3931920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2B7430F8-DEF2-4AA1-3972-BE71BF722F39}"/>
              </a:ext>
            </a:extLst>
          </p:cNvPr>
          <p:cNvSpPr txBox="1"/>
          <p:nvPr/>
        </p:nvSpPr>
        <p:spPr>
          <a:xfrm>
            <a:off x="2505274" y="4817636"/>
            <a:ext cx="8856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 err="1">
                <a:effectLst/>
                <a:latin typeface="Arial" panose="020B0604020202020204" pitchFamily="34" charset="0"/>
              </a:rPr>
              <a:t>lock_time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field  -- transaction will not be confirmed until a specific timestamp 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or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transaction will be confirmed after 6 confirmations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37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0D91870A-EFBF-0F59-30EA-AF71CD2F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– Locking script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ECDSA signature =&gt; public/private key </a:t>
            </a:r>
          </a:p>
          <a:p>
            <a:r>
              <a:rPr lang="en-US" dirty="0"/>
              <a:t>public key =&gt; bitcoin address</a:t>
            </a:r>
          </a:p>
          <a:p>
            <a:r>
              <a:rPr lang="en-US" dirty="0"/>
              <a:t>Bitcoin address =&gt; </a:t>
            </a:r>
            <a:r>
              <a:rPr lang="en-US" b="1" dirty="0" err="1"/>
              <a:t>scriptPubKey</a:t>
            </a:r>
            <a:r>
              <a:rPr lang="en-US" b="1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 to users that want to claim a specific output. Only the owner of the UTXO should be able the unlock the UTXO providing the unlocking script </a:t>
            </a:r>
            <a:r>
              <a:rPr lang="en-US" b="1" dirty="0" err="1"/>
              <a:t>scriptSig</a:t>
            </a:r>
            <a:r>
              <a:rPr lang="en-US" b="1" dirty="0"/>
              <a:t>.</a:t>
            </a:r>
          </a:p>
          <a:p>
            <a:r>
              <a:rPr lang="en-US" dirty="0"/>
              <a:t>Alice signs the transaction and sends the output to public key.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E3F517BA-3A28-5BB9-5A3E-91AD4732C3BA}"/>
              </a:ext>
            </a:extLst>
          </p:cNvPr>
          <p:cNvSpPr/>
          <p:nvPr/>
        </p:nvSpPr>
        <p:spPr>
          <a:xfrm>
            <a:off x="3854459" y="3526289"/>
            <a:ext cx="4481564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scriptPubKey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public key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signature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1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-- Unlocking Script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scriptSig</a:t>
            </a:r>
            <a:endParaRPr lang="en-US" sz="2400" b="1" dirty="0"/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include </a:t>
            </a:r>
            <a:r>
              <a:rPr lang="en-US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receiver public key hash </a:t>
            </a:r>
          </a:p>
          <a:p>
            <a:pPr lvl="1"/>
            <a:r>
              <a:rPr lang="en-US" sz="1800" dirty="0"/>
              <a:t>instructions (</a:t>
            </a:r>
            <a:r>
              <a:rPr lang="en-US" sz="1800" dirty="0" err="1"/>
              <a:t>op_codes</a:t>
            </a:r>
            <a:r>
              <a:rPr lang="en-US" sz="1800" dirty="0"/>
              <a:t>) to verify public key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EE7EBD50-C1BD-8AD9-866A-3515B7E732EF}"/>
              </a:ext>
            </a:extLst>
          </p:cNvPr>
          <p:cNvSpPr/>
          <p:nvPr/>
        </p:nvSpPr>
        <p:spPr>
          <a:xfrm>
            <a:off x="3737988" y="3255665"/>
            <a:ext cx="4481564" cy="2110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scriptSig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OP_DUP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OP_HASH160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OP_EQUALVERIFY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OP_CHECKSIG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Blind signatures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Bitcoin transactions’ history</a:t>
            </a:r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158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UTXO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P2PKH pay to public key hash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C1571BE4-5A73-40C0-AE5D-87955A4C5F93}"/>
              </a:ext>
            </a:extLst>
          </p:cNvPr>
          <p:cNvSpPr/>
          <p:nvPr/>
        </p:nvSpPr>
        <p:spPr>
          <a:xfrm>
            <a:off x="3768133" y="2822904"/>
            <a:ext cx="4481564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scriptPubKey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public Key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signature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ABD3E152-12BD-42D8-962A-B9AA6A154C34}"/>
              </a:ext>
            </a:extLst>
          </p:cNvPr>
          <p:cNvSpPr/>
          <p:nvPr/>
        </p:nvSpPr>
        <p:spPr>
          <a:xfrm>
            <a:off x="3768133" y="3808325"/>
            <a:ext cx="4481564" cy="2110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scriptSig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OP_DUP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OP_HASH160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OP_EQUALVERIFY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OP_CHECKSIG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 descr="O imagine care conține masă&#10;&#10;Descriere generată automat">
            <a:extLst>
              <a:ext uri="{FF2B5EF4-FFF2-40B4-BE49-F238E27FC236}">
                <a16:creationId xmlns:a16="http://schemas.microsoft.com/office/drawing/2014/main" id="{A05A47BB-152D-6C8F-ACF8-6E3B9A2D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C0A14A-C346-4B76-AF5B-98209E1E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UTXO model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4F26B04-E2E1-45EE-85F7-3EDEC010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Verify transactions in parallel, </a:t>
            </a:r>
          </a:p>
          <a:p>
            <a:pPr lvl="1"/>
            <a:r>
              <a:rPr lang="en-US" dirty="0"/>
              <a:t>a UTXO affected by only one transaction</a:t>
            </a:r>
          </a:p>
          <a:p>
            <a:endParaRPr lang="en-US" dirty="0"/>
          </a:p>
          <a:p>
            <a:r>
              <a:rPr lang="en-US" dirty="0"/>
              <a:t>Privacy (wallets)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Limited smart contract capabilities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82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7682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point of failure, not peer-to-peer.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Delayed or refused transactions.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and privacy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Digital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53082"/>
              </p:ext>
            </p:extLst>
          </p:nvPr>
        </p:nvGraphicFramePr>
        <p:xfrm>
          <a:off x="5991665" y="4830957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531965" y="2480124"/>
            <a:ext cx="21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sends “token”</a:t>
            </a:r>
          </a:p>
        </p:txBody>
      </p:sp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0CD67F5C-9EBA-4134-B2C4-2508CFF25528}"/>
              </a:ext>
            </a:extLst>
          </p:cNvPr>
          <p:cNvCxnSpPr>
            <a:cxnSpLocks/>
          </p:cNvCxnSpPr>
          <p:nvPr/>
        </p:nvCxnSpPr>
        <p:spPr>
          <a:xfrm flipH="1">
            <a:off x="3498980" y="2470686"/>
            <a:ext cx="2926463" cy="192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rept cu săgeată 1">
            <a:extLst>
              <a:ext uri="{FF2B5EF4-FFF2-40B4-BE49-F238E27FC236}">
                <a16:creationId xmlns:a16="http://schemas.microsoft.com/office/drawing/2014/main" id="{B4719A3B-BBCB-4080-809C-D299C6ABDAFE}"/>
              </a:ext>
            </a:extLst>
          </p:cNvPr>
          <p:cNvCxnSpPr/>
          <p:nvPr/>
        </p:nvCxnSpPr>
        <p:spPr>
          <a:xfrm>
            <a:off x="2330256" y="2296967"/>
            <a:ext cx="4250453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tăText 5">
            <a:extLst>
              <a:ext uri="{FF2B5EF4-FFF2-40B4-BE49-F238E27FC236}">
                <a16:creationId xmlns:a16="http://schemas.microsoft.com/office/drawing/2014/main" id="{B3ED62A3-5C11-8636-CE73-C8E8B36719C6}"/>
              </a:ext>
            </a:extLst>
          </p:cNvPr>
          <p:cNvSpPr txBox="1"/>
          <p:nvPr/>
        </p:nvSpPr>
        <p:spPr>
          <a:xfrm>
            <a:off x="4410724" y="1980030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notifies Bob</a:t>
            </a:r>
          </a:p>
        </p:txBody>
      </p:sp>
      <p:cxnSp>
        <p:nvCxnSpPr>
          <p:cNvPr id="7" name="Conector drept cu săgeată 6">
            <a:extLst>
              <a:ext uri="{FF2B5EF4-FFF2-40B4-BE49-F238E27FC236}">
                <a16:creationId xmlns:a16="http://schemas.microsoft.com/office/drawing/2014/main" id="{14604290-E071-D1D2-BD62-CA1B4C92B7AB}"/>
              </a:ext>
            </a:extLst>
          </p:cNvPr>
          <p:cNvCxnSpPr>
            <a:cxnSpLocks/>
          </p:cNvCxnSpPr>
          <p:nvPr/>
        </p:nvCxnSpPr>
        <p:spPr>
          <a:xfrm>
            <a:off x="2330256" y="2470686"/>
            <a:ext cx="1658940" cy="127614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83EDC7A0-54BB-945F-2E1F-5A50503961DB}"/>
              </a:ext>
            </a:extLst>
          </p:cNvPr>
          <p:cNvSpPr txBox="1"/>
          <p:nvPr/>
        </p:nvSpPr>
        <p:spPr>
          <a:xfrm>
            <a:off x="1185203" y="3434809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 52MM to Bob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F0AFDCE7-3BC2-65C5-68D2-A87BDB2B2014}"/>
              </a:ext>
            </a:extLst>
          </p:cNvPr>
          <p:cNvSpPr txBox="1"/>
          <p:nvPr/>
        </p:nvSpPr>
        <p:spPr>
          <a:xfrm>
            <a:off x="5488489" y="3754288"/>
            <a:ext cx="254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check his balance</a:t>
            </a:r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D354E2A-6412-3A40-EDB1-6B5213BDA029}"/>
              </a:ext>
            </a:extLst>
          </p:cNvPr>
          <p:cNvCxnSpPr>
            <a:cxnSpLocks/>
          </p:cNvCxnSpPr>
          <p:nvPr/>
        </p:nvCxnSpPr>
        <p:spPr>
          <a:xfrm flipH="1">
            <a:off x="5345723" y="2431701"/>
            <a:ext cx="1125415" cy="150725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 5">
            <a:extLst>
              <a:ext uri="{FF2B5EF4-FFF2-40B4-BE49-F238E27FC236}">
                <a16:creationId xmlns:a16="http://schemas.microsoft.com/office/drawing/2014/main" id="{CB4DD7C0-C6F1-51C5-8E9E-72650ACB2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06247"/>
              </p:ext>
            </p:extLst>
          </p:nvPr>
        </p:nvGraphicFramePr>
        <p:xfrm>
          <a:off x="355975" y="4830957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98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161AB61-8DDD-7B00-78D0-9FE9836EF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9" y="695666"/>
            <a:ext cx="9104762" cy="5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6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pic>
        <p:nvPicPr>
          <p:cNvPr id="13" name="Imagine 12" descr="O imagine care conține text&#10;&#10;Descriere generată automat">
            <a:extLst>
              <a:ext uri="{FF2B5EF4-FFF2-40B4-BE49-F238E27FC236}">
                <a16:creationId xmlns:a16="http://schemas.microsoft.com/office/drawing/2014/main" id="{F5278406-5B94-4AFB-8285-2A23887DD0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1032">
            <a:off x="2142363" y="2479953"/>
            <a:ext cx="570025" cy="1730195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8743279" y="900820"/>
            <a:ext cx="32142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</a:t>
            </a:r>
          </a:p>
          <a:p>
            <a:r>
              <a:rPr lang="en-US" b="1" dirty="0"/>
              <a:t>Blind signatures (1983)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sends a dollar to the bank and a blinded id, representing the digital coin she will be authorized to use in further transactions.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an encrypted envelope or carbon paper nested in an envelope with Alice’s address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48" y="2400428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61DD8C90-C805-4F84-BA3C-0526319B8AC6}"/>
              </a:ext>
            </a:extLst>
          </p:cNvPr>
          <p:cNvSpPr txBox="1"/>
          <p:nvPr/>
        </p:nvSpPr>
        <p:spPr>
          <a:xfrm>
            <a:off x="309373" y="3324963"/>
            <a:ext cx="14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Alice’s address</a:t>
            </a:r>
          </a:p>
        </p:txBody>
      </p:sp>
      <p:pic>
        <p:nvPicPr>
          <p:cNvPr id="18" name="Grafic 17" descr="Lock outline">
            <a:extLst>
              <a:ext uri="{FF2B5EF4-FFF2-40B4-BE49-F238E27FC236}">
                <a16:creationId xmlns:a16="http://schemas.microsoft.com/office/drawing/2014/main" id="{A7B4C103-9DE3-4A06-9E9F-F5DFA423C2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20818" flipH="1">
            <a:off x="3350614" y="2654786"/>
            <a:ext cx="293914" cy="293914"/>
          </a:xfrm>
          <a:prstGeom prst="rect">
            <a:avLst/>
          </a:prstGeom>
        </p:spPr>
      </p:pic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790EDE84-DEEB-4094-8DFD-4B58103CD3B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309749" y="2270368"/>
            <a:ext cx="458383" cy="48230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>
            <a:extLst>
              <a:ext uri="{FF2B5EF4-FFF2-40B4-BE49-F238E27FC236}">
                <a16:creationId xmlns:a16="http://schemas.microsoft.com/office/drawing/2014/main" id="{91E73176-7726-4A81-937B-015D3301CF38}"/>
              </a:ext>
            </a:extLst>
          </p:cNvPr>
          <p:cNvSpPr txBox="1"/>
          <p:nvPr/>
        </p:nvSpPr>
        <p:spPr>
          <a:xfrm>
            <a:off x="3768132" y="1808703"/>
            <a:ext cx="231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“blinded” envelope </a:t>
            </a:r>
          </a:p>
          <a:p>
            <a:r>
              <a:rPr lang="en-US" dirty="0"/>
              <a:t>with digital coin (id),</a:t>
            </a:r>
          </a:p>
          <a:p>
            <a:r>
              <a:rPr lang="en-US" dirty="0"/>
              <a:t>generated by Alice  </a:t>
            </a:r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9C107A55-5B71-410E-A989-8FE165118FAA}"/>
              </a:ext>
            </a:extLst>
          </p:cNvPr>
          <p:cNvCxnSpPr>
            <a:cxnSpLocks/>
          </p:cNvCxnSpPr>
          <p:nvPr/>
        </p:nvCxnSpPr>
        <p:spPr>
          <a:xfrm>
            <a:off x="1171637" y="3669609"/>
            <a:ext cx="1401452" cy="21364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reptunghi 33">
            <a:extLst>
              <a:ext uri="{FF2B5EF4-FFF2-40B4-BE49-F238E27FC236}">
                <a16:creationId xmlns:a16="http://schemas.microsoft.com/office/drawing/2014/main" id="{D754FA4A-0EF9-4276-83A0-8997A8CEFAB0}"/>
              </a:ext>
            </a:extLst>
          </p:cNvPr>
          <p:cNvSpPr/>
          <p:nvPr/>
        </p:nvSpPr>
        <p:spPr>
          <a:xfrm>
            <a:off x="6320413" y="592853"/>
            <a:ext cx="1964483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8743279" y="900820"/>
            <a:ext cx="32142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 (1983)</a:t>
            </a:r>
          </a:p>
          <a:p>
            <a:r>
              <a:rPr lang="en-US" b="1" dirty="0"/>
              <a:t>Blind signatures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is not able to </a:t>
            </a:r>
            <a:r>
              <a:rPr lang="en-US" dirty="0" err="1"/>
              <a:t>dicover</a:t>
            </a:r>
            <a:r>
              <a:rPr lang="en-US" dirty="0"/>
              <a:t>  the id, it can only register how many coins are signed and sign Alice’s blinded id.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has no record of Alices balance or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can recognize/recover the id she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Anyone can recognize the signature of the bank.</a:t>
            </a:r>
          </a:p>
          <a:p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48" y="2400428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61DD8C90-C805-4F84-BA3C-0526319B8AC6}"/>
              </a:ext>
            </a:extLst>
          </p:cNvPr>
          <p:cNvSpPr txBox="1"/>
          <p:nvPr/>
        </p:nvSpPr>
        <p:spPr>
          <a:xfrm>
            <a:off x="309373" y="3324963"/>
            <a:ext cx="14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Alice’s address</a:t>
            </a:r>
          </a:p>
        </p:txBody>
      </p:sp>
      <p:pic>
        <p:nvPicPr>
          <p:cNvPr id="18" name="Grafic 17" descr="Lock outline">
            <a:extLst>
              <a:ext uri="{FF2B5EF4-FFF2-40B4-BE49-F238E27FC236}">
                <a16:creationId xmlns:a16="http://schemas.microsoft.com/office/drawing/2014/main" id="{A7B4C103-9DE3-4A06-9E9F-F5DFA423C2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20818" flipH="1">
            <a:off x="3350614" y="2654786"/>
            <a:ext cx="293914" cy="293914"/>
          </a:xfrm>
          <a:prstGeom prst="rect">
            <a:avLst/>
          </a:prstGeom>
        </p:spPr>
      </p:pic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790EDE84-DEEB-4094-8DFD-4B58103CD3B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619468" y="2400428"/>
            <a:ext cx="458383" cy="34380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>
            <a:extLst>
              <a:ext uri="{FF2B5EF4-FFF2-40B4-BE49-F238E27FC236}">
                <a16:creationId xmlns:a16="http://schemas.microsoft.com/office/drawing/2014/main" id="{91E73176-7726-4A81-937B-015D3301CF38}"/>
              </a:ext>
            </a:extLst>
          </p:cNvPr>
          <p:cNvSpPr txBox="1"/>
          <p:nvPr/>
        </p:nvSpPr>
        <p:spPr>
          <a:xfrm>
            <a:off x="4077851" y="1800263"/>
            <a:ext cx="265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“blinded” envelope </a:t>
            </a:r>
          </a:p>
          <a:p>
            <a:r>
              <a:rPr lang="en-US" dirty="0"/>
              <a:t>with digital coin (id),</a:t>
            </a:r>
          </a:p>
          <a:p>
            <a:r>
              <a:rPr lang="en-US" dirty="0"/>
              <a:t>generated by Alice</a:t>
            </a:r>
          </a:p>
          <a:p>
            <a:r>
              <a:rPr lang="en-US" b="1" dirty="0">
                <a:solidFill>
                  <a:srgbClr val="FF0000"/>
                </a:solidFill>
              </a:rPr>
              <a:t>with bank’s signature.  </a:t>
            </a:r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9C107A55-5B71-410E-A989-8FE165118FAA}"/>
              </a:ext>
            </a:extLst>
          </p:cNvPr>
          <p:cNvCxnSpPr>
            <a:cxnSpLocks/>
          </p:cNvCxnSpPr>
          <p:nvPr/>
        </p:nvCxnSpPr>
        <p:spPr>
          <a:xfrm>
            <a:off x="1171637" y="3669609"/>
            <a:ext cx="1401452" cy="21364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 5">
            <a:extLst>
              <a:ext uri="{FF2B5EF4-FFF2-40B4-BE49-F238E27FC236}">
                <a16:creationId xmlns:a16="http://schemas.microsoft.com/office/drawing/2014/main" id="{F9A20C9D-300D-45D3-B0EC-93F9D6B46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4900"/>
              </p:ext>
            </p:extLst>
          </p:nvPr>
        </p:nvGraphicFramePr>
        <p:xfrm>
          <a:off x="2162364" y="5195824"/>
          <a:ext cx="10697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</a:tbl>
          </a:graphicData>
        </a:graphic>
      </p:graphicFrame>
      <p:pic>
        <p:nvPicPr>
          <p:cNvPr id="5" name="Grafic 4" descr="Signature outline">
            <a:extLst>
              <a:ext uri="{FF2B5EF4-FFF2-40B4-BE49-F238E27FC236}">
                <a16:creationId xmlns:a16="http://schemas.microsoft.com/office/drawing/2014/main" id="{A9A853AC-1E72-4102-9F86-C90BD6EE8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4225" y="2625726"/>
            <a:ext cx="480360" cy="480360"/>
          </a:xfrm>
          <a:prstGeom prst="rect">
            <a:avLst/>
          </a:prstGeom>
        </p:spPr>
      </p:pic>
      <p:sp>
        <p:nvSpPr>
          <p:cNvPr id="15" name="Dreptunghi 14">
            <a:extLst>
              <a:ext uri="{FF2B5EF4-FFF2-40B4-BE49-F238E27FC236}">
                <a16:creationId xmlns:a16="http://schemas.microsoft.com/office/drawing/2014/main" id="{F66E19BB-6D87-47C3-AED8-EC886B632A37}"/>
              </a:ext>
            </a:extLst>
          </p:cNvPr>
          <p:cNvSpPr/>
          <p:nvPr/>
        </p:nvSpPr>
        <p:spPr>
          <a:xfrm>
            <a:off x="6401662" y="579154"/>
            <a:ext cx="1964483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8743279" y="900820"/>
            <a:ext cx="3214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</a:t>
            </a:r>
          </a:p>
          <a:p>
            <a:r>
              <a:rPr lang="en-US" b="1" dirty="0"/>
              <a:t>Blind signatures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sends the signed, </a:t>
            </a:r>
            <a:r>
              <a:rPr lang="en-US" b="1" dirty="0"/>
              <a:t>not blinded digital coin to Bob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96" y="1345710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61DD8C90-C805-4F84-BA3C-0526319B8AC6}"/>
              </a:ext>
            </a:extLst>
          </p:cNvPr>
          <p:cNvSpPr txBox="1"/>
          <p:nvPr/>
        </p:nvSpPr>
        <p:spPr>
          <a:xfrm>
            <a:off x="455073" y="2478577"/>
            <a:ext cx="14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Bob’s address</a:t>
            </a:r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790EDE84-DEEB-4094-8DFD-4B58103CD3B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629516" y="1345710"/>
            <a:ext cx="458383" cy="34380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>
            <a:extLst>
              <a:ext uri="{FF2B5EF4-FFF2-40B4-BE49-F238E27FC236}">
                <a16:creationId xmlns:a16="http://schemas.microsoft.com/office/drawing/2014/main" id="{91E73176-7726-4A81-937B-015D3301CF38}"/>
              </a:ext>
            </a:extLst>
          </p:cNvPr>
          <p:cNvSpPr txBox="1"/>
          <p:nvPr/>
        </p:nvSpPr>
        <p:spPr>
          <a:xfrm>
            <a:off x="4087899" y="745545"/>
            <a:ext cx="265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digital coin (id),</a:t>
            </a:r>
          </a:p>
          <a:p>
            <a:r>
              <a:rPr lang="en-US" dirty="0"/>
              <a:t>generated by Alice</a:t>
            </a:r>
          </a:p>
          <a:p>
            <a:r>
              <a:rPr lang="en-US" dirty="0"/>
              <a:t>with bank’s signature.  </a:t>
            </a:r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9C107A55-5B71-410E-A989-8FE165118FAA}"/>
              </a:ext>
            </a:extLst>
          </p:cNvPr>
          <p:cNvCxnSpPr>
            <a:cxnSpLocks/>
          </p:cNvCxnSpPr>
          <p:nvPr/>
        </p:nvCxnSpPr>
        <p:spPr>
          <a:xfrm>
            <a:off x="1289979" y="2746151"/>
            <a:ext cx="1333141" cy="5559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c 4" descr="Signature outline">
            <a:extLst>
              <a:ext uri="{FF2B5EF4-FFF2-40B4-BE49-F238E27FC236}">
                <a16:creationId xmlns:a16="http://schemas.microsoft.com/office/drawing/2014/main" id="{A9A853AC-1E72-4102-9F86-C90BD6EE8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4273" y="1571008"/>
            <a:ext cx="480360" cy="480360"/>
          </a:xfrm>
          <a:prstGeom prst="rect">
            <a:avLst/>
          </a:prstGeom>
        </p:spPr>
      </p:pic>
      <p:sp>
        <p:nvSpPr>
          <p:cNvPr id="17" name="Dreptunghi 16">
            <a:extLst>
              <a:ext uri="{FF2B5EF4-FFF2-40B4-BE49-F238E27FC236}">
                <a16:creationId xmlns:a16="http://schemas.microsoft.com/office/drawing/2014/main" id="{5F0444AF-16E3-41C0-A18A-95F572AB2528}"/>
              </a:ext>
            </a:extLst>
          </p:cNvPr>
          <p:cNvSpPr/>
          <p:nvPr/>
        </p:nvSpPr>
        <p:spPr>
          <a:xfrm>
            <a:off x="3255393" y="3484919"/>
            <a:ext cx="2974585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</a:t>
            </a:r>
          </a:p>
          <a:p>
            <a:r>
              <a:rPr lang="en-US" b="1" dirty="0"/>
              <a:t>Blind signatures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Bob receives from Alice the id signed by the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Bob recognize the signature of the bank.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60" y="1666261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2" name="Grafic 11" descr="Signature outline">
            <a:extLst>
              <a:ext uri="{FF2B5EF4-FFF2-40B4-BE49-F238E27FC236}">
                <a16:creationId xmlns:a16="http://schemas.microsoft.com/office/drawing/2014/main" id="{F31E33AB-38E5-4283-AF53-8DFD26ECB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3243" y="1876780"/>
            <a:ext cx="480360" cy="480360"/>
          </a:xfrm>
          <a:prstGeom prst="rect">
            <a:avLst/>
          </a:prstGeom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E69743F1-7B8D-4B24-9CD6-52EEB3452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640" y="1976967"/>
            <a:ext cx="803910" cy="1271207"/>
          </a:xfrm>
          <a:prstGeom prst="rect">
            <a:avLst/>
          </a:prstGeom>
        </p:spPr>
      </p:pic>
      <p:sp>
        <p:nvSpPr>
          <p:cNvPr id="19" name="Dreptunghi 18">
            <a:extLst>
              <a:ext uri="{FF2B5EF4-FFF2-40B4-BE49-F238E27FC236}">
                <a16:creationId xmlns:a16="http://schemas.microsoft.com/office/drawing/2014/main" id="{D6A9FE2D-AA79-4B25-A9CE-79F06B30C7CA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6CDD5890E24409C013A1D697EBB86" ma:contentTypeVersion="9" ma:contentTypeDescription="Create a new document." ma:contentTypeScope="" ma:versionID="54329c71db681f07b13d0f7448b9d839">
  <xsd:schema xmlns:xsd="http://www.w3.org/2001/XMLSchema" xmlns:xs="http://www.w3.org/2001/XMLSchema" xmlns:p="http://schemas.microsoft.com/office/2006/metadata/properties" xmlns:ns2="6a2cac46-273e-40e2-855f-b5f213b3ca52" xmlns:ns3="fe0fc741-bbc5-477e-93da-5e748bc4b562" targetNamespace="http://schemas.microsoft.com/office/2006/metadata/properties" ma:root="true" ma:fieldsID="58a7b63f1c31dc8196b39bdda83e464b" ns2:_="" ns3:_="">
    <xsd:import namespace="6a2cac46-273e-40e2-855f-b5f213b3ca52"/>
    <xsd:import namespace="fe0fc741-bbc5-477e-93da-5e748bc4b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cac46-273e-40e2-855f-b5f213b3ca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fc741-bbc5-477e-93da-5e748bc4b56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55d3cbb-0cc9-4484-b1dd-0c733ab36f33}" ma:internalName="TaxCatchAll" ma:showField="CatchAllData" ma:web="fe0fc741-bbc5-477e-93da-5e748bc4b5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e0fc741-bbc5-477e-93da-5e748bc4b562" xsi:nil="true"/>
    <lcf76f155ced4ddcb4097134ff3c332f xmlns="6a2cac46-273e-40e2-855f-b5f213b3ca5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802EA1-8B05-4741-9477-D251E95AF21A}"/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B19738-941C-43F2-820C-D876ABF799F7}"/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13464</TotalTime>
  <Words>1322</Words>
  <Application>Microsoft Office PowerPoint</Application>
  <PresentationFormat>Ecran lat</PresentationFormat>
  <Paragraphs>324</Paragraphs>
  <Slides>32</Slides>
  <Notes>12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32</vt:i4>
      </vt:variant>
    </vt:vector>
  </HeadingPairs>
  <TitlesOfParts>
    <vt:vector size="37" baseType="lpstr">
      <vt:lpstr>Arial</vt:lpstr>
      <vt:lpstr>Euphemia</vt:lpstr>
      <vt:lpstr>Plantagenet Cherokee</vt:lpstr>
      <vt:lpstr>Wingdings</vt:lpstr>
      <vt:lpstr>Literatură academică 16x9</vt:lpstr>
      <vt:lpstr>BITCOIN, TRANSACTIONS UTXO MODEL</vt:lpstr>
      <vt:lpstr>Course overview</vt:lpstr>
      <vt:lpstr>Blind signatures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RSA </vt:lpstr>
      <vt:lpstr>Blind signatures</vt:lpstr>
      <vt:lpstr>RSA - Blind signatures</vt:lpstr>
      <vt:lpstr>Prezentare PowerPoint</vt:lpstr>
      <vt:lpstr>UTXO unspent transactions output</vt:lpstr>
      <vt:lpstr>UTXO</vt:lpstr>
      <vt:lpstr>UTXO vs ACCOUNT model</vt:lpstr>
      <vt:lpstr>Prezentare PowerPoint</vt:lpstr>
      <vt:lpstr>Prezentare PowerPoint</vt:lpstr>
      <vt:lpstr>Prezentare PowerPoint</vt:lpstr>
      <vt:lpstr>Bitcoin UTXO model</vt:lpstr>
      <vt:lpstr>Bitcoin UTXO model</vt:lpstr>
      <vt:lpstr>UTXO set</vt:lpstr>
      <vt:lpstr>TRANSACTIONS</vt:lpstr>
      <vt:lpstr>Prezentare PowerPoint</vt:lpstr>
      <vt:lpstr>Prezentare PowerPoint</vt:lpstr>
      <vt:lpstr>Transactions – Locking script</vt:lpstr>
      <vt:lpstr>Transactions -- Unlocking Script</vt:lpstr>
      <vt:lpstr>Bitcoin UTXO model</vt:lpstr>
      <vt:lpstr>Prezentare PowerPoint</vt:lpstr>
      <vt:lpstr>UTXO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Iulia Banu</dc:creator>
  <cp:lastModifiedBy>Iulia Banu</cp:lastModifiedBy>
  <cp:revision>264</cp:revision>
  <dcterms:created xsi:type="dcterms:W3CDTF">2021-11-10T12:02:23Z</dcterms:created>
  <dcterms:modified xsi:type="dcterms:W3CDTF">2023-03-01T16:36:13Z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0x010100FAE6CDD5890E24409C013A1D697EBB86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