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9" r:id="rId2"/>
    <p:sldId id="258" r:id="rId3"/>
    <p:sldId id="260" r:id="rId4"/>
    <p:sldId id="261" r:id="rId5"/>
    <p:sldId id="262" r:id="rId6"/>
    <p:sldId id="271" r:id="rId7"/>
    <p:sldId id="263" r:id="rId8"/>
    <p:sldId id="265" r:id="rId9"/>
    <p:sldId id="266" r:id="rId10"/>
    <p:sldId id="267" r:id="rId11"/>
    <p:sldId id="272" r:id="rId12"/>
    <p:sldId id="256" r:id="rId13"/>
    <p:sldId id="257" r:id="rId14"/>
    <p:sldId id="268" r:id="rId15"/>
    <p:sldId id="269" r:id="rId16"/>
    <p:sldId id="270" r:id="rId17"/>
    <p:sldId id="273" r:id="rId18"/>
  </p:sldIdLst>
  <p:sldSz cx="9753600" cy="7315200"/>
  <p:notesSz cx="9753600" cy="7315200"/>
  <p:custDataLst>
    <p:tags r:id="rId20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30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76F"/>
    <a:srgbClr val="F5BEB1"/>
    <a:srgbClr val="AC1C17"/>
    <a:srgbClr val="DF54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833" autoAdjust="0"/>
    <p:restoredTop sz="86142" autoAdjust="0"/>
  </p:normalViewPr>
  <p:slideViewPr>
    <p:cSldViewPr>
      <p:cViewPr>
        <p:scale>
          <a:sx n="75" d="100"/>
          <a:sy n="75" d="100"/>
        </p:scale>
        <p:origin x="869" y="-101"/>
      </p:cViewPr>
      <p:guideLst>
        <p:guide orient="horz" pos="2880"/>
        <p:guide pos="30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205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25925" cy="366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524500" y="0"/>
            <a:ext cx="4227513" cy="366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8AB6F-828A-47C3-B00D-A5908A2DD954}" type="datetimeFigureOut">
              <a:rPr lang="ru-RU" smtClean="0"/>
              <a:t>14.11.20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230563" y="914400"/>
            <a:ext cx="3292475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74725" y="3521075"/>
            <a:ext cx="7804150" cy="28797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948488"/>
            <a:ext cx="4225925" cy="366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524500" y="6948488"/>
            <a:ext cx="4227513" cy="366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F8D60E-B8FA-4D46-9300-62105323C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833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данном слайде представлена краткая информация об </a:t>
            </a:r>
            <a:r>
              <a:rPr lang="ru-RU" b="1" dirty="0"/>
              <a:t>заказчике проекта </a:t>
            </a:r>
            <a:r>
              <a:rPr lang="ru-RU" dirty="0"/>
              <a:t>– Институте Заочного и Дистанционного Обучения.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F8D60E-B8FA-4D46-9300-62105323CCA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2385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данном слайде представлена </a:t>
            </a:r>
            <a:r>
              <a:rPr lang="ru-RU" b="1" dirty="0"/>
              <a:t>диаграмма</a:t>
            </a:r>
            <a:r>
              <a:rPr lang="ru-RU" dirty="0"/>
              <a:t> </a:t>
            </a:r>
            <a:r>
              <a:rPr lang="ru-RU" b="1" dirty="0" err="1"/>
              <a:t>Ганта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F8D60E-B8FA-4D46-9300-62105323CCA7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721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На данном слайде представлена </a:t>
            </a:r>
            <a:r>
              <a:rPr lang="ru-RU" b="1" dirty="0"/>
              <a:t>диаграмма</a:t>
            </a:r>
            <a:r>
              <a:rPr lang="ru-RU" dirty="0"/>
              <a:t> </a:t>
            </a:r>
            <a:r>
              <a:rPr lang="ru-RU" b="1" dirty="0" err="1"/>
              <a:t>Ганта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F8D60E-B8FA-4D46-9300-62105323CCA7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8396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Для выполнения проекта был выработан следующий календарный график – </a:t>
            </a:r>
            <a:r>
              <a:rPr lang="ru-RU" sz="1200" b="1" i="0" dirty="0">
                <a:solidFill>
                  <a:srgbClr val="AC1C17"/>
                </a:solidFill>
              </a:rPr>
              <a:t>в</a:t>
            </a:r>
            <a:r>
              <a:rPr lang="ru-RU" altLang="ru-RU" sz="1200" b="1" i="0" dirty="0">
                <a:solidFill>
                  <a:srgbClr val="AC1C17"/>
                </a:solidFill>
              </a:rPr>
              <a:t>стречи</a:t>
            </a:r>
            <a:r>
              <a:rPr lang="ru-RU" altLang="ru-RU" sz="1200" i="0" dirty="0">
                <a:solidFill>
                  <a:srgbClr val="AC1C17"/>
                </a:solidFill>
              </a:rPr>
              <a:t> </a:t>
            </a:r>
            <a:r>
              <a:rPr lang="ru-RU" altLang="ru-RU" sz="1200" b="1" i="0" dirty="0">
                <a:solidFill>
                  <a:srgbClr val="AC1C17"/>
                </a:solidFill>
              </a:rPr>
              <a:t>проводятся</a:t>
            </a:r>
            <a:r>
              <a:rPr lang="ru-RU" altLang="ru-RU" sz="1200" i="0" dirty="0">
                <a:solidFill>
                  <a:srgbClr val="AC1C17"/>
                </a:solidFill>
              </a:rPr>
              <a:t> каждую неделю по средам и субботам</a:t>
            </a:r>
            <a:r>
              <a:rPr lang="ru-RU" altLang="ru-RU" sz="1200" i="1" dirty="0">
                <a:solidFill>
                  <a:srgbClr val="AC1C17"/>
                </a:solidFill>
              </a:rPr>
              <a:t>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F8D60E-B8FA-4D46-9300-62105323CCA7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72469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/>
              <a:t>Ожидаемым</a:t>
            </a:r>
            <a:r>
              <a:rPr lang="ru-RU" dirty="0"/>
              <a:t> </a:t>
            </a:r>
            <a:r>
              <a:rPr lang="ru-RU" b="1" dirty="0"/>
              <a:t>результатом</a:t>
            </a:r>
            <a:r>
              <a:rPr lang="ru-RU" dirty="0"/>
              <a:t> проекта является </a:t>
            </a:r>
            <a:r>
              <a:rPr lang="ru-RU" sz="1200" b="0" i="0" dirty="0">
                <a:solidFill>
                  <a:srgbClr val="AC1C17"/>
                </a:solidFill>
              </a:rPr>
              <a:t>з</a:t>
            </a:r>
            <a:r>
              <a:rPr lang="ru-RU" altLang="ru-RU" sz="1200" b="0" i="0" dirty="0">
                <a:solidFill>
                  <a:srgbClr val="AC1C17"/>
                </a:solidFill>
              </a:rPr>
              <a:t>авершенный проект, готовый к развертыванию на сервере клиента.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F8D60E-B8FA-4D46-9300-62105323CCA7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2379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 настоящему моменту нашей командой </a:t>
            </a:r>
            <a:r>
              <a:rPr lang="ru-RU" b="1" dirty="0"/>
              <a:t>выполнены</a:t>
            </a:r>
            <a:r>
              <a:rPr lang="ru-RU" dirty="0"/>
              <a:t> следующие </a:t>
            </a:r>
            <a:r>
              <a:rPr lang="ru-RU" b="1" dirty="0"/>
              <a:t>задачи</a:t>
            </a:r>
            <a:r>
              <a:rPr lang="ru-RU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altLang="ru-RU" i="0" dirty="0">
                <a:solidFill>
                  <a:srgbClr val="AC1C17"/>
                </a:solidFill>
              </a:rPr>
              <a:t>Выполнена отладка и поиск багов в админ-панели;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altLang="ru-RU" i="0" dirty="0">
                <a:solidFill>
                  <a:srgbClr val="AC1C17"/>
                </a:solidFill>
              </a:rPr>
              <a:t>Выполнена отладка и поиск багов в клиентской части;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altLang="ru-RU" i="0" dirty="0">
                <a:solidFill>
                  <a:srgbClr val="AC1C17"/>
                </a:solidFill>
              </a:rPr>
              <a:t>Начат процесс проверки работы чат-бота на основе тестовых данных.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F8D60E-B8FA-4D46-9300-62105323CCA7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8841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Спасибо за внимание.</a:t>
            </a:r>
          </a:p>
          <a:p>
            <a:r>
              <a:rPr lang="ru-RU" dirty="0"/>
              <a:t>Ждем ваших вопросов.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F8D60E-B8FA-4D46-9300-62105323CCA7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3092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Наш</a:t>
            </a:r>
            <a:r>
              <a:rPr lang="ru-RU" baseline="0" dirty="0"/>
              <a:t> проект ставит перед собой цель </a:t>
            </a:r>
            <a:r>
              <a:rPr lang="ru-RU" b="1" baseline="0" dirty="0"/>
              <a:t>разрешить</a:t>
            </a:r>
            <a:r>
              <a:rPr lang="ru-RU" baseline="0" dirty="0"/>
              <a:t> следующие </a:t>
            </a:r>
            <a:r>
              <a:rPr lang="ru-RU" b="1" baseline="0" dirty="0"/>
              <a:t>проблемы</a:t>
            </a:r>
            <a:r>
              <a:rPr lang="ru-RU" baseline="0" dirty="0"/>
              <a:t>: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baseline="0" dirty="0"/>
              <a:t>упростить поиск интересующей информации на сайте,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baseline="0" dirty="0"/>
              <a:t>сократить время сотрудника на консультирование лиц, заинтересованных в предоставляемых ИЗДО услугами,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baseline="0" dirty="0"/>
              <a:t>предоставить корректную и точную информацию в режиме постоянного времени. 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F8D60E-B8FA-4D46-9300-62105323CCA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9163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/>
              <a:t>Целью</a:t>
            </a:r>
            <a:r>
              <a:rPr lang="ru-RU" dirty="0"/>
              <a:t> нашего проекта является оптимизация процесса консультирования сотрудниками ИЗДО своих клиентов.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F8D60E-B8FA-4D46-9300-62105323CCA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225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solidFill>
                  <a:srgbClr val="45525A"/>
                </a:solidFill>
              </a:rPr>
              <a:t>Выполненные в </a:t>
            </a:r>
            <a:r>
              <a:rPr lang="ru-RU" sz="1200" b="1" dirty="0">
                <a:solidFill>
                  <a:srgbClr val="45525A"/>
                </a:solidFill>
              </a:rPr>
              <a:t>предыдущем</a:t>
            </a:r>
            <a:r>
              <a:rPr lang="ru-RU" sz="1200" dirty="0">
                <a:solidFill>
                  <a:srgbClr val="45525A"/>
                </a:solidFill>
              </a:rPr>
              <a:t> </a:t>
            </a:r>
            <a:r>
              <a:rPr lang="ru-RU" sz="1200" b="1" dirty="0">
                <a:solidFill>
                  <a:srgbClr val="45525A"/>
                </a:solidFill>
              </a:rPr>
              <a:t>семестре</a:t>
            </a:r>
            <a:r>
              <a:rPr lang="ru-RU" sz="1200" dirty="0">
                <a:solidFill>
                  <a:srgbClr val="45525A"/>
                </a:solidFill>
              </a:rPr>
              <a:t> </a:t>
            </a:r>
            <a:r>
              <a:rPr lang="ru-RU" sz="1200" b="1" dirty="0">
                <a:solidFill>
                  <a:srgbClr val="45525A"/>
                </a:solidFill>
              </a:rPr>
              <a:t>задачи</a:t>
            </a:r>
            <a:r>
              <a:rPr lang="ru-RU" sz="1200" dirty="0">
                <a:solidFill>
                  <a:srgbClr val="45525A"/>
                </a:solidFill>
              </a:rPr>
              <a:t> по нашему проекту: </a:t>
            </a:r>
            <a:r>
              <a:rPr lang="ru-RU" sz="1200" b="1" dirty="0">
                <a:solidFill>
                  <a:srgbClr val="45525A"/>
                </a:solidFill>
              </a:rPr>
              <a:t>(</a:t>
            </a:r>
            <a:r>
              <a:rPr lang="ru-RU" sz="1200" i="1" dirty="0">
                <a:solidFill>
                  <a:srgbClr val="45525A"/>
                </a:solidFill>
              </a:rPr>
              <a:t>я еще переделаю здесь формулировку</a:t>
            </a:r>
            <a:r>
              <a:rPr lang="ru-RU" sz="1200" b="1" dirty="0">
                <a:solidFill>
                  <a:srgbClr val="45525A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ru-RU" sz="1200" dirty="0">
                <a:solidFill>
                  <a:srgbClr val="AC1C17"/>
                </a:solidFill>
              </a:rPr>
              <a:t>Разработанный прототип модуля формирования ответа на вопрос пользователя;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ru-RU" sz="1200" dirty="0">
                <a:solidFill>
                  <a:srgbClr val="AC1C17"/>
                </a:solidFill>
              </a:rPr>
              <a:t>Разработанный модуль вывода диалога;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ru-RU" sz="1200" dirty="0">
                <a:solidFill>
                  <a:srgbClr val="AC1C17"/>
                </a:solidFill>
              </a:rPr>
              <a:t>Полностью проработанный </a:t>
            </a:r>
            <a:r>
              <a:rPr lang="en-US" sz="1200" dirty="0">
                <a:solidFill>
                  <a:srgbClr val="AC1C17"/>
                </a:solidFill>
              </a:rPr>
              <a:t>API</a:t>
            </a:r>
            <a:r>
              <a:rPr lang="ru-RU" sz="1200" dirty="0">
                <a:solidFill>
                  <a:srgbClr val="AC1C17"/>
                </a:solidFill>
              </a:rPr>
              <a:t> для чат-бота и панели администратора;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ru-RU" sz="1200" dirty="0">
                <a:solidFill>
                  <a:srgbClr val="AC1C17"/>
                </a:solidFill>
              </a:rPr>
              <a:t>Разработанный прототип интерфейса чат-бота и панели администрирования;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ru-RU" sz="1200" dirty="0">
                <a:solidFill>
                  <a:srgbClr val="AC1C17"/>
                </a:solidFill>
              </a:rPr>
              <a:t>Разработали идентификацию в панели администрирования, генерацию случайных паролей для новых пользователей и возможность их удаления.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dirty="0">
              <a:solidFill>
                <a:srgbClr val="45525A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solidFill>
                  <a:srgbClr val="45525A"/>
                </a:solidFill>
              </a:rPr>
              <a:t>(Разработали программный модуль панели администрирования</a:t>
            </a:r>
            <a:r>
              <a:rPr lang="en-US" sz="1200" dirty="0">
                <a:solidFill>
                  <a:srgbClr val="45525A"/>
                </a:solidFill>
              </a:rPr>
              <a:t> c </a:t>
            </a:r>
            <a:r>
              <a:rPr lang="ru-RU" sz="1200" dirty="0">
                <a:solidFill>
                  <a:srgbClr val="45525A"/>
                </a:solidFill>
              </a:rPr>
              <a:t>функцией добавления и удаления вопросов, содержащих ключевые слова; 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F8D60E-B8FA-4D46-9300-62105323CCA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351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</a:t>
            </a:r>
            <a:r>
              <a:rPr lang="ru-RU" b="1" dirty="0"/>
              <a:t>данный</a:t>
            </a:r>
            <a:r>
              <a:rPr lang="ru-RU" dirty="0"/>
              <a:t> </a:t>
            </a:r>
            <a:r>
              <a:rPr lang="ru-RU" b="1" dirty="0"/>
              <a:t>семестр</a:t>
            </a:r>
            <a:r>
              <a:rPr lang="ru-RU" dirty="0"/>
              <a:t> у нас имеются следующие </a:t>
            </a:r>
            <a:r>
              <a:rPr lang="ru-RU" b="1" dirty="0"/>
              <a:t>задачи</a:t>
            </a:r>
            <a:r>
              <a:rPr lang="ru-RU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ru-RU" altLang="ru-RU" sz="1200" dirty="0">
                <a:solidFill>
                  <a:srgbClr val="AC1C17"/>
                </a:solidFill>
              </a:rPr>
              <a:t>Проанализировать результаты работ с предыдущих семестров, сделать выводы о недостатках разработанного проекта и составить будущий план работ по проекту;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ru-RU" altLang="ru-RU" sz="1200" dirty="0">
                <a:solidFill>
                  <a:srgbClr val="AC1C17"/>
                </a:solidFill>
              </a:rPr>
              <a:t>Протестировать и отладить клиентскую часть;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ru-RU" altLang="ru-RU" sz="1200" dirty="0">
                <a:solidFill>
                  <a:srgbClr val="AC1C17"/>
                </a:solidFill>
              </a:rPr>
              <a:t>Протестировать и отладить администраторскую панель;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ru-RU" altLang="ru-RU" sz="1200" dirty="0">
                <a:solidFill>
                  <a:srgbClr val="AC1C17"/>
                </a:solidFill>
              </a:rPr>
              <a:t>Проверить работу чат-бота на основе тестовых данных;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ru-RU" sz="1200" dirty="0">
                <a:solidFill>
                  <a:srgbClr val="AC1C17"/>
                </a:solidFill>
              </a:rPr>
              <a:t>Разработать дерево вопросов;</a:t>
            </a:r>
            <a:endParaRPr lang="ru-RU" altLang="ru-RU" sz="1200" dirty="0">
              <a:solidFill>
                <a:srgbClr val="AC1C17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ru-RU" sz="1200" dirty="0">
                <a:solidFill>
                  <a:srgbClr val="AC1C17"/>
                </a:solidFill>
              </a:rPr>
              <a:t>Составить руководства пользователя и администратора чат-бота;</a:t>
            </a:r>
            <a:endParaRPr lang="ru-RU" altLang="ru-RU" sz="1200" dirty="0">
              <a:solidFill>
                <a:srgbClr val="AC1C17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ru-RU" altLang="ru-RU" sz="1200" dirty="0">
                <a:solidFill>
                  <a:srgbClr val="AC1C17"/>
                </a:solidFill>
              </a:rPr>
              <a:t>Подготовить проект к последующей передаче.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F8D60E-B8FA-4D46-9300-62105323CCA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751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данном слайде проиллюстрирована матрица </a:t>
            </a:r>
            <a:r>
              <a:rPr lang="ru-RU" b="1" dirty="0"/>
              <a:t>стейкхолдеров</a:t>
            </a:r>
            <a:r>
              <a:rPr lang="ru-RU" dirty="0"/>
              <a:t> проекта.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F8D60E-B8FA-4D46-9300-62105323CCA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8919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своей работе наша команда использовала следующий </a:t>
            </a:r>
            <a:r>
              <a:rPr lang="ru-RU" b="1" dirty="0"/>
              <a:t>проектный</a:t>
            </a:r>
            <a:r>
              <a:rPr lang="ru-RU" dirty="0"/>
              <a:t> </a:t>
            </a:r>
            <a:r>
              <a:rPr lang="ru-RU" b="1" dirty="0"/>
              <a:t>инструментарий</a:t>
            </a:r>
            <a:r>
              <a:rPr lang="ru-RU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ru-RU" sz="1200" i="0" dirty="0">
                <a:solidFill>
                  <a:srgbClr val="AC1C17"/>
                </a:solidFill>
              </a:rPr>
              <a:t>Telegram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ru-RU" sz="1200" i="0" dirty="0">
                <a:solidFill>
                  <a:srgbClr val="AC1C17"/>
                </a:solidFill>
              </a:rPr>
              <a:t>Discord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ru-RU" sz="1200" i="0" dirty="0">
                <a:solidFill>
                  <a:srgbClr val="AC1C17"/>
                </a:solidFill>
              </a:rPr>
              <a:t>Visual Studio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ru-RU" sz="1200" i="0" dirty="0">
                <a:solidFill>
                  <a:srgbClr val="AC1C17"/>
                </a:solidFill>
              </a:rPr>
              <a:t>Laravel Framework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ru-RU" sz="1200" i="0" dirty="0">
                <a:solidFill>
                  <a:srgbClr val="AC1C17"/>
                </a:solidFill>
              </a:rPr>
              <a:t>Vue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ru-RU" sz="1200" i="0" dirty="0">
                <a:solidFill>
                  <a:srgbClr val="AC1C17"/>
                </a:solidFill>
              </a:rPr>
              <a:t>GitLab</a:t>
            </a:r>
            <a:endParaRPr lang="ru-RU" altLang="ru-RU" sz="1200" i="0" dirty="0">
              <a:solidFill>
                <a:srgbClr val="AC1C17"/>
              </a:solidFill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F8D60E-B8FA-4D46-9300-62105323CCA7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739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нашей команде </a:t>
            </a:r>
            <a:r>
              <a:rPr lang="ru-RU" b="1" dirty="0"/>
              <a:t>роли</a:t>
            </a:r>
            <a:r>
              <a:rPr lang="ru-RU" dirty="0"/>
              <a:t> </a:t>
            </a:r>
            <a:r>
              <a:rPr lang="ru-RU" b="1" dirty="0"/>
              <a:t>распределены</a:t>
            </a:r>
            <a:r>
              <a:rPr lang="ru-RU" dirty="0"/>
              <a:t> следующим образом: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200" b="0" spc="0" dirty="0">
                <a:solidFill>
                  <a:srgbClr val="FFFFFF"/>
                </a:solidFill>
                <a:latin typeface="Arial"/>
                <a:cs typeface="Arial"/>
              </a:rPr>
              <a:t>Данил</a:t>
            </a:r>
            <a:r>
              <a:rPr lang="ru-RU" sz="1200" b="1" spc="20" dirty="0">
                <a:solidFill>
                  <a:srgbClr val="FFFFFF"/>
                </a:solidFill>
                <a:latin typeface="Arial"/>
                <a:cs typeface="Arial"/>
              </a:rPr>
              <a:t> - </a:t>
            </a:r>
            <a:r>
              <a:rPr lang="ru-RU" altLang="ru-RU" b="0" i="1" dirty="0">
                <a:solidFill>
                  <a:srgbClr val="AC1C17"/>
                </a:solidFill>
              </a:rPr>
              <a:t>Программист, тестировщик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200" b="0" spc="0" dirty="0">
                <a:solidFill>
                  <a:srgbClr val="FFFFFF"/>
                </a:solidFill>
                <a:latin typeface="Arial"/>
                <a:cs typeface="Arial"/>
              </a:rPr>
              <a:t>Аркадий- </a:t>
            </a:r>
            <a:r>
              <a:rPr lang="ru-RU" altLang="ru-RU" b="0" i="1" spc="0" dirty="0">
                <a:solidFill>
                  <a:srgbClr val="AC1C17"/>
                </a:solidFill>
              </a:rPr>
              <a:t>Программист, тестировщик</a:t>
            </a:r>
            <a:endParaRPr lang="ru-RU" sz="1200" b="0" spc="0" dirty="0">
              <a:latin typeface="Arial"/>
              <a:cs typeface="Arial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200" b="0" spc="0" dirty="0">
                <a:solidFill>
                  <a:srgbClr val="FFFFFF"/>
                </a:solidFill>
                <a:latin typeface="Arial"/>
                <a:cs typeface="Arial"/>
              </a:rPr>
              <a:t>Марк- </a:t>
            </a:r>
            <a:r>
              <a:rPr lang="ru-RU" altLang="ru-RU" b="0" i="1" spc="0" dirty="0">
                <a:solidFill>
                  <a:srgbClr val="AC1C17"/>
                </a:solidFill>
              </a:rPr>
              <a:t>Программист, тестировщик</a:t>
            </a:r>
            <a:endParaRPr lang="ru-RU" sz="1200" b="0" spc="0" dirty="0">
              <a:latin typeface="Arial"/>
              <a:cs typeface="Arial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200" b="0" spc="0" dirty="0">
                <a:solidFill>
                  <a:srgbClr val="FFFFFF"/>
                </a:solidFill>
                <a:latin typeface="Arial"/>
                <a:cs typeface="Arial"/>
              </a:rPr>
              <a:t>Елена </a:t>
            </a:r>
            <a:r>
              <a:rPr lang="ru-RU" sz="1200" b="1" spc="-6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lang="ru-RU" altLang="ru-RU" b="0" i="1" dirty="0">
                <a:solidFill>
                  <a:srgbClr val="AC1C17"/>
                </a:solidFill>
              </a:rPr>
              <a:t>Менеджер проекта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latin typeface="Arial"/>
                <a:cs typeface="Arial"/>
              </a:rPr>
              <a:t>Работы внутри команды разделены таким образом: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200" b="0" spc="0" dirty="0">
                <a:solidFill>
                  <a:srgbClr val="FFFFFF"/>
                </a:solidFill>
                <a:latin typeface="Arial"/>
                <a:cs typeface="Arial"/>
              </a:rPr>
              <a:t>Данил</a:t>
            </a:r>
            <a:r>
              <a:rPr lang="ru-RU" sz="1200" b="0" spc="20" dirty="0">
                <a:solidFill>
                  <a:srgbClr val="FFFFFF"/>
                </a:solidFill>
                <a:latin typeface="Arial"/>
                <a:cs typeface="Arial"/>
              </a:rPr>
              <a:t> - </a:t>
            </a:r>
            <a:r>
              <a:rPr lang="ru-RU" altLang="ru-RU" b="0" i="1" dirty="0">
                <a:solidFill>
                  <a:srgbClr val="AC1C17"/>
                </a:solidFill>
              </a:rPr>
              <a:t>Работа с админ-панелью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200" b="0" spc="0" dirty="0">
                <a:solidFill>
                  <a:srgbClr val="FFFFFF"/>
                </a:solidFill>
                <a:latin typeface="Arial"/>
                <a:cs typeface="Arial"/>
              </a:rPr>
              <a:t>Аркадий- </a:t>
            </a:r>
            <a:r>
              <a:rPr lang="ru-RU" altLang="ru-RU" b="0" i="1" dirty="0">
                <a:solidFill>
                  <a:srgbClr val="AC1C17"/>
                </a:solidFill>
              </a:rPr>
              <a:t>Работа с клиентской частью</a:t>
            </a:r>
            <a:endParaRPr lang="ru-RU" sz="1200" b="0" spc="0" dirty="0">
              <a:latin typeface="Arial"/>
              <a:cs typeface="Arial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200" b="0" spc="0" dirty="0">
                <a:solidFill>
                  <a:srgbClr val="FFFFFF"/>
                </a:solidFill>
                <a:latin typeface="Arial"/>
                <a:cs typeface="Arial"/>
              </a:rPr>
              <a:t>Марк- </a:t>
            </a:r>
            <a:r>
              <a:rPr lang="ru-RU" altLang="ru-RU" b="0" i="1" dirty="0">
                <a:solidFill>
                  <a:srgbClr val="AC1C17"/>
                </a:solidFill>
              </a:rPr>
              <a:t>Работа с бэкендом</a:t>
            </a:r>
            <a:endParaRPr lang="ru-RU" sz="1200" b="0" spc="0" dirty="0">
              <a:latin typeface="Arial"/>
              <a:cs typeface="Arial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1200" b="0" spc="0" dirty="0">
                <a:solidFill>
                  <a:srgbClr val="FFFFFF"/>
                </a:solidFill>
                <a:latin typeface="Arial"/>
                <a:cs typeface="Arial"/>
              </a:rPr>
              <a:t>Елена </a:t>
            </a:r>
            <a:r>
              <a:rPr lang="ru-RU" sz="1200" b="0" spc="-6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lang="ru-RU" altLang="ru-RU" b="0" i="1" dirty="0">
                <a:solidFill>
                  <a:srgbClr val="AC1C17"/>
                </a:solidFill>
              </a:rPr>
              <a:t>Работа с документацией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dirty="0">
              <a:latin typeface="Arial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dirty="0">
              <a:latin typeface="Arial"/>
              <a:cs typeface="Arial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F8D60E-B8FA-4D46-9300-62105323CCA7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289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i="0" dirty="0"/>
              <a:t>На данном слайде представлена декомпозиция работ по проекту.</a:t>
            </a:r>
          </a:p>
          <a:p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F8D60E-B8FA-4D46-9300-62105323CCA7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829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1520" y="2267712"/>
            <a:ext cx="8290560" cy="15361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63040" y="4096512"/>
            <a:ext cx="682752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AC1C1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AC1C1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87680" y="1682496"/>
            <a:ext cx="4242816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023104" y="1682496"/>
            <a:ext cx="4242816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11/14/2020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AC1C1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11/14/2020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11/14/2020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753600" cy="6283960"/>
          </a:xfrm>
          <a:custGeom>
            <a:avLst/>
            <a:gdLst/>
            <a:ahLst/>
            <a:cxnLst/>
            <a:rect l="l" t="t" r="r" b="b"/>
            <a:pathLst>
              <a:path w="9753600" h="6283960">
                <a:moveTo>
                  <a:pt x="0" y="6283771"/>
                </a:moveTo>
                <a:lnTo>
                  <a:pt x="9753599" y="6283771"/>
                </a:lnTo>
                <a:lnTo>
                  <a:pt x="9753599" y="0"/>
                </a:lnTo>
                <a:lnTo>
                  <a:pt x="0" y="0"/>
                </a:lnTo>
                <a:lnTo>
                  <a:pt x="0" y="6283771"/>
                </a:lnTo>
                <a:close/>
              </a:path>
            </a:pathLst>
          </a:custGeom>
          <a:solidFill>
            <a:srgbClr val="F6F1E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9211" y="742808"/>
            <a:ext cx="8795177" cy="715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1" i="0">
                <a:solidFill>
                  <a:srgbClr val="AC1C1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7680" y="1682496"/>
            <a:ext cx="8778240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16224" y="6803136"/>
            <a:ext cx="3121152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87680" y="6803136"/>
            <a:ext cx="2243328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022592" y="6803136"/>
            <a:ext cx="2243328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EEBEDCA1-4F17-4B95-B90A-08A70FF14927}"/>
              </a:ext>
            </a:extLst>
          </p:cNvPr>
          <p:cNvSpPr/>
          <p:nvPr/>
        </p:nvSpPr>
        <p:spPr>
          <a:xfrm>
            <a:off x="0" y="0"/>
            <a:ext cx="9753600" cy="6477000"/>
          </a:xfrm>
          <a:custGeom>
            <a:avLst/>
            <a:gdLst/>
            <a:ahLst/>
            <a:cxnLst/>
            <a:rect l="l" t="t" r="r" b="b"/>
            <a:pathLst>
              <a:path w="9753600" h="6303010">
                <a:moveTo>
                  <a:pt x="0" y="6302822"/>
                </a:moveTo>
                <a:lnTo>
                  <a:pt x="9753599" y="6302822"/>
                </a:lnTo>
                <a:lnTo>
                  <a:pt x="9753599" y="0"/>
                </a:lnTo>
                <a:lnTo>
                  <a:pt x="0" y="0"/>
                </a:lnTo>
                <a:lnTo>
                  <a:pt x="0" y="6302822"/>
                </a:lnTo>
                <a:close/>
              </a:path>
            </a:pathLst>
          </a:custGeom>
          <a:solidFill>
            <a:srgbClr val="F6F1E7"/>
          </a:solidFill>
        </p:spPr>
        <p:txBody>
          <a:bodyPr wrap="square" lIns="0" tIns="0" rIns="0" bIns="0" rtlCol="0"/>
          <a:lstStyle/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D470A4-6F0E-4695-8C29-B0BB9D206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988409"/>
            <a:ext cx="8412480" cy="2031325"/>
          </a:xfrm>
        </p:spPr>
        <p:txBody>
          <a:bodyPr/>
          <a:lstStyle/>
          <a:p>
            <a:r>
              <a:rPr lang="ru-RU" sz="4400" b="1" dirty="0">
                <a:solidFill>
                  <a:srgbClr val="AD3A37"/>
                </a:solidFill>
                <a:latin typeface="+mn-lt"/>
              </a:rPr>
              <a:t>Разработка чат-бота для страницы «Заочное обучение» сайта ВГУЭС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51FFB10-EDCD-45E3-935A-B3B5C53494AE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3455670" y="3750041"/>
            <a:ext cx="2956560" cy="2215991"/>
          </a:xfrm>
        </p:spPr>
        <p:txBody>
          <a:bodyPr/>
          <a:lstStyle/>
          <a:p>
            <a:pPr algn="ctr"/>
            <a:r>
              <a:rPr lang="ru-RU" b="1" dirty="0">
                <a:solidFill>
                  <a:srgbClr val="AC1C17"/>
                </a:solidFill>
              </a:rPr>
              <a:t>Руководитель: </a:t>
            </a:r>
          </a:p>
          <a:p>
            <a:pPr algn="ctr"/>
            <a:r>
              <a:rPr lang="ru-RU" dirty="0">
                <a:solidFill>
                  <a:srgbClr val="AC1C17"/>
                </a:solidFill>
              </a:rPr>
              <a:t>Богданова Ольга Борисовна</a:t>
            </a:r>
          </a:p>
          <a:p>
            <a:pPr algn="ctr"/>
            <a:r>
              <a:rPr lang="ru-RU" b="1" dirty="0">
                <a:solidFill>
                  <a:srgbClr val="AC1C17"/>
                </a:solidFill>
              </a:rPr>
              <a:t>Проектная команда:</a:t>
            </a:r>
          </a:p>
          <a:p>
            <a:pPr algn="ctr"/>
            <a:r>
              <a:rPr lang="ru-RU" dirty="0">
                <a:solidFill>
                  <a:srgbClr val="AC1C17"/>
                </a:solidFill>
              </a:rPr>
              <a:t>БИС-18-01</a:t>
            </a:r>
          </a:p>
          <a:p>
            <a:pPr algn="ctr"/>
            <a:r>
              <a:rPr lang="ru-RU" dirty="0">
                <a:solidFill>
                  <a:srgbClr val="AC1C17"/>
                </a:solidFill>
              </a:rPr>
              <a:t>Бова Е.А.</a:t>
            </a:r>
          </a:p>
          <a:p>
            <a:pPr algn="ctr"/>
            <a:r>
              <a:rPr lang="ru-RU" dirty="0">
                <a:solidFill>
                  <a:srgbClr val="AC1C17"/>
                </a:solidFill>
              </a:rPr>
              <a:t>Водяницкий М.В</a:t>
            </a:r>
            <a:r>
              <a:rPr lang="en-US" dirty="0">
                <a:solidFill>
                  <a:srgbClr val="AC1C17"/>
                </a:solidFill>
              </a:rPr>
              <a:t>.</a:t>
            </a:r>
            <a:endParaRPr lang="ru-RU" dirty="0">
              <a:solidFill>
                <a:srgbClr val="AC1C17"/>
              </a:solidFill>
            </a:endParaRPr>
          </a:p>
          <a:p>
            <a:pPr algn="ctr"/>
            <a:r>
              <a:rPr lang="ru-RU" dirty="0">
                <a:solidFill>
                  <a:srgbClr val="AC1C17"/>
                </a:solidFill>
              </a:rPr>
              <a:t>Мальцев Д.А</a:t>
            </a:r>
            <a:r>
              <a:rPr lang="en-US" dirty="0">
                <a:solidFill>
                  <a:srgbClr val="AC1C17"/>
                </a:solidFill>
              </a:rPr>
              <a:t>.</a:t>
            </a:r>
            <a:endParaRPr lang="ru-RU" dirty="0">
              <a:solidFill>
                <a:srgbClr val="AC1C17"/>
              </a:solidFill>
            </a:endParaRPr>
          </a:p>
          <a:p>
            <a:pPr algn="ctr"/>
            <a:r>
              <a:rPr lang="ru-RU" dirty="0">
                <a:solidFill>
                  <a:srgbClr val="AC1C17"/>
                </a:solidFill>
              </a:rPr>
              <a:t>Шнейдер А.Д</a:t>
            </a:r>
            <a:r>
              <a:rPr lang="en-US" dirty="0">
                <a:solidFill>
                  <a:srgbClr val="AC1C17"/>
                </a:solidFill>
              </a:rPr>
              <a:t>.</a:t>
            </a:r>
            <a:endParaRPr lang="ru-RU" dirty="0">
              <a:solidFill>
                <a:srgbClr val="AC1C17"/>
              </a:solidFill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6558D189-808C-456E-A1FD-2090A73F8A2D}"/>
              </a:ext>
            </a:extLst>
          </p:cNvPr>
          <p:cNvSpPr/>
          <p:nvPr/>
        </p:nvSpPr>
        <p:spPr>
          <a:xfrm>
            <a:off x="0" y="6477000"/>
            <a:ext cx="9753600" cy="838647"/>
          </a:xfrm>
          <a:custGeom>
            <a:avLst/>
            <a:gdLst/>
            <a:ahLst/>
            <a:cxnLst/>
            <a:rect l="l" t="t" r="r" b="b"/>
            <a:pathLst>
              <a:path w="9753600" h="1012825">
                <a:moveTo>
                  <a:pt x="0" y="1012377"/>
                </a:moveTo>
                <a:lnTo>
                  <a:pt x="9753600" y="1012377"/>
                </a:lnTo>
                <a:lnTo>
                  <a:pt x="9753600" y="0"/>
                </a:lnTo>
                <a:lnTo>
                  <a:pt x="0" y="0"/>
                </a:lnTo>
                <a:lnTo>
                  <a:pt x="0" y="1012377"/>
                </a:lnTo>
                <a:close/>
              </a:path>
            </a:pathLst>
          </a:custGeom>
          <a:solidFill>
            <a:srgbClr val="AC1C1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E034E583-82BB-4E35-A13E-6D7643736B7B}"/>
              </a:ext>
            </a:extLst>
          </p:cNvPr>
          <p:cNvSpPr/>
          <p:nvPr/>
        </p:nvSpPr>
        <p:spPr>
          <a:xfrm>
            <a:off x="609600" y="3238476"/>
            <a:ext cx="8648700" cy="45719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28574">
            <a:solidFill>
              <a:srgbClr val="ED876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1594799D-ECCF-41E9-A02F-1077AC78CCDC}"/>
              </a:ext>
            </a:extLst>
          </p:cNvPr>
          <p:cNvSpPr/>
          <p:nvPr/>
        </p:nvSpPr>
        <p:spPr>
          <a:xfrm flipV="1">
            <a:off x="609600" y="792481"/>
            <a:ext cx="8648700" cy="45719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28574">
            <a:solidFill>
              <a:srgbClr val="ED876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D1DD82F-2318-4C73-A302-47B588C585C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9211" y="4638697"/>
            <a:ext cx="870562" cy="185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52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A7B6AF-5B49-4A61-91D3-D9F40536BE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35BD301-23D9-434F-B2B6-7954559B86BA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CA4DDDCB-6D1E-4E36-9C8B-56026200A00C}"/>
              </a:ext>
            </a:extLst>
          </p:cNvPr>
          <p:cNvSpPr/>
          <p:nvPr/>
        </p:nvSpPr>
        <p:spPr>
          <a:xfrm>
            <a:off x="0" y="0"/>
            <a:ext cx="9753600" cy="6477000"/>
          </a:xfrm>
          <a:custGeom>
            <a:avLst/>
            <a:gdLst/>
            <a:ahLst/>
            <a:cxnLst/>
            <a:rect l="l" t="t" r="r" b="b"/>
            <a:pathLst>
              <a:path w="9753600" h="6303010">
                <a:moveTo>
                  <a:pt x="0" y="6302822"/>
                </a:moveTo>
                <a:lnTo>
                  <a:pt x="9753599" y="6302822"/>
                </a:lnTo>
                <a:lnTo>
                  <a:pt x="9753599" y="0"/>
                </a:lnTo>
                <a:lnTo>
                  <a:pt x="0" y="0"/>
                </a:lnTo>
                <a:lnTo>
                  <a:pt x="0" y="6302822"/>
                </a:lnTo>
                <a:close/>
              </a:path>
            </a:pathLst>
          </a:custGeom>
          <a:solidFill>
            <a:srgbClr val="F6F1E7"/>
          </a:solidFill>
        </p:spPr>
        <p:txBody>
          <a:bodyPr wrap="square" lIns="0" tIns="0" rIns="0" bIns="0" rtlCol="0"/>
          <a:lstStyle/>
          <a:p>
            <a:endParaRPr lang="ru-RU" dirty="0"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84AD639C-7768-4229-92CA-2BE36A394397}"/>
              </a:ext>
            </a:extLst>
          </p:cNvPr>
          <p:cNvSpPr/>
          <p:nvPr/>
        </p:nvSpPr>
        <p:spPr>
          <a:xfrm>
            <a:off x="0" y="6477000"/>
            <a:ext cx="9753600" cy="838647"/>
          </a:xfrm>
          <a:custGeom>
            <a:avLst/>
            <a:gdLst/>
            <a:ahLst/>
            <a:cxnLst/>
            <a:rect l="l" t="t" r="r" b="b"/>
            <a:pathLst>
              <a:path w="9753600" h="1012825">
                <a:moveTo>
                  <a:pt x="0" y="1012377"/>
                </a:moveTo>
                <a:lnTo>
                  <a:pt x="9753600" y="1012377"/>
                </a:lnTo>
                <a:lnTo>
                  <a:pt x="9753600" y="0"/>
                </a:lnTo>
                <a:lnTo>
                  <a:pt x="0" y="0"/>
                </a:lnTo>
                <a:lnTo>
                  <a:pt x="0" y="1012377"/>
                </a:lnTo>
                <a:close/>
              </a:path>
            </a:pathLst>
          </a:custGeom>
          <a:solidFill>
            <a:srgbClr val="AC1C1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7D804612-BA0A-4C3C-B472-4EC191BE2473}"/>
              </a:ext>
            </a:extLst>
          </p:cNvPr>
          <p:cNvSpPr/>
          <p:nvPr/>
        </p:nvSpPr>
        <p:spPr>
          <a:xfrm>
            <a:off x="465960" y="15240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28574">
            <a:solidFill>
              <a:srgbClr val="ED876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55CA231F-F1A0-4CC8-9FFD-14F4A150B372}"/>
              </a:ext>
            </a:extLst>
          </p:cNvPr>
          <p:cNvSpPr/>
          <p:nvPr/>
        </p:nvSpPr>
        <p:spPr>
          <a:xfrm>
            <a:off x="494980" y="541032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28574">
            <a:solidFill>
              <a:srgbClr val="ED876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FBFDAFC-676C-4BCC-AACB-6E1483368C9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9211" y="4638697"/>
            <a:ext cx="870562" cy="1852503"/>
          </a:xfrm>
          <a:prstGeom prst="rect">
            <a:avLst/>
          </a:prstGeom>
        </p:spPr>
      </p:pic>
      <p:sp>
        <p:nvSpPr>
          <p:cNvPr id="14" name="object 3">
            <a:extLst>
              <a:ext uri="{FF2B5EF4-FFF2-40B4-BE49-F238E27FC236}">
                <a16:creationId xmlns:a16="http://schemas.microsoft.com/office/drawing/2014/main" id="{4495602A-D653-4F74-A105-3CB806E3020A}"/>
              </a:ext>
            </a:extLst>
          </p:cNvPr>
          <p:cNvSpPr txBox="1">
            <a:spLocks/>
          </p:cNvSpPr>
          <p:nvPr/>
        </p:nvSpPr>
        <p:spPr>
          <a:xfrm>
            <a:off x="465960" y="663185"/>
            <a:ext cx="8763000" cy="63927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4500" b="1" i="0">
                <a:solidFill>
                  <a:srgbClr val="AC1C1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ct val="90000"/>
              </a:lnSpc>
              <a:spcBef>
                <a:spcPts val="125"/>
              </a:spcBef>
            </a:pPr>
            <a:r>
              <a:rPr lang="ru-RU" spc="130" dirty="0"/>
              <a:t>Структурная декомпозиция</a:t>
            </a:r>
            <a:endParaRPr lang="ru-RU" kern="0" spc="-40" dirty="0"/>
          </a:p>
        </p:txBody>
      </p:sp>
      <p:sp>
        <p:nvSpPr>
          <p:cNvPr id="12" name="object 26"/>
          <p:cNvSpPr/>
          <p:nvPr/>
        </p:nvSpPr>
        <p:spPr>
          <a:xfrm>
            <a:off x="1358418" y="1900802"/>
            <a:ext cx="5859101" cy="705420"/>
          </a:xfrm>
          <a:custGeom>
            <a:avLst/>
            <a:gdLst/>
            <a:ahLst/>
            <a:cxnLst/>
            <a:rect l="l" t="t" r="r" b="b"/>
            <a:pathLst>
              <a:path w="2150110" h="299720">
                <a:moveTo>
                  <a:pt x="2001353" y="299112"/>
                </a:moveTo>
                <a:lnTo>
                  <a:pt x="141894" y="299112"/>
                </a:lnTo>
                <a:lnTo>
                  <a:pt x="141894" y="298059"/>
                </a:lnTo>
                <a:lnTo>
                  <a:pt x="97088" y="289085"/>
                </a:lnTo>
                <a:lnTo>
                  <a:pt x="58143" y="267473"/>
                </a:lnTo>
                <a:lnTo>
                  <a:pt x="27410" y="235498"/>
                </a:lnTo>
                <a:lnTo>
                  <a:pt x="7244" y="195434"/>
                </a:lnTo>
                <a:lnTo>
                  <a:pt x="0" y="149556"/>
                </a:lnTo>
                <a:lnTo>
                  <a:pt x="7144" y="103678"/>
                </a:lnTo>
                <a:lnTo>
                  <a:pt x="27110" y="63614"/>
                </a:lnTo>
                <a:lnTo>
                  <a:pt x="57692" y="31638"/>
                </a:lnTo>
                <a:lnTo>
                  <a:pt x="96688" y="10026"/>
                </a:lnTo>
                <a:lnTo>
                  <a:pt x="141894" y="1053"/>
                </a:lnTo>
                <a:lnTo>
                  <a:pt x="141894" y="0"/>
                </a:lnTo>
                <a:lnTo>
                  <a:pt x="2001353" y="0"/>
                </a:lnTo>
                <a:lnTo>
                  <a:pt x="2048412" y="7667"/>
                </a:lnTo>
                <a:lnTo>
                  <a:pt x="2089110" y="28984"/>
                </a:lnTo>
                <a:lnTo>
                  <a:pt x="2121095" y="61423"/>
                </a:lnTo>
                <a:lnTo>
                  <a:pt x="2142012" y="102456"/>
                </a:lnTo>
                <a:lnTo>
                  <a:pt x="2149507" y="149556"/>
                </a:lnTo>
                <a:lnTo>
                  <a:pt x="2141912" y="196655"/>
                </a:lnTo>
                <a:lnTo>
                  <a:pt x="2120794" y="237688"/>
                </a:lnTo>
                <a:lnTo>
                  <a:pt x="2088660" y="270127"/>
                </a:lnTo>
                <a:lnTo>
                  <a:pt x="2048011" y="291444"/>
                </a:lnTo>
                <a:lnTo>
                  <a:pt x="2001353" y="299112"/>
                </a:lnTo>
                <a:close/>
              </a:path>
            </a:pathLst>
          </a:custGeom>
          <a:solidFill>
            <a:srgbClr val="ED876F">
              <a:alpha val="50196"/>
            </a:srgbClr>
          </a:solidFill>
        </p:spPr>
        <p:txBody>
          <a:bodyPr wrap="square" lIns="0" tIns="0" rIns="0" bIns="0" rtlCol="0" anchor="ctr"/>
          <a:lstStyle/>
          <a:p>
            <a:pPr marL="12700" marR="5080" algn="ctr">
              <a:spcBef>
                <a:spcPts val="95"/>
              </a:spcBef>
            </a:pPr>
            <a:r>
              <a:rPr lang="ru-RU" b="1" spc="90" dirty="0">
                <a:solidFill>
                  <a:srgbClr val="AC1C17"/>
                </a:solidFill>
                <a:cs typeface="Arial"/>
              </a:rPr>
              <a:t>1. Ознакомление с выполненными в предыдущих семестрах работами</a:t>
            </a:r>
          </a:p>
        </p:txBody>
      </p:sp>
      <p:sp>
        <p:nvSpPr>
          <p:cNvPr id="17" name="object 26"/>
          <p:cNvSpPr/>
          <p:nvPr/>
        </p:nvSpPr>
        <p:spPr>
          <a:xfrm>
            <a:off x="2895600" y="2771125"/>
            <a:ext cx="5859101" cy="705420"/>
          </a:xfrm>
          <a:custGeom>
            <a:avLst/>
            <a:gdLst/>
            <a:ahLst/>
            <a:cxnLst/>
            <a:rect l="l" t="t" r="r" b="b"/>
            <a:pathLst>
              <a:path w="2150110" h="299720">
                <a:moveTo>
                  <a:pt x="2001353" y="299112"/>
                </a:moveTo>
                <a:lnTo>
                  <a:pt x="141894" y="299112"/>
                </a:lnTo>
                <a:lnTo>
                  <a:pt x="141894" y="298059"/>
                </a:lnTo>
                <a:lnTo>
                  <a:pt x="97088" y="289085"/>
                </a:lnTo>
                <a:lnTo>
                  <a:pt x="58143" y="267473"/>
                </a:lnTo>
                <a:lnTo>
                  <a:pt x="27410" y="235498"/>
                </a:lnTo>
                <a:lnTo>
                  <a:pt x="7244" y="195434"/>
                </a:lnTo>
                <a:lnTo>
                  <a:pt x="0" y="149556"/>
                </a:lnTo>
                <a:lnTo>
                  <a:pt x="7144" y="103678"/>
                </a:lnTo>
                <a:lnTo>
                  <a:pt x="27110" y="63614"/>
                </a:lnTo>
                <a:lnTo>
                  <a:pt x="57692" y="31638"/>
                </a:lnTo>
                <a:lnTo>
                  <a:pt x="96688" y="10026"/>
                </a:lnTo>
                <a:lnTo>
                  <a:pt x="141894" y="1053"/>
                </a:lnTo>
                <a:lnTo>
                  <a:pt x="141894" y="0"/>
                </a:lnTo>
                <a:lnTo>
                  <a:pt x="2001353" y="0"/>
                </a:lnTo>
                <a:lnTo>
                  <a:pt x="2048412" y="7667"/>
                </a:lnTo>
                <a:lnTo>
                  <a:pt x="2089110" y="28984"/>
                </a:lnTo>
                <a:lnTo>
                  <a:pt x="2121095" y="61423"/>
                </a:lnTo>
                <a:lnTo>
                  <a:pt x="2142012" y="102456"/>
                </a:lnTo>
                <a:lnTo>
                  <a:pt x="2149507" y="149556"/>
                </a:lnTo>
                <a:lnTo>
                  <a:pt x="2141912" y="196655"/>
                </a:lnTo>
                <a:lnTo>
                  <a:pt x="2120794" y="237688"/>
                </a:lnTo>
                <a:lnTo>
                  <a:pt x="2088660" y="270127"/>
                </a:lnTo>
                <a:lnTo>
                  <a:pt x="2048011" y="291444"/>
                </a:lnTo>
                <a:lnTo>
                  <a:pt x="2001353" y="299112"/>
                </a:lnTo>
                <a:close/>
              </a:path>
            </a:pathLst>
          </a:custGeom>
          <a:solidFill>
            <a:srgbClr val="ED876F">
              <a:alpha val="50196"/>
            </a:srgbClr>
          </a:solidFill>
        </p:spPr>
        <p:txBody>
          <a:bodyPr wrap="square" lIns="0" tIns="0" rIns="0" bIns="0" rtlCol="0" anchor="ctr"/>
          <a:lstStyle/>
          <a:p>
            <a:pPr marL="12700" marR="5080" algn="ctr">
              <a:spcBef>
                <a:spcPts val="95"/>
              </a:spcBef>
            </a:pPr>
            <a:r>
              <a:rPr lang="ru-RU" b="1" spc="90" dirty="0">
                <a:solidFill>
                  <a:srgbClr val="AC1C17"/>
                </a:solidFill>
                <a:cs typeface="Arial"/>
              </a:rPr>
              <a:t>2. Ознакомление с необходимой документацией</a:t>
            </a:r>
          </a:p>
        </p:txBody>
      </p:sp>
      <p:sp>
        <p:nvSpPr>
          <p:cNvPr id="18" name="object 26"/>
          <p:cNvSpPr/>
          <p:nvPr/>
        </p:nvSpPr>
        <p:spPr>
          <a:xfrm>
            <a:off x="1373838" y="3641448"/>
            <a:ext cx="5859101" cy="705420"/>
          </a:xfrm>
          <a:custGeom>
            <a:avLst/>
            <a:gdLst/>
            <a:ahLst/>
            <a:cxnLst/>
            <a:rect l="l" t="t" r="r" b="b"/>
            <a:pathLst>
              <a:path w="2150110" h="299720">
                <a:moveTo>
                  <a:pt x="2001353" y="299112"/>
                </a:moveTo>
                <a:lnTo>
                  <a:pt x="141894" y="299112"/>
                </a:lnTo>
                <a:lnTo>
                  <a:pt x="141894" y="298059"/>
                </a:lnTo>
                <a:lnTo>
                  <a:pt x="97088" y="289085"/>
                </a:lnTo>
                <a:lnTo>
                  <a:pt x="58143" y="267473"/>
                </a:lnTo>
                <a:lnTo>
                  <a:pt x="27410" y="235498"/>
                </a:lnTo>
                <a:lnTo>
                  <a:pt x="7244" y="195434"/>
                </a:lnTo>
                <a:lnTo>
                  <a:pt x="0" y="149556"/>
                </a:lnTo>
                <a:lnTo>
                  <a:pt x="7144" y="103678"/>
                </a:lnTo>
                <a:lnTo>
                  <a:pt x="27110" y="63614"/>
                </a:lnTo>
                <a:lnTo>
                  <a:pt x="57692" y="31638"/>
                </a:lnTo>
                <a:lnTo>
                  <a:pt x="96688" y="10026"/>
                </a:lnTo>
                <a:lnTo>
                  <a:pt x="141894" y="1053"/>
                </a:lnTo>
                <a:lnTo>
                  <a:pt x="141894" y="0"/>
                </a:lnTo>
                <a:lnTo>
                  <a:pt x="2001353" y="0"/>
                </a:lnTo>
                <a:lnTo>
                  <a:pt x="2048412" y="7667"/>
                </a:lnTo>
                <a:lnTo>
                  <a:pt x="2089110" y="28984"/>
                </a:lnTo>
                <a:lnTo>
                  <a:pt x="2121095" y="61423"/>
                </a:lnTo>
                <a:lnTo>
                  <a:pt x="2142012" y="102456"/>
                </a:lnTo>
                <a:lnTo>
                  <a:pt x="2149507" y="149556"/>
                </a:lnTo>
                <a:lnTo>
                  <a:pt x="2141912" y="196655"/>
                </a:lnTo>
                <a:lnTo>
                  <a:pt x="2120794" y="237688"/>
                </a:lnTo>
                <a:lnTo>
                  <a:pt x="2088660" y="270127"/>
                </a:lnTo>
                <a:lnTo>
                  <a:pt x="2048011" y="291444"/>
                </a:lnTo>
                <a:lnTo>
                  <a:pt x="2001353" y="299112"/>
                </a:lnTo>
                <a:close/>
              </a:path>
            </a:pathLst>
          </a:custGeom>
          <a:solidFill>
            <a:srgbClr val="ED876F">
              <a:alpha val="50196"/>
            </a:srgbClr>
          </a:solidFill>
        </p:spPr>
        <p:txBody>
          <a:bodyPr wrap="square" lIns="0" tIns="0" rIns="0" bIns="0" rtlCol="0" anchor="ctr"/>
          <a:lstStyle/>
          <a:p>
            <a:pPr marL="12700" marR="5080" algn="ctr">
              <a:spcBef>
                <a:spcPts val="95"/>
              </a:spcBef>
            </a:pPr>
            <a:r>
              <a:rPr lang="ru-RU" b="1" spc="90" dirty="0">
                <a:solidFill>
                  <a:srgbClr val="AC1C17"/>
                </a:solidFill>
                <a:cs typeface="Arial"/>
              </a:rPr>
              <a:t>3. Отладка</a:t>
            </a:r>
            <a:r>
              <a:rPr lang="ru-RU" b="1" spc="5" dirty="0">
                <a:solidFill>
                  <a:srgbClr val="AC1C17"/>
                </a:solidFill>
                <a:cs typeface="Arial"/>
              </a:rPr>
              <a:t> </a:t>
            </a:r>
            <a:r>
              <a:rPr lang="ru-RU" b="1" spc="105" dirty="0">
                <a:solidFill>
                  <a:srgbClr val="AC1C17"/>
                </a:solidFill>
                <a:cs typeface="Arial"/>
              </a:rPr>
              <a:t>и</a:t>
            </a:r>
            <a:r>
              <a:rPr lang="ru-RU" b="1" spc="5" dirty="0">
                <a:solidFill>
                  <a:srgbClr val="AC1C17"/>
                </a:solidFill>
                <a:cs typeface="Arial"/>
              </a:rPr>
              <a:t> </a:t>
            </a:r>
            <a:r>
              <a:rPr lang="ru-RU" b="1" spc="90" dirty="0">
                <a:solidFill>
                  <a:srgbClr val="AC1C17"/>
                </a:solidFill>
                <a:cs typeface="Arial"/>
              </a:rPr>
              <a:t>поиск</a:t>
            </a:r>
            <a:r>
              <a:rPr lang="ru-RU" b="1" spc="10" dirty="0">
                <a:solidFill>
                  <a:srgbClr val="AC1C17"/>
                </a:solidFill>
                <a:cs typeface="Arial"/>
              </a:rPr>
              <a:t> </a:t>
            </a:r>
            <a:r>
              <a:rPr lang="ru-RU" b="1" spc="70" dirty="0">
                <a:solidFill>
                  <a:srgbClr val="AC1C17"/>
                </a:solidFill>
                <a:cs typeface="Arial"/>
              </a:rPr>
              <a:t>багов</a:t>
            </a:r>
            <a:r>
              <a:rPr lang="ru-RU" b="1" spc="5" dirty="0">
                <a:solidFill>
                  <a:srgbClr val="AC1C17"/>
                </a:solidFill>
                <a:cs typeface="Arial"/>
              </a:rPr>
              <a:t> </a:t>
            </a:r>
            <a:r>
              <a:rPr lang="ru-RU" b="1" spc="15" dirty="0">
                <a:solidFill>
                  <a:srgbClr val="AC1C17"/>
                </a:solidFill>
                <a:cs typeface="Arial"/>
              </a:rPr>
              <a:t>в</a:t>
            </a:r>
            <a:r>
              <a:rPr lang="ru-RU" b="1" spc="10" dirty="0">
                <a:solidFill>
                  <a:srgbClr val="AC1C17"/>
                </a:solidFill>
                <a:cs typeface="Arial"/>
              </a:rPr>
              <a:t> </a:t>
            </a:r>
            <a:r>
              <a:rPr lang="ru-RU" b="1" spc="110" dirty="0">
                <a:solidFill>
                  <a:srgbClr val="AC1C17"/>
                </a:solidFill>
                <a:cs typeface="Arial"/>
              </a:rPr>
              <a:t>админ-</a:t>
            </a:r>
            <a:r>
              <a:rPr lang="ru-RU" b="1" spc="95" dirty="0">
                <a:solidFill>
                  <a:srgbClr val="AC1C17"/>
                </a:solidFill>
                <a:cs typeface="Arial"/>
              </a:rPr>
              <a:t>панели</a:t>
            </a:r>
          </a:p>
        </p:txBody>
      </p:sp>
      <p:sp>
        <p:nvSpPr>
          <p:cNvPr id="19" name="object 26"/>
          <p:cNvSpPr/>
          <p:nvPr/>
        </p:nvSpPr>
        <p:spPr>
          <a:xfrm>
            <a:off x="3048000" y="4499719"/>
            <a:ext cx="5859101" cy="705420"/>
          </a:xfrm>
          <a:custGeom>
            <a:avLst/>
            <a:gdLst/>
            <a:ahLst/>
            <a:cxnLst/>
            <a:rect l="l" t="t" r="r" b="b"/>
            <a:pathLst>
              <a:path w="2150110" h="299720">
                <a:moveTo>
                  <a:pt x="2001353" y="299112"/>
                </a:moveTo>
                <a:lnTo>
                  <a:pt x="141894" y="299112"/>
                </a:lnTo>
                <a:lnTo>
                  <a:pt x="141894" y="298059"/>
                </a:lnTo>
                <a:lnTo>
                  <a:pt x="97088" y="289085"/>
                </a:lnTo>
                <a:lnTo>
                  <a:pt x="58143" y="267473"/>
                </a:lnTo>
                <a:lnTo>
                  <a:pt x="27410" y="235498"/>
                </a:lnTo>
                <a:lnTo>
                  <a:pt x="7244" y="195434"/>
                </a:lnTo>
                <a:lnTo>
                  <a:pt x="0" y="149556"/>
                </a:lnTo>
                <a:lnTo>
                  <a:pt x="7144" y="103678"/>
                </a:lnTo>
                <a:lnTo>
                  <a:pt x="27110" y="63614"/>
                </a:lnTo>
                <a:lnTo>
                  <a:pt x="57692" y="31638"/>
                </a:lnTo>
                <a:lnTo>
                  <a:pt x="96688" y="10026"/>
                </a:lnTo>
                <a:lnTo>
                  <a:pt x="141894" y="1053"/>
                </a:lnTo>
                <a:lnTo>
                  <a:pt x="141894" y="0"/>
                </a:lnTo>
                <a:lnTo>
                  <a:pt x="2001353" y="0"/>
                </a:lnTo>
                <a:lnTo>
                  <a:pt x="2048412" y="7667"/>
                </a:lnTo>
                <a:lnTo>
                  <a:pt x="2089110" y="28984"/>
                </a:lnTo>
                <a:lnTo>
                  <a:pt x="2121095" y="61423"/>
                </a:lnTo>
                <a:lnTo>
                  <a:pt x="2142012" y="102456"/>
                </a:lnTo>
                <a:lnTo>
                  <a:pt x="2149507" y="149556"/>
                </a:lnTo>
                <a:lnTo>
                  <a:pt x="2141912" y="196655"/>
                </a:lnTo>
                <a:lnTo>
                  <a:pt x="2120794" y="237688"/>
                </a:lnTo>
                <a:lnTo>
                  <a:pt x="2088660" y="270127"/>
                </a:lnTo>
                <a:lnTo>
                  <a:pt x="2048011" y="291444"/>
                </a:lnTo>
                <a:lnTo>
                  <a:pt x="2001353" y="299112"/>
                </a:lnTo>
                <a:close/>
              </a:path>
            </a:pathLst>
          </a:custGeom>
          <a:solidFill>
            <a:srgbClr val="ED876F">
              <a:alpha val="50196"/>
            </a:srgbClr>
          </a:solidFill>
        </p:spPr>
        <p:txBody>
          <a:bodyPr wrap="square" lIns="0" tIns="0" rIns="0" bIns="0" rtlCol="0" anchor="ctr"/>
          <a:lstStyle/>
          <a:p>
            <a:pPr marL="12700" marR="5080" algn="ctr">
              <a:spcBef>
                <a:spcPts val="95"/>
              </a:spcBef>
            </a:pPr>
            <a:r>
              <a:rPr lang="ru-RU" b="1" spc="90" dirty="0">
                <a:solidFill>
                  <a:srgbClr val="AC1C17"/>
                </a:solidFill>
                <a:cs typeface="Arial"/>
              </a:rPr>
              <a:t>4. Отладка</a:t>
            </a:r>
            <a:r>
              <a:rPr lang="ru-RU" b="1" spc="5" dirty="0">
                <a:solidFill>
                  <a:srgbClr val="AC1C17"/>
                </a:solidFill>
                <a:cs typeface="Arial"/>
              </a:rPr>
              <a:t> </a:t>
            </a:r>
            <a:r>
              <a:rPr lang="ru-RU" b="1" spc="105" dirty="0">
                <a:solidFill>
                  <a:srgbClr val="AC1C17"/>
                </a:solidFill>
                <a:cs typeface="Arial"/>
              </a:rPr>
              <a:t>и</a:t>
            </a:r>
            <a:r>
              <a:rPr lang="ru-RU" b="1" spc="5" dirty="0">
                <a:solidFill>
                  <a:srgbClr val="AC1C17"/>
                </a:solidFill>
                <a:cs typeface="Arial"/>
              </a:rPr>
              <a:t> </a:t>
            </a:r>
            <a:r>
              <a:rPr lang="ru-RU" b="1" spc="90" dirty="0">
                <a:solidFill>
                  <a:srgbClr val="AC1C17"/>
                </a:solidFill>
                <a:cs typeface="Arial"/>
              </a:rPr>
              <a:t>поиск</a:t>
            </a:r>
            <a:r>
              <a:rPr lang="ru-RU" b="1" spc="5" dirty="0">
                <a:solidFill>
                  <a:srgbClr val="AC1C17"/>
                </a:solidFill>
                <a:cs typeface="Arial"/>
              </a:rPr>
              <a:t> </a:t>
            </a:r>
            <a:r>
              <a:rPr lang="ru-RU" b="1" spc="70" dirty="0">
                <a:solidFill>
                  <a:srgbClr val="AC1C17"/>
                </a:solidFill>
                <a:cs typeface="Arial"/>
              </a:rPr>
              <a:t>багов</a:t>
            </a:r>
            <a:r>
              <a:rPr lang="ru-RU" b="1" spc="5" dirty="0">
                <a:solidFill>
                  <a:srgbClr val="AC1C17"/>
                </a:solidFill>
                <a:cs typeface="Arial"/>
              </a:rPr>
              <a:t> </a:t>
            </a:r>
            <a:r>
              <a:rPr lang="ru-RU" b="1" spc="15" dirty="0">
                <a:solidFill>
                  <a:srgbClr val="AC1C17"/>
                </a:solidFill>
                <a:cs typeface="Arial"/>
              </a:rPr>
              <a:t>в</a:t>
            </a:r>
            <a:r>
              <a:rPr lang="ru-RU" b="1" spc="5" dirty="0">
                <a:solidFill>
                  <a:srgbClr val="AC1C17"/>
                </a:solidFill>
                <a:cs typeface="Arial"/>
              </a:rPr>
              <a:t> </a:t>
            </a:r>
            <a:r>
              <a:rPr lang="ru-RU" b="1" spc="105" dirty="0">
                <a:solidFill>
                  <a:srgbClr val="AC1C17"/>
                </a:solidFill>
                <a:cs typeface="Arial"/>
              </a:rPr>
              <a:t>клиентской </a:t>
            </a:r>
            <a:r>
              <a:rPr lang="ru-RU" b="1" spc="90" dirty="0">
                <a:solidFill>
                  <a:srgbClr val="AC1C17"/>
                </a:solidFill>
                <a:cs typeface="Arial"/>
              </a:rPr>
              <a:t>части</a:t>
            </a:r>
          </a:p>
        </p:txBody>
      </p:sp>
      <p:sp>
        <p:nvSpPr>
          <p:cNvPr id="20" name="object 26"/>
          <p:cNvSpPr/>
          <p:nvPr/>
        </p:nvSpPr>
        <p:spPr>
          <a:xfrm>
            <a:off x="1463040" y="5373740"/>
            <a:ext cx="5859101" cy="705420"/>
          </a:xfrm>
          <a:custGeom>
            <a:avLst/>
            <a:gdLst/>
            <a:ahLst/>
            <a:cxnLst/>
            <a:rect l="l" t="t" r="r" b="b"/>
            <a:pathLst>
              <a:path w="2150110" h="299720">
                <a:moveTo>
                  <a:pt x="2001353" y="299112"/>
                </a:moveTo>
                <a:lnTo>
                  <a:pt x="141894" y="299112"/>
                </a:lnTo>
                <a:lnTo>
                  <a:pt x="141894" y="298059"/>
                </a:lnTo>
                <a:lnTo>
                  <a:pt x="97088" y="289085"/>
                </a:lnTo>
                <a:lnTo>
                  <a:pt x="58143" y="267473"/>
                </a:lnTo>
                <a:lnTo>
                  <a:pt x="27410" y="235498"/>
                </a:lnTo>
                <a:lnTo>
                  <a:pt x="7244" y="195434"/>
                </a:lnTo>
                <a:lnTo>
                  <a:pt x="0" y="149556"/>
                </a:lnTo>
                <a:lnTo>
                  <a:pt x="7144" y="103678"/>
                </a:lnTo>
                <a:lnTo>
                  <a:pt x="27110" y="63614"/>
                </a:lnTo>
                <a:lnTo>
                  <a:pt x="57692" y="31638"/>
                </a:lnTo>
                <a:lnTo>
                  <a:pt x="96688" y="10026"/>
                </a:lnTo>
                <a:lnTo>
                  <a:pt x="141894" y="1053"/>
                </a:lnTo>
                <a:lnTo>
                  <a:pt x="141894" y="0"/>
                </a:lnTo>
                <a:lnTo>
                  <a:pt x="2001353" y="0"/>
                </a:lnTo>
                <a:lnTo>
                  <a:pt x="2048412" y="7667"/>
                </a:lnTo>
                <a:lnTo>
                  <a:pt x="2089110" y="28984"/>
                </a:lnTo>
                <a:lnTo>
                  <a:pt x="2121095" y="61423"/>
                </a:lnTo>
                <a:lnTo>
                  <a:pt x="2142012" y="102456"/>
                </a:lnTo>
                <a:lnTo>
                  <a:pt x="2149507" y="149556"/>
                </a:lnTo>
                <a:lnTo>
                  <a:pt x="2141912" y="196655"/>
                </a:lnTo>
                <a:lnTo>
                  <a:pt x="2120794" y="237688"/>
                </a:lnTo>
                <a:lnTo>
                  <a:pt x="2088660" y="270127"/>
                </a:lnTo>
                <a:lnTo>
                  <a:pt x="2048011" y="291444"/>
                </a:lnTo>
                <a:lnTo>
                  <a:pt x="2001353" y="299112"/>
                </a:lnTo>
                <a:close/>
              </a:path>
            </a:pathLst>
          </a:custGeom>
          <a:solidFill>
            <a:srgbClr val="ED876F">
              <a:alpha val="50196"/>
            </a:srgbClr>
          </a:solidFill>
        </p:spPr>
        <p:txBody>
          <a:bodyPr wrap="square" lIns="0" tIns="0" rIns="0" bIns="0" rtlCol="0" anchor="ctr"/>
          <a:lstStyle/>
          <a:p>
            <a:pPr marL="12700" marR="5080" algn="ctr">
              <a:spcBef>
                <a:spcPts val="95"/>
              </a:spcBef>
            </a:pPr>
            <a:r>
              <a:rPr lang="ru-RU" b="1" spc="80" dirty="0">
                <a:solidFill>
                  <a:srgbClr val="AC1C17"/>
                </a:solidFill>
                <a:cs typeface="Arial"/>
              </a:rPr>
              <a:t>5. Проверка работы чат-бота на основе тестовых данных</a:t>
            </a:r>
          </a:p>
        </p:txBody>
      </p:sp>
    </p:spTree>
    <p:extLst>
      <p:ext uri="{BB962C8B-B14F-4D97-AF65-F5344CB8AC3E}">
        <p14:creationId xmlns:p14="http://schemas.microsoft.com/office/powerpoint/2010/main" val="2125637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A7B6AF-5B49-4A61-91D3-D9F40536BE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35BD301-23D9-434F-B2B6-7954559B86BA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CA4DDDCB-6D1E-4E36-9C8B-56026200A00C}"/>
              </a:ext>
            </a:extLst>
          </p:cNvPr>
          <p:cNvSpPr/>
          <p:nvPr/>
        </p:nvSpPr>
        <p:spPr>
          <a:xfrm>
            <a:off x="0" y="0"/>
            <a:ext cx="9753600" cy="6477000"/>
          </a:xfrm>
          <a:custGeom>
            <a:avLst/>
            <a:gdLst/>
            <a:ahLst/>
            <a:cxnLst/>
            <a:rect l="l" t="t" r="r" b="b"/>
            <a:pathLst>
              <a:path w="9753600" h="6303010">
                <a:moveTo>
                  <a:pt x="0" y="6302822"/>
                </a:moveTo>
                <a:lnTo>
                  <a:pt x="9753599" y="6302822"/>
                </a:lnTo>
                <a:lnTo>
                  <a:pt x="9753599" y="0"/>
                </a:lnTo>
                <a:lnTo>
                  <a:pt x="0" y="0"/>
                </a:lnTo>
                <a:lnTo>
                  <a:pt x="0" y="6302822"/>
                </a:lnTo>
                <a:close/>
              </a:path>
            </a:pathLst>
          </a:custGeom>
          <a:solidFill>
            <a:srgbClr val="F6F1E7"/>
          </a:solidFill>
        </p:spPr>
        <p:txBody>
          <a:bodyPr wrap="square" lIns="0" tIns="0" rIns="0" bIns="0" rtlCol="0"/>
          <a:lstStyle/>
          <a:p>
            <a:endParaRPr lang="ru-RU" dirty="0"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84AD639C-7768-4229-92CA-2BE36A394397}"/>
              </a:ext>
            </a:extLst>
          </p:cNvPr>
          <p:cNvSpPr/>
          <p:nvPr/>
        </p:nvSpPr>
        <p:spPr>
          <a:xfrm>
            <a:off x="0" y="6477000"/>
            <a:ext cx="9753600" cy="838647"/>
          </a:xfrm>
          <a:custGeom>
            <a:avLst/>
            <a:gdLst/>
            <a:ahLst/>
            <a:cxnLst/>
            <a:rect l="l" t="t" r="r" b="b"/>
            <a:pathLst>
              <a:path w="9753600" h="1012825">
                <a:moveTo>
                  <a:pt x="0" y="1012377"/>
                </a:moveTo>
                <a:lnTo>
                  <a:pt x="9753600" y="1012377"/>
                </a:lnTo>
                <a:lnTo>
                  <a:pt x="9753600" y="0"/>
                </a:lnTo>
                <a:lnTo>
                  <a:pt x="0" y="0"/>
                </a:lnTo>
                <a:lnTo>
                  <a:pt x="0" y="1012377"/>
                </a:lnTo>
                <a:close/>
              </a:path>
            </a:pathLst>
          </a:custGeom>
          <a:solidFill>
            <a:srgbClr val="AC1C1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7D804612-BA0A-4C3C-B472-4EC191BE2473}"/>
              </a:ext>
            </a:extLst>
          </p:cNvPr>
          <p:cNvSpPr/>
          <p:nvPr/>
        </p:nvSpPr>
        <p:spPr>
          <a:xfrm>
            <a:off x="465960" y="15240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28574">
            <a:solidFill>
              <a:srgbClr val="ED876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55CA231F-F1A0-4CC8-9FFD-14F4A150B372}"/>
              </a:ext>
            </a:extLst>
          </p:cNvPr>
          <p:cNvSpPr/>
          <p:nvPr/>
        </p:nvSpPr>
        <p:spPr>
          <a:xfrm>
            <a:off x="494980" y="541032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28574">
            <a:solidFill>
              <a:srgbClr val="ED876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FBFDAFC-676C-4BCC-AACB-6E1483368C9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9211" y="4638697"/>
            <a:ext cx="870562" cy="1852503"/>
          </a:xfrm>
          <a:prstGeom prst="rect">
            <a:avLst/>
          </a:prstGeom>
        </p:spPr>
      </p:pic>
      <p:sp>
        <p:nvSpPr>
          <p:cNvPr id="14" name="object 3">
            <a:extLst>
              <a:ext uri="{FF2B5EF4-FFF2-40B4-BE49-F238E27FC236}">
                <a16:creationId xmlns:a16="http://schemas.microsoft.com/office/drawing/2014/main" id="{4495602A-D653-4F74-A105-3CB806E3020A}"/>
              </a:ext>
            </a:extLst>
          </p:cNvPr>
          <p:cNvSpPr txBox="1">
            <a:spLocks/>
          </p:cNvSpPr>
          <p:nvPr/>
        </p:nvSpPr>
        <p:spPr>
          <a:xfrm>
            <a:off x="465960" y="663185"/>
            <a:ext cx="8763000" cy="63927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4500" b="1" i="0">
                <a:solidFill>
                  <a:srgbClr val="AC1C1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ct val="90000"/>
              </a:lnSpc>
              <a:spcBef>
                <a:spcPts val="125"/>
              </a:spcBef>
            </a:pPr>
            <a:r>
              <a:rPr lang="ru-RU" spc="130" dirty="0"/>
              <a:t>Структурная декомпозиция</a:t>
            </a:r>
            <a:endParaRPr lang="ru-RU" kern="0" spc="-40" dirty="0"/>
          </a:p>
        </p:txBody>
      </p:sp>
      <p:sp>
        <p:nvSpPr>
          <p:cNvPr id="12" name="object 26"/>
          <p:cNvSpPr/>
          <p:nvPr/>
        </p:nvSpPr>
        <p:spPr>
          <a:xfrm>
            <a:off x="1358418" y="1900802"/>
            <a:ext cx="5859101" cy="705420"/>
          </a:xfrm>
          <a:custGeom>
            <a:avLst/>
            <a:gdLst/>
            <a:ahLst/>
            <a:cxnLst/>
            <a:rect l="l" t="t" r="r" b="b"/>
            <a:pathLst>
              <a:path w="2150110" h="299720">
                <a:moveTo>
                  <a:pt x="2001353" y="299112"/>
                </a:moveTo>
                <a:lnTo>
                  <a:pt x="141894" y="299112"/>
                </a:lnTo>
                <a:lnTo>
                  <a:pt x="141894" y="298059"/>
                </a:lnTo>
                <a:lnTo>
                  <a:pt x="97088" y="289085"/>
                </a:lnTo>
                <a:lnTo>
                  <a:pt x="58143" y="267473"/>
                </a:lnTo>
                <a:lnTo>
                  <a:pt x="27410" y="235498"/>
                </a:lnTo>
                <a:lnTo>
                  <a:pt x="7244" y="195434"/>
                </a:lnTo>
                <a:lnTo>
                  <a:pt x="0" y="149556"/>
                </a:lnTo>
                <a:lnTo>
                  <a:pt x="7144" y="103678"/>
                </a:lnTo>
                <a:lnTo>
                  <a:pt x="27110" y="63614"/>
                </a:lnTo>
                <a:lnTo>
                  <a:pt x="57692" y="31638"/>
                </a:lnTo>
                <a:lnTo>
                  <a:pt x="96688" y="10026"/>
                </a:lnTo>
                <a:lnTo>
                  <a:pt x="141894" y="1053"/>
                </a:lnTo>
                <a:lnTo>
                  <a:pt x="141894" y="0"/>
                </a:lnTo>
                <a:lnTo>
                  <a:pt x="2001353" y="0"/>
                </a:lnTo>
                <a:lnTo>
                  <a:pt x="2048412" y="7667"/>
                </a:lnTo>
                <a:lnTo>
                  <a:pt x="2089110" y="28984"/>
                </a:lnTo>
                <a:lnTo>
                  <a:pt x="2121095" y="61423"/>
                </a:lnTo>
                <a:lnTo>
                  <a:pt x="2142012" y="102456"/>
                </a:lnTo>
                <a:lnTo>
                  <a:pt x="2149507" y="149556"/>
                </a:lnTo>
                <a:lnTo>
                  <a:pt x="2141912" y="196655"/>
                </a:lnTo>
                <a:lnTo>
                  <a:pt x="2120794" y="237688"/>
                </a:lnTo>
                <a:lnTo>
                  <a:pt x="2088660" y="270127"/>
                </a:lnTo>
                <a:lnTo>
                  <a:pt x="2048011" y="291444"/>
                </a:lnTo>
                <a:lnTo>
                  <a:pt x="2001353" y="299112"/>
                </a:lnTo>
                <a:close/>
              </a:path>
            </a:pathLst>
          </a:custGeom>
          <a:solidFill>
            <a:srgbClr val="ED876F">
              <a:alpha val="50196"/>
            </a:srgbClr>
          </a:solidFill>
        </p:spPr>
        <p:txBody>
          <a:bodyPr wrap="square" lIns="0" tIns="0" rIns="0" bIns="0" rtlCol="0" anchor="ctr"/>
          <a:lstStyle/>
          <a:p>
            <a:pPr marL="12700" marR="5080" algn="ctr">
              <a:spcBef>
                <a:spcPts val="95"/>
              </a:spcBef>
            </a:pPr>
            <a:r>
              <a:rPr lang="ru-RU" b="1" spc="80" dirty="0">
                <a:solidFill>
                  <a:srgbClr val="AC1C17"/>
                </a:solidFill>
                <a:cs typeface="Arial"/>
              </a:rPr>
              <a:t>6. Тестирование </a:t>
            </a:r>
            <a:r>
              <a:rPr lang="ru-RU" b="1" spc="110" dirty="0">
                <a:solidFill>
                  <a:srgbClr val="AC1C17"/>
                </a:solidFill>
                <a:cs typeface="Arial"/>
              </a:rPr>
              <a:t>админ</a:t>
            </a:r>
            <a:r>
              <a:rPr lang="ru-RU" b="1" spc="-75" dirty="0">
                <a:solidFill>
                  <a:srgbClr val="AC1C17"/>
                </a:solidFill>
                <a:cs typeface="Arial"/>
              </a:rPr>
              <a:t>-</a:t>
            </a:r>
            <a:r>
              <a:rPr lang="ru-RU" b="1" spc="95" dirty="0">
                <a:solidFill>
                  <a:srgbClr val="AC1C17"/>
                </a:solidFill>
                <a:cs typeface="Arial"/>
              </a:rPr>
              <a:t>панели</a:t>
            </a:r>
            <a:endParaRPr lang="ru-RU" dirty="0">
              <a:solidFill>
                <a:srgbClr val="AC1C17"/>
              </a:solidFill>
              <a:cs typeface="Arial"/>
            </a:endParaRPr>
          </a:p>
        </p:txBody>
      </p:sp>
      <p:sp>
        <p:nvSpPr>
          <p:cNvPr id="17" name="object 26"/>
          <p:cNvSpPr/>
          <p:nvPr/>
        </p:nvSpPr>
        <p:spPr>
          <a:xfrm>
            <a:off x="2895600" y="2771125"/>
            <a:ext cx="5859101" cy="705420"/>
          </a:xfrm>
          <a:custGeom>
            <a:avLst/>
            <a:gdLst/>
            <a:ahLst/>
            <a:cxnLst/>
            <a:rect l="l" t="t" r="r" b="b"/>
            <a:pathLst>
              <a:path w="2150110" h="299720">
                <a:moveTo>
                  <a:pt x="2001353" y="299112"/>
                </a:moveTo>
                <a:lnTo>
                  <a:pt x="141894" y="299112"/>
                </a:lnTo>
                <a:lnTo>
                  <a:pt x="141894" y="298059"/>
                </a:lnTo>
                <a:lnTo>
                  <a:pt x="97088" y="289085"/>
                </a:lnTo>
                <a:lnTo>
                  <a:pt x="58143" y="267473"/>
                </a:lnTo>
                <a:lnTo>
                  <a:pt x="27410" y="235498"/>
                </a:lnTo>
                <a:lnTo>
                  <a:pt x="7244" y="195434"/>
                </a:lnTo>
                <a:lnTo>
                  <a:pt x="0" y="149556"/>
                </a:lnTo>
                <a:lnTo>
                  <a:pt x="7144" y="103678"/>
                </a:lnTo>
                <a:lnTo>
                  <a:pt x="27110" y="63614"/>
                </a:lnTo>
                <a:lnTo>
                  <a:pt x="57692" y="31638"/>
                </a:lnTo>
                <a:lnTo>
                  <a:pt x="96688" y="10026"/>
                </a:lnTo>
                <a:lnTo>
                  <a:pt x="141894" y="1053"/>
                </a:lnTo>
                <a:lnTo>
                  <a:pt x="141894" y="0"/>
                </a:lnTo>
                <a:lnTo>
                  <a:pt x="2001353" y="0"/>
                </a:lnTo>
                <a:lnTo>
                  <a:pt x="2048412" y="7667"/>
                </a:lnTo>
                <a:lnTo>
                  <a:pt x="2089110" y="28984"/>
                </a:lnTo>
                <a:lnTo>
                  <a:pt x="2121095" y="61423"/>
                </a:lnTo>
                <a:lnTo>
                  <a:pt x="2142012" y="102456"/>
                </a:lnTo>
                <a:lnTo>
                  <a:pt x="2149507" y="149556"/>
                </a:lnTo>
                <a:lnTo>
                  <a:pt x="2141912" y="196655"/>
                </a:lnTo>
                <a:lnTo>
                  <a:pt x="2120794" y="237688"/>
                </a:lnTo>
                <a:lnTo>
                  <a:pt x="2088660" y="270127"/>
                </a:lnTo>
                <a:lnTo>
                  <a:pt x="2048011" y="291444"/>
                </a:lnTo>
                <a:lnTo>
                  <a:pt x="2001353" y="299112"/>
                </a:lnTo>
                <a:close/>
              </a:path>
            </a:pathLst>
          </a:custGeom>
          <a:solidFill>
            <a:srgbClr val="ED876F">
              <a:alpha val="50196"/>
            </a:srgbClr>
          </a:solidFill>
        </p:spPr>
        <p:txBody>
          <a:bodyPr wrap="square" lIns="0" tIns="0" rIns="0" bIns="0" rtlCol="0" anchor="ctr"/>
          <a:lstStyle/>
          <a:p>
            <a:pPr marL="12700" marR="5080" algn="ctr">
              <a:spcBef>
                <a:spcPts val="95"/>
              </a:spcBef>
            </a:pPr>
            <a:r>
              <a:rPr lang="ru-RU" b="1" spc="80" dirty="0">
                <a:solidFill>
                  <a:srgbClr val="AC1C17"/>
                </a:solidFill>
                <a:cs typeface="Arial"/>
              </a:rPr>
              <a:t>7. Тестирование </a:t>
            </a:r>
            <a:r>
              <a:rPr lang="ru-RU" b="1" spc="105" dirty="0">
                <a:solidFill>
                  <a:srgbClr val="AC1C17"/>
                </a:solidFill>
                <a:cs typeface="Arial"/>
              </a:rPr>
              <a:t>клиентской</a:t>
            </a:r>
            <a:r>
              <a:rPr lang="ru-RU" b="1" spc="-65" dirty="0">
                <a:solidFill>
                  <a:srgbClr val="AC1C17"/>
                </a:solidFill>
                <a:cs typeface="Arial"/>
              </a:rPr>
              <a:t> </a:t>
            </a:r>
            <a:r>
              <a:rPr lang="ru-RU" b="1" spc="90" dirty="0">
                <a:solidFill>
                  <a:srgbClr val="AC1C17"/>
                </a:solidFill>
                <a:cs typeface="Arial"/>
              </a:rPr>
              <a:t>части</a:t>
            </a:r>
          </a:p>
        </p:txBody>
      </p:sp>
      <p:sp>
        <p:nvSpPr>
          <p:cNvPr id="18" name="object 26"/>
          <p:cNvSpPr/>
          <p:nvPr/>
        </p:nvSpPr>
        <p:spPr>
          <a:xfrm>
            <a:off x="1373838" y="3641448"/>
            <a:ext cx="5859101" cy="705420"/>
          </a:xfrm>
          <a:custGeom>
            <a:avLst/>
            <a:gdLst/>
            <a:ahLst/>
            <a:cxnLst/>
            <a:rect l="l" t="t" r="r" b="b"/>
            <a:pathLst>
              <a:path w="2150110" h="299720">
                <a:moveTo>
                  <a:pt x="2001353" y="299112"/>
                </a:moveTo>
                <a:lnTo>
                  <a:pt x="141894" y="299112"/>
                </a:lnTo>
                <a:lnTo>
                  <a:pt x="141894" y="298059"/>
                </a:lnTo>
                <a:lnTo>
                  <a:pt x="97088" y="289085"/>
                </a:lnTo>
                <a:lnTo>
                  <a:pt x="58143" y="267473"/>
                </a:lnTo>
                <a:lnTo>
                  <a:pt x="27410" y="235498"/>
                </a:lnTo>
                <a:lnTo>
                  <a:pt x="7244" y="195434"/>
                </a:lnTo>
                <a:lnTo>
                  <a:pt x="0" y="149556"/>
                </a:lnTo>
                <a:lnTo>
                  <a:pt x="7144" y="103678"/>
                </a:lnTo>
                <a:lnTo>
                  <a:pt x="27110" y="63614"/>
                </a:lnTo>
                <a:lnTo>
                  <a:pt x="57692" y="31638"/>
                </a:lnTo>
                <a:lnTo>
                  <a:pt x="96688" y="10026"/>
                </a:lnTo>
                <a:lnTo>
                  <a:pt x="141894" y="1053"/>
                </a:lnTo>
                <a:lnTo>
                  <a:pt x="141894" y="0"/>
                </a:lnTo>
                <a:lnTo>
                  <a:pt x="2001353" y="0"/>
                </a:lnTo>
                <a:lnTo>
                  <a:pt x="2048412" y="7667"/>
                </a:lnTo>
                <a:lnTo>
                  <a:pt x="2089110" y="28984"/>
                </a:lnTo>
                <a:lnTo>
                  <a:pt x="2121095" y="61423"/>
                </a:lnTo>
                <a:lnTo>
                  <a:pt x="2142012" y="102456"/>
                </a:lnTo>
                <a:lnTo>
                  <a:pt x="2149507" y="149556"/>
                </a:lnTo>
                <a:lnTo>
                  <a:pt x="2141912" y="196655"/>
                </a:lnTo>
                <a:lnTo>
                  <a:pt x="2120794" y="237688"/>
                </a:lnTo>
                <a:lnTo>
                  <a:pt x="2088660" y="270127"/>
                </a:lnTo>
                <a:lnTo>
                  <a:pt x="2048011" y="291444"/>
                </a:lnTo>
                <a:lnTo>
                  <a:pt x="2001353" y="299112"/>
                </a:lnTo>
                <a:close/>
              </a:path>
            </a:pathLst>
          </a:custGeom>
          <a:solidFill>
            <a:srgbClr val="ED876F">
              <a:alpha val="50196"/>
            </a:srgbClr>
          </a:solidFill>
        </p:spPr>
        <p:txBody>
          <a:bodyPr wrap="square" lIns="0" tIns="0" rIns="0" bIns="0" rtlCol="0" anchor="ctr"/>
          <a:lstStyle/>
          <a:p>
            <a:pPr marL="12700" marR="5080" algn="ctr">
              <a:spcBef>
                <a:spcPts val="95"/>
              </a:spcBef>
            </a:pPr>
            <a:r>
              <a:rPr lang="ru-RU" b="1" spc="75" dirty="0">
                <a:solidFill>
                  <a:srgbClr val="AC1C17"/>
                </a:solidFill>
                <a:cs typeface="Arial"/>
              </a:rPr>
              <a:t>8. Создание </a:t>
            </a:r>
            <a:r>
              <a:rPr lang="ru-RU" b="1" spc="110" dirty="0">
                <a:solidFill>
                  <a:srgbClr val="AC1C17"/>
                </a:solidFill>
                <a:cs typeface="Arial"/>
              </a:rPr>
              <a:t>документации </a:t>
            </a:r>
            <a:r>
              <a:rPr lang="ru-RU" b="1" spc="50" dirty="0">
                <a:solidFill>
                  <a:srgbClr val="AC1C17"/>
                </a:solidFill>
                <a:cs typeface="Arial"/>
              </a:rPr>
              <a:t>для</a:t>
            </a:r>
            <a:r>
              <a:rPr lang="ru-RU" b="1" spc="-145" dirty="0">
                <a:solidFill>
                  <a:srgbClr val="AC1C17"/>
                </a:solidFill>
                <a:cs typeface="Arial"/>
              </a:rPr>
              <a:t> </a:t>
            </a:r>
            <a:r>
              <a:rPr lang="ru-RU" b="1" spc="110" dirty="0">
                <a:solidFill>
                  <a:srgbClr val="AC1C17"/>
                </a:solidFill>
                <a:cs typeface="Arial"/>
              </a:rPr>
              <a:t>админ-</a:t>
            </a:r>
            <a:r>
              <a:rPr lang="ru-RU" b="1" spc="95" dirty="0">
                <a:solidFill>
                  <a:srgbClr val="AC1C17"/>
                </a:solidFill>
                <a:cs typeface="Arial"/>
              </a:rPr>
              <a:t>панели</a:t>
            </a:r>
          </a:p>
        </p:txBody>
      </p:sp>
      <p:sp>
        <p:nvSpPr>
          <p:cNvPr id="19" name="object 26"/>
          <p:cNvSpPr/>
          <p:nvPr/>
        </p:nvSpPr>
        <p:spPr>
          <a:xfrm>
            <a:off x="3048000" y="4499719"/>
            <a:ext cx="5859101" cy="705420"/>
          </a:xfrm>
          <a:custGeom>
            <a:avLst/>
            <a:gdLst/>
            <a:ahLst/>
            <a:cxnLst/>
            <a:rect l="l" t="t" r="r" b="b"/>
            <a:pathLst>
              <a:path w="2150110" h="299720">
                <a:moveTo>
                  <a:pt x="2001353" y="299112"/>
                </a:moveTo>
                <a:lnTo>
                  <a:pt x="141894" y="299112"/>
                </a:lnTo>
                <a:lnTo>
                  <a:pt x="141894" y="298059"/>
                </a:lnTo>
                <a:lnTo>
                  <a:pt x="97088" y="289085"/>
                </a:lnTo>
                <a:lnTo>
                  <a:pt x="58143" y="267473"/>
                </a:lnTo>
                <a:lnTo>
                  <a:pt x="27410" y="235498"/>
                </a:lnTo>
                <a:lnTo>
                  <a:pt x="7244" y="195434"/>
                </a:lnTo>
                <a:lnTo>
                  <a:pt x="0" y="149556"/>
                </a:lnTo>
                <a:lnTo>
                  <a:pt x="7144" y="103678"/>
                </a:lnTo>
                <a:lnTo>
                  <a:pt x="27110" y="63614"/>
                </a:lnTo>
                <a:lnTo>
                  <a:pt x="57692" y="31638"/>
                </a:lnTo>
                <a:lnTo>
                  <a:pt x="96688" y="10026"/>
                </a:lnTo>
                <a:lnTo>
                  <a:pt x="141894" y="1053"/>
                </a:lnTo>
                <a:lnTo>
                  <a:pt x="141894" y="0"/>
                </a:lnTo>
                <a:lnTo>
                  <a:pt x="2001353" y="0"/>
                </a:lnTo>
                <a:lnTo>
                  <a:pt x="2048412" y="7667"/>
                </a:lnTo>
                <a:lnTo>
                  <a:pt x="2089110" y="28984"/>
                </a:lnTo>
                <a:lnTo>
                  <a:pt x="2121095" y="61423"/>
                </a:lnTo>
                <a:lnTo>
                  <a:pt x="2142012" y="102456"/>
                </a:lnTo>
                <a:lnTo>
                  <a:pt x="2149507" y="149556"/>
                </a:lnTo>
                <a:lnTo>
                  <a:pt x="2141912" y="196655"/>
                </a:lnTo>
                <a:lnTo>
                  <a:pt x="2120794" y="237688"/>
                </a:lnTo>
                <a:lnTo>
                  <a:pt x="2088660" y="270127"/>
                </a:lnTo>
                <a:lnTo>
                  <a:pt x="2048011" y="291444"/>
                </a:lnTo>
                <a:lnTo>
                  <a:pt x="2001353" y="299112"/>
                </a:lnTo>
                <a:close/>
              </a:path>
            </a:pathLst>
          </a:custGeom>
          <a:solidFill>
            <a:srgbClr val="ED876F">
              <a:alpha val="50196"/>
            </a:srgbClr>
          </a:solidFill>
        </p:spPr>
        <p:txBody>
          <a:bodyPr wrap="square" lIns="0" tIns="0" rIns="0" bIns="0" rtlCol="0" anchor="ctr"/>
          <a:lstStyle/>
          <a:p>
            <a:pPr marL="12700" marR="5080" algn="ctr">
              <a:spcBef>
                <a:spcPts val="95"/>
              </a:spcBef>
            </a:pPr>
            <a:r>
              <a:rPr lang="ru-RU" b="1" spc="85" dirty="0">
                <a:solidFill>
                  <a:srgbClr val="AC1C17"/>
                </a:solidFill>
                <a:cs typeface="Arial"/>
              </a:rPr>
              <a:t>9. Доработка чат-бота </a:t>
            </a:r>
            <a:r>
              <a:rPr lang="ru-RU" b="1" spc="80" dirty="0">
                <a:solidFill>
                  <a:srgbClr val="AC1C17"/>
                </a:solidFill>
                <a:cs typeface="Arial"/>
              </a:rPr>
              <a:t>на </a:t>
            </a:r>
            <a:r>
              <a:rPr lang="ru-RU" b="1" spc="55" dirty="0">
                <a:solidFill>
                  <a:srgbClr val="AC1C17"/>
                </a:solidFill>
                <a:cs typeface="Arial"/>
              </a:rPr>
              <a:t>основе</a:t>
            </a:r>
            <a:r>
              <a:rPr lang="ru-RU" b="1" spc="-110" dirty="0">
                <a:solidFill>
                  <a:srgbClr val="AC1C17"/>
                </a:solidFill>
                <a:cs typeface="Arial"/>
              </a:rPr>
              <a:t> </a:t>
            </a:r>
            <a:r>
              <a:rPr lang="ru-RU" b="1" spc="75" dirty="0">
                <a:solidFill>
                  <a:srgbClr val="AC1C17"/>
                </a:solidFill>
                <a:cs typeface="Arial"/>
              </a:rPr>
              <a:t>результатов </a:t>
            </a:r>
            <a:r>
              <a:rPr lang="ru-RU" b="1" spc="90" dirty="0">
                <a:solidFill>
                  <a:srgbClr val="AC1C17"/>
                </a:solidFill>
                <a:cs typeface="Arial"/>
              </a:rPr>
              <a:t>тестирования</a:t>
            </a:r>
          </a:p>
        </p:txBody>
      </p:sp>
      <p:sp>
        <p:nvSpPr>
          <p:cNvPr id="6" name="object 26">
            <a:extLst>
              <a:ext uri="{FF2B5EF4-FFF2-40B4-BE49-F238E27FC236}">
                <a16:creationId xmlns:a16="http://schemas.microsoft.com/office/drawing/2014/main" id="{0AD6C230-DAA7-4AC1-8974-E34D8BAE7E6C}"/>
              </a:ext>
            </a:extLst>
          </p:cNvPr>
          <p:cNvSpPr/>
          <p:nvPr/>
        </p:nvSpPr>
        <p:spPr>
          <a:xfrm>
            <a:off x="1463040" y="5373740"/>
            <a:ext cx="5859101" cy="705420"/>
          </a:xfrm>
          <a:custGeom>
            <a:avLst/>
            <a:gdLst/>
            <a:ahLst/>
            <a:cxnLst/>
            <a:rect l="l" t="t" r="r" b="b"/>
            <a:pathLst>
              <a:path w="2150110" h="299720">
                <a:moveTo>
                  <a:pt x="2001353" y="299112"/>
                </a:moveTo>
                <a:lnTo>
                  <a:pt x="141894" y="299112"/>
                </a:lnTo>
                <a:lnTo>
                  <a:pt x="141894" y="298059"/>
                </a:lnTo>
                <a:lnTo>
                  <a:pt x="97088" y="289085"/>
                </a:lnTo>
                <a:lnTo>
                  <a:pt x="58143" y="267473"/>
                </a:lnTo>
                <a:lnTo>
                  <a:pt x="27410" y="235498"/>
                </a:lnTo>
                <a:lnTo>
                  <a:pt x="7244" y="195434"/>
                </a:lnTo>
                <a:lnTo>
                  <a:pt x="0" y="149556"/>
                </a:lnTo>
                <a:lnTo>
                  <a:pt x="7144" y="103678"/>
                </a:lnTo>
                <a:lnTo>
                  <a:pt x="27110" y="63614"/>
                </a:lnTo>
                <a:lnTo>
                  <a:pt x="57692" y="31638"/>
                </a:lnTo>
                <a:lnTo>
                  <a:pt x="96688" y="10026"/>
                </a:lnTo>
                <a:lnTo>
                  <a:pt x="141894" y="1053"/>
                </a:lnTo>
                <a:lnTo>
                  <a:pt x="141894" y="0"/>
                </a:lnTo>
                <a:lnTo>
                  <a:pt x="2001353" y="0"/>
                </a:lnTo>
                <a:lnTo>
                  <a:pt x="2048412" y="7667"/>
                </a:lnTo>
                <a:lnTo>
                  <a:pt x="2089110" y="28984"/>
                </a:lnTo>
                <a:lnTo>
                  <a:pt x="2121095" y="61423"/>
                </a:lnTo>
                <a:lnTo>
                  <a:pt x="2142012" y="102456"/>
                </a:lnTo>
                <a:lnTo>
                  <a:pt x="2149507" y="149556"/>
                </a:lnTo>
                <a:lnTo>
                  <a:pt x="2141912" y="196655"/>
                </a:lnTo>
                <a:lnTo>
                  <a:pt x="2120794" y="237688"/>
                </a:lnTo>
                <a:lnTo>
                  <a:pt x="2088660" y="270127"/>
                </a:lnTo>
                <a:lnTo>
                  <a:pt x="2048011" y="291444"/>
                </a:lnTo>
                <a:lnTo>
                  <a:pt x="2001353" y="299112"/>
                </a:lnTo>
                <a:close/>
              </a:path>
            </a:pathLst>
          </a:custGeom>
          <a:solidFill>
            <a:srgbClr val="ED876F">
              <a:alpha val="50196"/>
            </a:srgbClr>
          </a:solidFill>
        </p:spPr>
        <p:txBody>
          <a:bodyPr wrap="square" lIns="0" tIns="0" rIns="0" bIns="0" rtlCol="0" anchor="ctr"/>
          <a:lstStyle/>
          <a:p>
            <a:pPr marL="12700" marR="5080" algn="ctr">
              <a:spcBef>
                <a:spcPts val="95"/>
              </a:spcBef>
            </a:pPr>
            <a:r>
              <a:rPr lang="ru-RU" b="1" spc="85" dirty="0">
                <a:solidFill>
                  <a:srgbClr val="AC1C17"/>
                </a:solidFill>
                <a:cs typeface="Arial"/>
              </a:rPr>
              <a:t>10. Подготовка </a:t>
            </a:r>
            <a:r>
              <a:rPr lang="ru-RU" b="1" spc="120" dirty="0">
                <a:solidFill>
                  <a:srgbClr val="AC1C17"/>
                </a:solidFill>
                <a:cs typeface="Arial"/>
              </a:rPr>
              <a:t>к</a:t>
            </a:r>
            <a:r>
              <a:rPr lang="ru-RU" b="1" spc="-170" dirty="0">
                <a:solidFill>
                  <a:srgbClr val="AC1C17"/>
                </a:solidFill>
                <a:cs typeface="Arial"/>
              </a:rPr>
              <a:t> </a:t>
            </a:r>
            <a:r>
              <a:rPr lang="ru-RU" b="1" spc="85" dirty="0">
                <a:solidFill>
                  <a:srgbClr val="AC1C17"/>
                </a:solidFill>
                <a:cs typeface="Arial"/>
              </a:rPr>
              <a:t>передаче </a:t>
            </a:r>
            <a:r>
              <a:rPr lang="ru-RU" b="1" spc="95" dirty="0">
                <a:solidFill>
                  <a:srgbClr val="AC1C17"/>
                </a:solidFill>
                <a:cs typeface="Arial"/>
              </a:rPr>
              <a:t>проекта</a:t>
            </a:r>
            <a:endParaRPr lang="ru-RU" dirty="0">
              <a:solidFill>
                <a:srgbClr val="AC1C17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2702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6477000"/>
          </a:xfrm>
          <a:custGeom>
            <a:avLst/>
            <a:gdLst/>
            <a:ahLst/>
            <a:cxnLst/>
            <a:rect l="l" t="t" r="r" b="b"/>
            <a:pathLst>
              <a:path w="9753600" h="6303010">
                <a:moveTo>
                  <a:pt x="0" y="6302822"/>
                </a:moveTo>
                <a:lnTo>
                  <a:pt x="9753599" y="6302822"/>
                </a:lnTo>
                <a:lnTo>
                  <a:pt x="9753599" y="0"/>
                </a:lnTo>
                <a:lnTo>
                  <a:pt x="0" y="0"/>
                </a:lnTo>
                <a:lnTo>
                  <a:pt x="0" y="6302822"/>
                </a:lnTo>
                <a:close/>
              </a:path>
            </a:pathLst>
          </a:custGeom>
          <a:solidFill>
            <a:srgbClr val="F6F1E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0" y="6477000"/>
            <a:ext cx="9753600" cy="838647"/>
          </a:xfrm>
          <a:custGeom>
            <a:avLst/>
            <a:gdLst/>
            <a:ahLst/>
            <a:cxnLst/>
            <a:rect l="l" t="t" r="r" b="b"/>
            <a:pathLst>
              <a:path w="9753600" h="1012825">
                <a:moveTo>
                  <a:pt x="0" y="1012377"/>
                </a:moveTo>
                <a:lnTo>
                  <a:pt x="9753600" y="1012377"/>
                </a:lnTo>
                <a:lnTo>
                  <a:pt x="9753600" y="0"/>
                </a:lnTo>
                <a:lnTo>
                  <a:pt x="0" y="0"/>
                </a:lnTo>
                <a:lnTo>
                  <a:pt x="0" y="1012377"/>
                </a:lnTo>
                <a:close/>
              </a:path>
            </a:pathLst>
          </a:custGeom>
          <a:solidFill>
            <a:srgbClr val="AC1C1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485192" y="3387135"/>
            <a:ext cx="2771775" cy="0"/>
          </a:xfrm>
          <a:custGeom>
            <a:avLst/>
            <a:gdLst/>
            <a:ahLst/>
            <a:cxnLst/>
            <a:rect l="l" t="t" r="r" b="b"/>
            <a:pathLst>
              <a:path w="2771775">
                <a:moveTo>
                  <a:pt x="0" y="0"/>
                </a:moveTo>
                <a:lnTo>
                  <a:pt x="2771774" y="0"/>
                </a:lnTo>
              </a:path>
            </a:pathLst>
          </a:custGeom>
          <a:ln w="28574">
            <a:solidFill>
              <a:srgbClr val="ED876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476133" y="2882469"/>
            <a:ext cx="229489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1400" b="1" spc="90" dirty="0">
                <a:solidFill>
                  <a:srgbClr val="AC1C17"/>
                </a:solidFill>
                <a:cs typeface="Arial"/>
              </a:rPr>
              <a:t>Отладка</a:t>
            </a:r>
            <a:r>
              <a:rPr sz="1400" b="1" spc="5" dirty="0">
                <a:solidFill>
                  <a:srgbClr val="AC1C17"/>
                </a:solidFill>
                <a:cs typeface="Arial"/>
              </a:rPr>
              <a:t> </a:t>
            </a:r>
            <a:r>
              <a:rPr sz="1400" b="1" spc="105" dirty="0">
                <a:solidFill>
                  <a:srgbClr val="AC1C17"/>
                </a:solidFill>
                <a:cs typeface="Arial"/>
              </a:rPr>
              <a:t>и</a:t>
            </a:r>
            <a:r>
              <a:rPr sz="1400" b="1" spc="5" dirty="0">
                <a:solidFill>
                  <a:srgbClr val="AC1C17"/>
                </a:solidFill>
                <a:cs typeface="Arial"/>
              </a:rPr>
              <a:t> </a:t>
            </a:r>
            <a:r>
              <a:rPr sz="1400" b="1" spc="90" dirty="0">
                <a:solidFill>
                  <a:srgbClr val="AC1C17"/>
                </a:solidFill>
                <a:cs typeface="Arial"/>
              </a:rPr>
              <a:t>поиск</a:t>
            </a:r>
            <a:r>
              <a:rPr sz="1400" b="1" spc="10" dirty="0">
                <a:solidFill>
                  <a:srgbClr val="AC1C17"/>
                </a:solidFill>
                <a:cs typeface="Arial"/>
              </a:rPr>
              <a:t> </a:t>
            </a:r>
            <a:r>
              <a:rPr sz="1400" b="1" spc="70" dirty="0">
                <a:solidFill>
                  <a:srgbClr val="AC1C17"/>
                </a:solidFill>
                <a:cs typeface="Arial"/>
              </a:rPr>
              <a:t>багов</a:t>
            </a:r>
            <a:r>
              <a:rPr sz="1400" b="1" spc="5" dirty="0">
                <a:solidFill>
                  <a:srgbClr val="AC1C17"/>
                </a:solidFill>
                <a:cs typeface="Arial"/>
              </a:rPr>
              <a:t> </a:t>
            </a:r>
            <a:r>
              <a:rPr sz="1400" b="1" spc="15" dirty="0">
                <a:solidFill>
                  <a:srgbClr val="AC1C17"/>
                </a:solidFill>
                <a:cs typeface="Arial"/>
              </a:rPr>
              <a:t>в</a:t>
            </a:r>
            <a:r>
              <a:rPr sz="1400" b="1" spc="10" dirty="0">
                <a:solidFill>
                  <a:srgbClr val="AC1C17"/>
                </a:solidFill>
                <a:cs typeface="Arial"/>
              </a:rPr>
              <a:t> </a:t>
            </a:r>
            <a:r>
              <a:rPr sz="1400" b="1" spc="110" dirty="0">
                <a:solidFill>
                  <a:srgbClr val="AC1C17"/>
                </a:solidFill>
                <a:cs typeface="Arial"/>
              </a:rPr>
              <a:t>админ</a:t>
            </a:r>
            <a:r>
              <a:rPr lang="ru-RU" sz="1400" b="1" spc="110" dirty="0">
                <a:solidFill>
                  <a:srgbClr val="AC1C17"/>
                </a:solidFill>
                <a:cs typeface="Arial"/>
              </a:rPr>
              <a:t>-</a:t>
            </a:r>
            <a:r>
              <a:rPr sz="1400" b="1" spc="95" dirty="0">
                <a:solidFill>
                  <a:srgbClr val="AC1C17"/>
                </a:solidFill>
                <a:cs typeface="Arial"/>
              </a:rPr>
              <a:t>панели</a:t>
            </a:r>
            <a:endParaRPr sz="1400" dirty="0">
              <a:solidFill>
                <a:srgbClr val="AC1C17"/>
              </a:solidFill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5192" y="3977685"/>
            <a:ext cx="2771775" cy="0"/>
          </a:xfrm>
          <a:custGeom>
            <a:avLst/>
            <a:gdLst/>
            <a:ahLst/>
            <a:cxnLst/>
            <a:rect l="l" t="t" r="r" b="b"/>
            <a:pathLst>
              <a:path w="2771775">
                <a:moveTo>
                  <a:pt x="0" y="0"/>
                </a:moveTo>
                <a:lnTo>
                  <a:pt x="2771774" y="0"/>
                </a:lnTo>
              </a:path>
            </a:pathLst>
          </a:custGeom>
          <a:ln w="28574">
            <a:solidFill>
              <a:srgbClr val="ED876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476133" y="3443876"/>
            <a:ext cx="26035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1400" b="1" spc="90" dirty="0">
                <a:solidFill>
                  <a:srgbClr val="AC1C17"/>
                </a:solidFill>
                <a:cs typeface="Arial"/>
              </a:rPr>
              <a:t>Отладка</a:t>
            </a:r>
            <a:r>
              <a:rPr sz="1400" b="1" spc="5" dirty="0">
                <a:solidFill>
                  <a:srgbClr val="AC1C17"/>
                </a:solidFill>
                <a:cs typeface="Arial"/>
              </a:rPr>
              <a:t> </a:t>
            </a:r>
            <a:r>
              <a:rPr sz="1400" b="1" spc="105" dirty="0">
                <a:solidFill>
                  <a:srgbClr val="AC1C17"/>
                </a:solidFill>
                <a:cs typeface="Arial"/>
              </a:rPr>
              <a:t>и</a:t>
            </a:r>
            <a:r>
              <a:rPr sz="1400" b="1" spc="5" dirty="0">
                <a:solidFill>
                  <a:srgbClr val="AC1C17"/>
                </a:solidFill>
                <a:cs typeface="Arial"/>
              </a:rPr>
              <a:t> </a:t>
            </a:r>
            <a:r>
              <a:rPr sz="1400" b="1" spc="90" dirty="0">
                <a:solidFill>
                  <a:srgbClr val="AC1C17"/>
                </a:solidFill>
                <a:cs typeface="Arial"/>
              </a:rPr>
              <a:t>поиск</a:t>
            </a:r>
            <a:r>
              <a:rPr sz="1400" b="1" spc="5" dirty="0">
                <a:solidFill>
                  <a:srgbClr val="AC1C17"/>
                </a:solidFill>
                <a:cs typeface="Arial"/>
              </a:rPr>
              <a:t> </a:t>
            </a:r>
            <a:r>
              <a:rPr sz="1400" b="1" spc="70" dirty="0">
                <a:solidFill>
                  <a:srgbClr val="AC1C17"/>
                </a:solidFill>
                <a:cs typeface="Arial"/>
              </a:rPr>
              <a:t>багов</a:t>
            </a:r>
            <a:r>
              <a:rPr sz="1400" b="1" spc="5" dirty="0">
                <a:solidFill>
                  <a:srgbClr val="AC1C17"/>
                </a:solidFill>
                <a:cs typeface="Arial"/>
              </a:rPr>
              <a:t> </a:t>
            </a:r>
            <a:r>
              <a:rPr sz="1400" b="1" spc="15" dirty="0">
                <a:solidFill>
                  <a:srgbClr val="AC1C17"/>
                </a:solidFill>
                <a:cs typeface="Arial"/>
              </a:rPr>
              <a:t>в</a:t>
            </a:r>
            <a:r>
              <a:rPr sz="1400" b="1" spc="5" dirty="0">
                <a:solidFill>
                  <a:srgbClr val="AC1C17"/>
                </a:solidFill>
                <a:cs typeface="Arial"/>
              </a:rPr>
              <a:t> </a:t>
            </a:r>
            <a:r>
              <a:rPr lang="ru-RU" sz="1400" b="1" spc="105" dirty="0">
                <a:solidFill>
                  <a:srgbClr val="AC1C17"/>
                </a:solidFill>
                <a:cs typeface="Arial"/>
              </a:rPr>
              <a:t>клиентской </a:t>
            </a:r>
            <a:r>
              <a:rPr sz="1400" b="1" spc="90" dirty="0">
                <a:solidFill>
                  <a:srgbClr val="AC1C17"/>
                </a:solidFill>
                <a:cs typeface="Arial"/>
              </a:rPr>
              <a:t>части</a:t>
            </a:r>
            <a:endParaRPr sz="1400" dirty="0">
              <a:solidFill>
                <a:srgbClr val="AC1C17"/>
              </a:solidFill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9955" y="4576172"/>
            <a:ext cx="2771775" cy="0"/>
          </a:xfrm>
          <a:custGeom>
            <a:avLst/>
            <a:gdLst/>
            <a:ahLst/>
            <a:cxnLst/>
            <a:rect l="l" t="t" r="r" b="b"/>
            <a:pathLst>
              <a:path w="2771775">
                <a:moveTo>
                  <a:pt x="0" y="0"/>
                </a:moveTo>
                <a:lnTo>
                  <a:pt x="2771774" y="0"/>
                </a:lnTo>
              </a:path>
            </a:pathLst>
          </a:custGeom>
          <a:ln w="28574">
            <a:solidFill>
              <a:srgbClr val="ED876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467249" y="4041333"/>
            <a:ext cx="2794481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b="1" spc="75" dirty="0">
                <a:solidFill>
                  <a:srgbClr val="AC1C17"/>
                </a:solidFill>
                <a:cs typeface="Arial"/>
              </a:rPr>
              <a:t>Создание </a:t>
            </a:r>
            <a:r>
              <a:rPr sz="1400" b="1" spc="70" dirty="0">
                <a:solidFill>
                  <a:srgbClr val="AC1C17"/>
                </a:solidFill>
                <a:cs typeface="Arial"/>
              </a:rPr>
              <a:t>тестового </a:t>
            </a:r>
            <a:r>
              <a:rPr sz="1400" b="1" spc="75" dirty="0">
                <a:solidFill>
                  <a:srgbClr val="AC1C17"/>
                </a:solidFill>
                <a:cs typeface="Arial"/>
              </a:rPr>
              <a:t>набора</a:t>
            </a:r>
            <a:r>
              <a:rPr sz="1400" b="1" spc="-130" dirty="0">
                <a:solidFill>
                  <a:srgbClr val="AC1C17"/>
                </a:solidFill>
                <a:cs typeface="Arial"/>
              </a:rPr>
              <a:t> </a:t>
            </a:r>
            <a:r>
              <a:rPr sz="1400" b="1" spc="80" dirty="0">
                <a:solidFill>
                  <a:srgbClr val="AC1C17"/>
                </a:solidFill>
                <a:cs typeface="Arial"/>
              </a:rPr>
              <a:t>данных</a:t>
            </a:r>
            <a:endParaRPr sz="1400" dirty="0">
              <a:solidFill>
                <a:srgbClr val="AC1C17"/>
              </a:solidFill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2447" y="5157549"/>
            <a:ext cx="2771775" cy="0"/>
          </a:xfrm>
          <a:custGeom>
            <a:avLst/>
            <a:gdLst/>
            <a:ahLst/>
            <a:cxnLst/>
            <a:rect l="l" t="t" r="r" b="b"/>
            <a:pathLst>
              <a:path w="2771775">
                <a:moveTo>
                  <a:pt x="0" y="0"/>
                </a:moveTo>
                <a:lnTo>
                  <a:pt x="2771774" y="0"/>
                </a:lnTo>
              </a:path>
            </a:pathLst>
          </a:custGeom>
          <a:ln w="28574">
            <a:solidFill>
              <a:srgbClr val="ED876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467249" y="4752296"/>
            <a:ext cx="259524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b="1" spc="80" dirty="0">
                <a:solidFill>
                  <a:srgbClr val="AC1C17"/>
                </a:solidFill>
                <a:cs typeface="Arial"/>
              </a:rPr>
              <a:t>Тестирование </a:t>
            </a:r>
            <a:r>
              <a:rPr sz="1400" b="1" spc="110" dirty="0">
                <a:solidFill>
                  <a:srgbClr val="AC1C17"/>
                </a:solidFill>
                <a:cs typeface="Arial"/>
              </a:rPr>
              <a:t>админ</a:t>
            </a:r>
            <a:r>
              <a:rPr lang="ru-RU" sz="1400" b="1" spc="-75" dirty="0">
                <a:solidFill>
                  <a:srgbClr val="AC1C17"/>
                </a:solidFill>
                <a:cs typeface="Arial"/>
              </a:rPr>
              <a:t>-</a:t>
            </a:r>
            <a:r>
              <a:rPr sz="1400" b="1" spc="95" dirty="0">
                <a:solidFill>
                  <a:srgbClr val="AC1C17"/>
                </a:solidFill>
                <a:cs typeface="Arial"/>
              </a:rPr>
              <a:t>панели</a:t>
            </a:r>
            <a:endParaRPr sz="1400" dirty="0">
              <a:solidFill>
                <a:srgbClr val="AC1C17"/>
              </a:solidFill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82552" y="5756037"/>
            <a:ext cx="2771775" cy="0"/>
          </a:xfrm>
          <a:custGeom>
            <a:avLst/>
            <a:gdLst/>
            <a:ahLst/>
            <a:cxnLst/>
            <a:rect l="l" t="t" r="r" b="b"/>
            <a:pathLst>
              <a:path w="2771775">
                <a:moveTo>
                  <a:pt x="0" y="0"/>
                </a:moveTo>
                <a:lnTo>
                  <a:pt x="2771774" y="0"/>
                </a:lnTo>
              </a:path>
            </a:pathLst>
          </a:custGeom>
          <a:ln w="28574">
            <a:solidFill>
              <a:srgbClr val="ED876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 txBox="1"/>
          <p:nvPr/>
        </p:nvSpPr>
        <p:spPr>
          <a:xfrm>
            <a:off x="460679" y="5351005"/>
            <a:ext cx="2791878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b="1" spc="80" dirty="0">
                <a:solidFill>
                  <a:srgbClr val="AC1C17"/>
                </a:solidFill>
                <a:cs typeface="Arial"/>
              </a:rPr>
              <a:t>Тестирование </a:t>
            </a:r>
            <a:r>
              <a:rPr sz="1400" b="1" spc="105" dirty="0">
                <a:solidFill>
                  <a:srgbClr val="AC1C17"/>
                </a:solidFill>
                <a:cs typeface="Arial"/>
              </a:rPr>
              <a:t>клиентской</a:t>
            </a:r>
            <a:r>
              <a:rPr sz="1400" b="1" spc="-65" dirty="0">
                <a:solidFill>
                  <a:srgbClr val="AC1C17"/>
                </a:solidFill>
                <a:cs typeface="Arial"/>
              </a:rPr>
              <a:t> </a:t>
            </a:r>
            <a:r>
              <a:rPr sz="1400" b="1" spc="90" dirty="0">
                <a:solidFill>
                  <a:srgbClr val="AC1C17"/>
                </a:solidFill>
                <a:cs typeface="Arial"/>
              </a:rPr>
              <a:t>части</a:t>
            </a:r>
            <a:endParaRPr sz="1400" dirty="0">
              <a:solidFill>
                <a:srgbClr val="AC1C17"/>
              </a:solidFill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81414" y="2261840"/>
            <a:ext cx="1099786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ru-RU" sz="1800" b="1" spc="90" dirty="0">
                <a:solidFill>
                  <a:srgbClr val="AC1C17"/>
                </a:solidFill>
                <a:latin typeface="Arial"/>
                <a:cs typeface="Arial"/>
              </a:rPr>
              <a:t>Задачи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91911" y="2277155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133349" y="266699"/>
                </a:moveTo>
                <a:lnTo>
                  <a:pt x="94640" y="260959"/>
                </a:lnTo>
                <a:lnTo>
                  <a:pt x="59264" y="244226"/>
                </a:lnTo>
                <a:lnTo>
                  <a:pt x="30267" y="217947"/>
                </a:lnTo>
                <a:lnTo>
                  <a:pt x="10150" y="184380"/>
                </a:lnTo>
                <a:lnTo>
                  <a:pt x="640" y="146420"/>
                </a:lnTo>
                <a:lnTo>
                  <a:pt x="0" y="133349"/>
                </a:lnTo>
                <a:lnTo>
                  <a:pt x="160" y="126798"/>
                </a:lnTo>
                <a:lnTo>
                  <a:pt x="7791" y="88432"/>
                </a:lnTo>
                <a:lnTo>
                  <a:pt x="26246" y="53906"/>
                </a:lnTo>
                <a:lnTo>
                  <a:pt x="53906" y="26246"/>
                </a:lnTo>
                <a:lnTo>
                  <a:pt x="88432" y="7791"/>
                </a:lnTo>
                <a:lnTo>
                  <a:pt x="126798" y="160"/>
                </a:lnTo>
                <a:lnTo>
                  <a:pt x="133349" y="0"/>
                </a:lnTo>
                <a:lnTo>
                  <a:pt x="139901" y="160"/>
                </a:lnTo>
                <a:lnTo>
                  <a:pt x="178267" y="7791"/>
                </a:lnTo>
                <a:lnTo>
                  <a:pt x="212793" y="26246"/>
                </a:lnTo>
                <a:lnTo>
                  <a:pt x="240453" y="53906"/>
                </a:lnTo>
                <a:lnTo>
                  <a:pt x="258908" y="88432"/>
                </a:lnTo>
                <a:lnTo>
                  <a:pt x="266539" y="126798"/>
                </a:lnTo>
                <a:lnTo>
                  <a:pt x="266699" y="133349"/>
                </a:lnTo>
                <a:lnTo>
                  <a:pt x="266539" y="139901"/>
                </a:lnTo>
                <a:lnTo>
                  <a:pt x="258908" y="178267"/>
                </a:lnTo>
                <a:lnTo>
                  <a:pt x="240453" y="212793"/>
                </a:lnTo>
                <a:lnTo>
                  <a:pt x="212793" y="240453"/>
                </a:lnTo>
                <a:lnTo>
                  <a:pt x="178267" y="258908"/>
                </a:lnTo>
                <a:lnTo>
                  <a:pt x="139901" y="266539"/>
                </a:lnTo>
                <a:lnTo>
                  <a:pt x="133349" y="266699"/>
                </a:lnTo>
                <a:close/>
              </a:path>
            </a:pathLst>
          </a:custGeom>
          <a:solidFill>
            <a:srgbClr val="AC1C1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19469" y="2334629"/>
            <a:ext cx="211575" cy="1678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485192" y="2834685"/>
            <a:ext cx="2771775" cy="0"/>
          </a:xfrm>
          <a:custGeom>
            <a:avLst/>
            <a:gdLst/>
            <a:ahLst/>
            <a:cxnLst/>
            <a:rect l="l" t="t" r="r" b="b"/>
            <a:pathLst>
              <a:path w="2771775">
                <a:moveTo>
                  <a:pt x="0" y="0"/>
                </a:moveTo>
                <a:lnTo>
                  <a:pt x="2771774" y="0"/>
                </a:lnTo>
              </a:path>
            </a:pathLst>
          </a:custGeom>
          <a:ln w="28574">
            <a:solidFill>
              <a:srgbClr val="ED876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3659488" y="2951994"/>
            <a:ext cx="5589270" cy="296545"/>
          </a:xfrm>
          <a:custGeom>
            <a:avLst/>
            <a:gdLst/>
            <a:ahLst/>
            <a:cxnLst/>
            <a:rect l="l" t="t" r="r" b="b"/>
            <a:pathLst>
              <a:path w="5589270" h="296544">
                <a:moveTo>
                  <a:pt x="5441076" y="296131"/>
                </a:moveTo>
                <a:lnTo>
                  <a:pt x="141722" y="296131"/>
                </a:lnTo>
                <a:lnTo>
                  <a:pt x="141722" y="295088"/>
                </a:lnTo>
                <a:lnTo>
                  <a:pt x="96971" y="286204"/>
                </a:lnTo>
                <a:lnTo>
                  <a:pt x="58073" y="264808"/>
                </a:lnTo>
                <a:lnTo>
                  <a:pt x="27377" y="233151"/>
                </a:lnTo>
                <a:lnTo>
                  <a:pt x="7236" y="193486"/>
                </a:lnTo>
                <a:lnTo>
                  <a:pt x="0" y="148065"/>
                </a:lnTo>
                <a:lnTo>
                  <a:pt x="7136" y="102644"/>
                </a:lnTo>
                <a:lnTo>
                  <a:pt x="27077" y="62980"/>
                </a:lnTo>
                <a:lnTo>
                  <a:pt x="57622" y="31323"/>
                </a:lnTo>
                <a:lnTo>
                  <a:pt x="96571" y="9926"/>
                </a:lnTo>
                <a:lnTo>
                  <a:pt x="141722" y="1042"/>
                </a:lnTo>
                <a:lnTo>
                  <a:pt x="141722" y="0"/>
                </a:lnTo>
                <a:lnTo>
                  <a:pt x="5441076" y="0"/>
                </a:lnTo>
                <a:lnTo>
                  <a:pt x="5488078" y="7590"/>
                </a:lnTo>
                <a:lnTo>
                  <a:pt x="5528728" y="28695"/>
                </a:lnTo>
                <a:lnTo>
                  <a:pt x="5560674" y="60811"/>
                </a:lnTo>
                <a:lnTo>
                  <a:pt x="5581565" y="101435"/>
                </a:lnTo>
                <a:lnTo>
                  <a:pt x="5589052" y="148065"/>
                </a:lnTo>
                <a:lnTo>
                  <a:pt x="5581465" y="194695"/>
                </a:lnTo>
                <a:lnTo>
                  <a:pt x="5560374" y="235320"/>
                </a:lnTo>
                <a:lnTo>
                  <a:pt x="5528278" y="267435"/>
                </a:lnTo>
                <a:lnTo>
                  <a:pt x="5487678" y="288540"/>
                </a:lnTo>
                <a:lnTo>
                  <a:pt x="5441076" y="296131"/>
                </a:lnTo>
                <a:close/>
              </a:path>
            </a:pathLst>
          </a:custGeom>
          <a:solidFill>
            <a:srgbClr val="E8D5C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665839" y="3552069"/>
            <a:ext cx="5589270" cy="296545"/>
          </a:xfrm>
          <a:custGeom>
            <a:avLst/>
            <a:gdLst/>
            <a:ahLst/>
            <a:cxnLst/>
            <a:rect l="l" t="t" r="r" b="b"/>
            <a:pathLst>
              <a:path w="5589270" h="296545">
                <a:moveTo>
                  <a:pt x="5441076" y="296131"/>
                </a:moveTo>
                <a:lnTo>
                  <a:pt x="141722" y="296131"/>
                </a:lnTo>
                <a:lnTo>
                  <a:pt x="141722" y="295088"/>
                </a:lnTo>
                <a:lnTo>
                  <a:pt x="96971" y="286204"/>
                </a:lnTo>
                <a:lnTo>
                  <a:pt x="58073" y="264808"/>
                </a:lnTo>
                <a:lnTo>
                  <a:pt x="27377" y="233151"/>
                </a:lnTo>
                <a:lnTo>
                  <a:pt x="7236" y="193486"/>
                </a:lnTo>
                <a:lnTo>
                  <a:pt x="0" y="148065"/>
                </a:lnTo>
                <a:lnTo>
                  <a:pt x="7136" y="102644"/>
                </a:lnTo>
                <a:lnTo>
                  <a:pt x="27077" y="62980"/>
                </a:lnTo>
                <a:lnTo>
                  <a:pt x="57622" y="31323"/>
                </a:lnTo>
                <a:lnTo>
                  <a:pt x="96571" y="9926"/>
                </a:lnTo>
                <a:lnTo>
                  <a:pt x="141722" y="1042"/>
                </a:lnTo>
                <a:lnTo>
                  <a:pt x="141722" y="0"/>
                </a:lnTo>
                <a:lnTo>
                  <a:pt x="5441076" y="0"/>
                </a:lnTo>
                <a:lnTo>
                  <a:pt x="5488078" y="7590"/>
                </a:lnTo>
                <a:lnTo>
                  <a:pt x="5528728" y="28695"/>
                </a:lnTo>
                <a:lnTo>
                  <a:pt x="5560674" y="60811"/>
                </a:lnTo>
                <a:lnTo>
                  <a:pt x="5581565" y="101435"/>
                </a:lnTo>
                <a:lnTo>
                  <a:pt x="5589052" y="148065"/>
                </a:lnTo>
                <a:lnTo>
                  <a:pt x="5581465" y="194695"/>
                </a:lnTo>
                <a:lnTo>
                  <a:pt x="5560374" y="235320"/>
                </a:lnTo>
                <a:lnTo>
                  <a:pt x="5528278" y="267435"/>
                </a:lnTo>
                <a:lnTo>
                  <a:pt x="5487678" y="288540"/>
                </a:lnTo>
                <a:lnTo>
                  <a:pt x="5441076" y="296131"/>
                </a:lnTo>
                <a:close/>
              </a:path>
            </a:pathLst>
          </a:custGeom>
          <a:solidFill>
            <a:srgbClr val="E8D5C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3672189" y="4142618"/>
            <a:ext cx="5589270" cy="296545"/>
          </a:xfrm>
          <a:custGeom>
            <a:avLst/>
            <a:gdLst/>
            <a:ahLst/>
            <a:cxnLst/>
            <a:rect l="l" t="t" r="r" b="b"/>
            <a:pathLst>
              <a:path w="5589270" h="296545">
                <a:moveTo>
                  <a:pt x="5441076" y="296131"/>
                </a:moveTo>
                <a:lnTo>
                  <a:pt x="141722" y="296131"/>
                </a:lnTo>
                <a:lnTo>
                  <a:pt x="141722" y="295088"/>
                </a:lnTo>
                <a:lnTo>
                  <a:pt x="96971" y="286204"/>
                </a:lnTo>
                <a:lnTo>
                  <a:pt x="58073" y="264808"/>
                </a:lnTo>
                <a:lnTo>
                  <a:pt x="27377" y="233151"/>
                </a:lnTo>
                <a:lnTo>
                  <a:pt x="7236" y="193486"/>
                </a:lnTo>
                <a:lnTo>
                  <a:pt x="0" y="148065"/>
                </a:lnTo>
                <a:lnTo>
                  <a:pt x="7136" y="102644"/>
                </a:lnTo>
                <a:lnTo>
                  <a:pt x="27077" y="62980"/>
                </a:lnTo>
                <a:lnTo>
                  <a:pt x="57622" y="31323"/>
                </a:lnTo>
                <a:lnTo>
                  <a:pt x="96571" y="9926"/>
                </a:lnTo>
                <a:lnTo>
                  <a:pt x="141722" y="1042"/>
                </a:lnTo>
                <a:lnTo>
                  <a:pt x="141722" y="0"/>
                </a:lnTo>
                <a:lnTo>
                  <a:pt x="5441076" y="0"/>
                </a:lnTo>
                <a:lnTo>
                  <a:pt x="5488078" y="7590"/>
                </a:lnTo>
                <a:lnTo>
                  <a:pt x="5528728" y="28695"/>
                </a:lnTo>
                <a:lnTo>
                  <a:pt x="5560674" y="60811"/>
                </a:lnTo>
                <a:lnTo>
                  <a:pt x="5581565" y="101435"/>
                </a:lnTo>
                <a:lnTo>
                  <a:pt x="5589052" y="148065"/>
                </a:lnTo>
                <a:lnTo>
                  <a:pt x="5581465" y="194695"/>
                </a:lnTo>
                <a:lnTo>
                  <a:pt x="5560374" y="235320"/>
                </a:lnTo>
                <a:lnTo>
                  <a:pt x="5528278" y="267435"/>
                </a:lnTo>
                <a:lnTo>
                  <a:pt x="5487678" y="288540"/>
                </a:lnTo>
                <a:lnTo>
                  <a:pt x="5441076" y="296131"/>
                </a:lnTo>
                <a:close/>
              </a:path>
            </a:pathLst>
          </a:custGeom>
          <a:solidFill>
            <a:srgbClr val="E8D5C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3665839" y="4745869"/>
            <a:ext cx="5589270" cy="296545"/>
          </a:xfrm>
          <a:custGeom>
            <a:avLst/>
            <a:gdLst/>
            <a:ahLst/>
            <a:cxnLst/>
            <a:rect l="l" t="t" r="r" b="b"/>
            <a:pathLst>
              <a:path w="5589270" h="296545">
                <a:moveTo>
                  <a:pt x="5441076" y="296131"/>
                </a:moveTo>
                <a:lnTo>
                  <a:pt x="141722" y="296131"/>
                </a:lnTo>
                <a:lnTo>
                  <a:pt x="141722" y="295088"/>
                </a:lnTo>
                <a:lnTo>
                  <a:pt x="96971" y="286204"/>
                </a:lnTo>
                <a:lnTo>
                  <a:pt x="58073" y="264808"/>
                </a:lnTo>
                <a:lnTo>
                  <a:pt x="27377" y="233151"/>
                </a:lnTo>
                <a:lnTo>
                  <a:pt x="7236" y="193486"/>
                </a:lnTo>
                <a:lnTo>
                  <a:pt x="0" y="148065"/>
                </a:lnTo>
                <a:lnTo>
                  <a:pt x="7136" y="102644"/>
                </a:lnTo>
                <a:lnTo>
                  <a:pt x="27077" y="62980"/>
                </a:lnTo>
                <a:lnTo>
                  <a:pt x="57622" y="31323"/>
                </a:lnTo>
                <a:lnTo>
                  <a:pt x="96571" y="9926"/>
                </a:lnTo>
                <a:lnTo>
                  <a:pt x="141722" y="1042"/>
                </a:lnTo>
                <a:lnTo>
                  <a:pt x="141722" y="0"/>
                </a:lnTo>
                <a:lnTo>
                  <a:pt x="5441076" y="0"/>
                </a:lnTo>
                <a:lnTo>
                  <a:pt x="5488078" y="7590"/>
                </a:lnTo>
                <a:lnTo>
                  <a:pt x="5528728" y="28695"/>
                </a:lnTo>
                <a:lnTo>
                  <a:pt x="5560674" y="60811"/>
                </a:lnTo>
                <a:lnTo>
                  <a:pt x="5581565" y="101435"/>
                </a:lnTo>
                <a:lnTo>
                  <a:pt x="5589052" y="148065"/>
                </a:lnTo>
                <a:lnTo>
                  <a:pt x="5581465" y="194695"/>
                </a:lnTo>
                <a:lnTo>
                  <a:pt x="5560374" y="235320"/>
                </a:lnTo>
                <a:lnTo>
                  <a:pt x="5528278" y="267435"/>
                </a:lnTo>
                <a:lnTo>
                  <a:pt x="5487678" y="288540"/>
                </a:lnTo>
                <a:lnTo>
                  <a:pt x="5441076" y="296131"/>
                </a:lnTo>
                <a:close/>
              </a:path>
            </a:pathLst>
          </a:custGeom>
          <a:solidFill>
            <a:srgbClr val="E8D5C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3672189" y="5326894"/>
            <a:ext cx="5589270" cy="296545"/>
          </a:xfrm>
          <a:custGeom>
            <a:avLst/>
            <a:gdLst/>
            <a:ahLst/>
            <a:cxnLst/>
            <a:rect l="l" t="t" r="r" b="b"/>
            <a:pathLst>
              <a:path w="5589270" h="296545">
                <a:moveTo>
                  <a:pt x="5441076" y="296131"/>
                </a:moveTo>
                <a:lnTo>
                  <a:pt x="141722" y="296131"/>
                </a:lnTo>
                <a:lnTo>
                  <a:pt x="141722" y="295088"/>
                </a:lnTo>
                <a:lnTo>
                  <a:pt x="96971" y="286204"/>
                </a:lnTo>
                <a:lnTo>
                  <a:pt x="58073" y="264808"/>
                </a:lnTo>
                <a:lnTo>
                  <a:pt x="27377" y="233151"/>
                </a:lnTo>
                <a:lnTo>
                  <a:pt x="7236" y="193486"/>
                </a:lnTo>
                <a:lnTo>
                  <a:pt x="0" y="148065"/>
                </a:lnTo>
                <a:lnTo>
                  <a:pt x="7136" y="102644"/>
                </a:lnTo>
                <a:lnTo>
                  <a:pt x="27077" y="62980"/>
                </a:lnTo>
                <a:lnTo>
                  <a:pt x="57622" y="31323"/>
                </a:lnTo>
                <a:lnTo>
                  <a:pt x="96571" y="9926"/>
                </a:lnTo>
                <a:lnTo>
                  <a:pt x="141722" y="1042"/>
                </a:lnTo>
                <a:lnTo>
                  <a:pt x="141722" y="0"/>
                </a:lnTo>
                <a:lnTo>
                  <a:pt x="5441076" y="0"/>
                </a:lnTo>
                <a:lnTo>
                  <a:pt x="5488078" y="7590"/>
                </a:lnTo>
                <a:lnTo>
                  <a:pt x="5528728" y="28695"/>
                </a:lnTo>
                <a:lnTo>
                  <a:pt x="5560674" y="60811"/>
                </a:lnTo>
                <a:lnTo>
                  <a:pt x="5581565" y="101435"/>
                </a:lnTo>
                <a:lnTo>
                  <a:pt x="5589052" y="148065"/>
                </a:lnTo>
                <a:lnTo>
                  <a:pt x="5581465" y="194695"/>
                </a:lnTo>
                <a:lnTo>
                  <a:pt x="5560374" y="235320"/>
                </a:lnTo>
                <a:lnTo>
                  <a:pt x="5528278" y="267435"/>
                </a:lnTo>
                <a:lnTo>
                  <a:pt x="5487678" y="288540"/>
                </a:lnTo>
                <a:lnTo>
                  <a:pt x="5441076" y="296131"/>
                </a:lnTo>
                <a:close/>
              </a:path>
            </a:pathLst>
          </a:custGeom>
          <a:solidFill>
            <a:srgbClr val="E8D5C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3665899" y="2952180"/>
            <a:ext cx="2150110" cy="299720"/>
          </a:xfrm>
          <a:custGeom>
            <a:avLst/>
            <a:gdLst/>
            <a:ahLst/>
            <a:cxnLst/>
            <a:rect l="l" t="t" r="r" b="b"/>
            <a:pathLst>
              <a:path w="2150110" h="299720">
                <a:moveTo>
                  <a:pt x="2001353" y="299112"/>
                </a:moveTo>
                <a:lnTo>
                  <a:pt x="141894" y="299112"/>
                </a:lnTo>
                <a:lnTo>
                  <a:pt x="141894" y="298059"/>
                </a:lnTo>
                <a:lnTo>
                  <a:pt x="97088" y="289085"/>
                </a:lnTo>
                <a:lnTo>
                  <a:pt x="58143" y="267473"/>
                </a:lnTo>
                <a:lnTo>
                  <a:pt x="27410" y="235498"/>
                </a:lnTo>
                <a:lnTo>
                  <a:pt x="7244" y="195434"/>
                </a:lnTo>
                <a:lnTo>
                  <a:pt x="0" y="149556"/>
                </a:lnTo>
                <a:lnTo>
                  <a:pt x="7144" y="103678"/>
                </a:lnTo>
                <a:lnTo>
                  <a:pt x="27110" y="63614"/>
                </a:lnTo>
                <a:lnTo>
                  <a:pt x="57692" y="31638"/>
                </a:lnTo>
                <a:lnTo>
                  <a:pt x="96688" y="10026"/>
                </a:lnTo>
                <a:lnTo>
                  <a:pt x="141894" y="1053"/>
                </a:lnTo>
                <a:lnTo>
                  <a:pt x="141894" y="0"/>
                </a:lnTo>
                <a:lnTo>
                  <a:pt x="2001353" y="0"/>
                </a:lnTo>
                <a:lnTo>
                  <a:pt x="2048412" y="7667"/>
                </a:lnTo>
                <a:lnTo>
                  <a:pt x="2089110" y="28984"/>
                </a:lnTo>
                <a:lnTo>
                  <a:pt x="2121095" y="61423"/>
                </a:lnTo>
                <a:lnTo>
                  <a:pt x="2142012" y="102456"/>
                </a:lnTo>
                <a:lnTo>
                  <a:pt x="2149507" y="149556"/>
                </a:lnTo>
                <a:lnTo>
                  <a:pt x="2141912" y="196655"/>
                </a:lnTo>
                <a:lnTo>
                  <a:pt x="2120794" y="237688"/>
                </a:lnTo>
                <a:lnTo>
                  <a:pt x="2088660" y="270127"/>
                </a:lnTo>
                <a:lnTo>
                  <a:pt x="2048011" y="291444"/>
                </a:lnTo>
                <a:lnTo>
                  <a:pt x="2001353" y="299112"/>
                </a:lnTo>
                <a:close/>
              </a:path>
            </a:pathLst>
          </a:custGeom>
          <a:solidFill>
            <a:srgbClr val="ED876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3672350" y="3549024"/>
            <a:ext cx="2143125" cy="298450"/>
          </a:xfrm>
          <a:custGeom>
            <a:avLst/>
            <a:gdLst/>
            <a:ahLst/>
            <a:cxnLst/>
            <a:rect l="l" t="t" r="r" b="b"/>
            <a:pathLst>
              <a:path w="2143125" h="298450">
                <a:moveTo>
                  <a:pt x="1994810" y="298236"/>
                </a:moveTo>
                <a:lnTo>
                  <a:pt x="141880" y="298236"/>
                </a:lnTo>
                <a:lnTo>
                  <a:pt x="141880" y="297186"/>
                </a:lnTo>
                <a:lnTo>
                  <a:pt x="97079" y="288239"/>
                </a:lnTo>
                <a:lnTo>
                  <a:pt x="58137" y="266690"/>
                </a:lnTo>
                <a:lnTo>
                  <a:pt x="27407" y="234808"/>
                </a:lnTo>
                <a:lnTo>
                  <a:pt x="7244" y="194861"/>
                </a:lnTo>
                <a:lnTo>
                  <a:pt x="0" y="149118"/>
                </a:lnTo>
                <a:lnTo>
                  <a:pt x="7144" y="103374"/>
                </a:lnTo>
                <a:lnTo>
                  <a:pt x="27107" y="63427"/>
                </a:lnTo>
                <a:lnTo>
                  <a:pt x="57686" y="31545"/>
                </a:lnTo>
                <a:lnTo>
                  <a:pt x="96679" y="9997"/>
                </a:lnTo>
                <a:lnTo>
                  <a:pt x="141880" y="1050"/>
                </a:lnTo>
                <a:lnTo>
                  <a:pt x="141880" y="0"/>
                </a:lnTo>
                <a:lnTo>
                  <a:pt x="1994810" y="0"/>
                </a:lnTo>
                <a:lnTo>
                  <a:pt x="2041865" y="7644"/>
                </a:lnTo>
                <a:lnTo>
                  <a:pt x="2082559" y="28899"/>
                </a:lnTo>
                <a:lnTo>
                  <a:pt x="2114541" y="61243"/>
                </a:lnTo>
                <a:lnTo>
                  <a:pt x="2135456" y="102156"/>
                </a:lnTo>
                <a:lnTo>
                  <a:pt x="2142951" y="149118"/>
                </a:lnTo>
                <a:lnTo>
                  <a:pt x="2135356" y="196080"/>
                </a:lnTo>
                <a:lnTo>
                  <a:pt x="2114241" y="236993"/>
                </a:lnTo>
                <a:lnTo>
                  <a:pt x="2082109" y="269337"/>
                </a:lnTo>
                <a:lnTo>
                  <a:pt x="2041464" y="290591"/>
                </a:lnTo>
                <a:lnTo>
                  <a:pt x="1994810" y="298236"/>
                </a:lnTo>
                <a:close/>
              </a:path>
            </a:pathLst>
          </a:custGeom>
          <a:solidFill>
            <a:srgbClr val="DF543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4891579" y="4142652"/>
            <a:ext cx="2371090" cy="297180"/>
          </a:xfrm>
          <a:custGeom>
            <a:avLst/>
            <a:gdLst/>
            <a:ahLst/>
            <a:cxnLst/>
            <a:rect l="l" t="t" r="r" b="b"/>
            <a:pathLst>
              <a:path w="2371090" h="297179">
                <a:moveTo>
                  <a:pt x="2222882" y="296707"/>
                </a:moveTo>
                <a:lnTo>
                  <a:pt x="141878" y="296707"/>
                </a:lnTo>
                <a:lnTo>
                  <a:pt x="141878" y="295663"/>
                </a:lnTo>
                <a:lnTo>
                  <a:pt x="97078" y="286761"/>
                </a:lnTo>
                <a:lnTo>
                  <a:pt x="58136" y="265323"/>
                </a:lnTo>
                <a:lnTo>
                  <a:pt x="27407" y="233605"/>
                </a:lnTo>
                <a:lnTo>
                  <a:pt x="7244" y="193862"/>
                </a:lnTo>
                <a:lnTo>
                  <a:pt x="0" y="148353"/>
                </a:lnTo>
                <a:lnTo>
                  <a:pt x="7144" y="102844"/>
                </a:lnTo>
                <a:lnTo>
                  <a:pt x="27107" y="63102"/>
                </a:lnTo>
                <a:lnTo>
                  <a:pt x="57686" y="31384"/>
                </a:lnTo>
                <a:lnTo>
                  <a:pt x="96677" y="9945"/>
                </a:lnTo>
                <a:lnTo>
                  <a:pt x="141878" y="1044"/>
                </a:lnTo>
                <a:lnTo>
                  <a:pt x="141878" y="0"/>
                </a:lnTo>
                <a:lnTo>
                  <a:pt x="2222882" y="0"/>
                </a:lnTo>
                <a:lnTo>
                  <a:pt x="2269936" y="7605"/>
                </a:lnTo>
                <a:lnTo>
                  <a:pt x="2310630" y="28751"/>
                </a:lnTo>
                <a:lnTo>
                  <a:pt x="2342611" y="60929"/>
                </a:lnTo>
                <a:lnTo>
                  <a:pt x="2363526" y="101632"/>
                </a:lnTo>
                <a:lnTo>
                  <a:pt x="2371020" y="148353"/>
                </a:lnTo>
                <a:lnTo>
                  <a:pt x="2363426" y="195074"/>
                </a:lnTo>
                <a:lnTo>
                  <a:pt x="2342311" y="235778"/>
                </a:lnTo>
                <a:lnTo>
                  <a:pt x="2310179" y="267956"/>
                </a:lnTo>
                <a:lnTo>
                  <a:pt x="2269535" y="289102"/>
                </a:lnTo>
                <a:lnTo>
                  <a:pt x="2222882" y="296707"/>
                </a:lnTo>
                <a:close/>
              </a:path>
            </a:pathLst>
          </a:custGeom>
          <a:solidFill>
            <a:srgbClr val="AC1C1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6908420" y="4745767"/>
            <a:ext cx="1484630" cy="294640"/>
          </a:xfrm>
          <a:custGeom>
            <a:avLst/>
            <a:gdLst/>
            <a:ahLst/>
            <a:cxnLst/>
            <a:rect l="l" t="t" r="r" b="b"/>
            <a:pathLst>
              <a:path w="1484629" h="294639">
                <a:moveTo>
                  <a:pt x="1336253" y="294573"/>
                </a:moveTo>
                <a:lnTo>
                  <a:pt x="141897" y="294573"/>
                </a:lnTo>
                <a:lnTo>
                  <a:pt x="141897" y="293535"/>
                </a:lnTo>
                <a:lnTo>
                  <a:pt x="97091" y="284698"/>
                </a:lnTo>
                <a:lnTo>
                  <a:pt x="58144" y="263414"/>
                </a:lnTo>
                <a:lnTo>
                  <a:pt x="27411" y="231924"/>
                </a:lnTo>
                <a:lnTo>
                  <a:pt x="7245" y="192468"/>
                </a:lnTo>
                <a:lnTo>
                  <a:pt x="0" y="147286"/>
                </a:lnTo>
                <a:lnTo>
                  <a:pt x="7144" y="102104"/>
                </a:lnTo>
                <a:lnTo>
                  <a:pt x="27110" y="62648"/>
                </a:lnTo>
                <a:lnTo>
                  <a:pt x="57693" y="31158"/>
                </a:lnTo>
                <a:lnTo>
                  <a:pt x="96690" y="9874"/>
                </a:lnTo>
                <a:lnTo>
                  <a:pt x="141897" y="1037"/>
                </a:lnTo>
                <a:lnTo>
                  <a:pt x="141897" y="0"/>
                </a:lnTo>
                <a:lnTo>
                  <a:pt x="1336253" y="0"/>
                </a:lnTo>
                <a:lnTo>
                  <a:pt x="1383313" y="7551"/>
                </a:lnTo>
                <a:lnTo>
                  <a:pt x="1424013" y="28544"/>
                </a:lnTo>
                <a:lnTo>
                  <a:pt x="1455998" y="60491"/>
                </a:lnTo>
                <a:lnTo>
                  <a:pt x="1476915" y="100901"/>
                </a:lnTo>
                <a:lnTo>
                  <a:pt x="1484411" y="147286"/>
                </a:lnTo>
                <a:lnTo>
                  <a:pt x="1476815" y="193671"/>
                </a:lnTo>
                <a:lnTo>
                  <a:pt x="1455697" y="234081"/>
                </a:lnTo>
                <a:lnTo>
                  <a:pt x="1423562" y="266028"/>
                </a:lnTo>
                <a:lnTo>
                  <a:pt x="1382912" y="287022"/>
                </a:lnTo>
                <a:lnTo>
                  <a:pt x="1336253" y="294573"/>
                </a:lnTo>
                <a:close/>
              </a:path>
            </a:pathLst>
          </a:custGeom>
          <a:solidFill>
            <a:srgbClr val="AC1C1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7282297" y="5326801"/>
            <a:ext cx="1996439" cy="295275"/>
          </a:xfrm>
          <a:custGeom>
            <a:avLst/>
            <a:gdLst/>
            <a:ahLst/>
            <a:cxnLst/>
            <a:rect l="l" t="t" r="r" b="b"/>
            <a:pathLst>
              <a:path w="1996440" h="295275">
                <a:moveTo>
                  <a:pt x="1848114" y="294700"/>
                </a:moveTo>
                <a:lnTo>
                  <a:pt x="141879" y="294700"/>
                </a:lnTo>
                <a:lnTo>
                  <a:pt x="141879" y="293663"/>
                </a:lnTo>
                <a:lnTo>
                  <a:pt x="97078" y="284822"/>
                </a:lnTo>
                <a:lnTo>
                  <a:pt x="58137" y="263528"/>
                </a:lnTo>
                <a:lnTo>
                  <a:pt x="27407" y="232024"/>
                </a:lnTo>
                <a:lnTo>
                  <a:pt x="7244" y="192551"/>
                </a:lnTo>
                <a:lnTo>
                  <a:pt x="0" y="147350"/>
                </a:lnTo>
                <a:lnTo>
                  <a:pt x="7144" y="102149"/>
                </a:lnTo>
                <a:lnTo>
                  <a:pt x="27107" y="62675"/>
                </a:lnTo>
                <a:lnTo>
                  <a:pt x="57686" y="31171"/>
                </a:lnTo>
                <a:lnTo>
                  <a:pt x="96678" y="9878"/>
                </a:lnTo>
                <a:lnTo>
                  <a:pt x="141879" y="1037"/>
                </a:lnTo>
                <a:lnTo>
                  <a:pt x="141879" y="0"/>
                </a:lnTo>
                <a:lnTo>
                  <a:pt x="1848114" y="0"/>
                </a:lnTo>
                <a:lnTo>
                  <a:pt x="1895168" y="7554"/>
                </a:lnTo>
                <a:lnTo>
                  <a:pt x="1935862" y="28556"/>
                </a:lnTo>
                <a:lnTo>
                  <a:pt x="1967843" y="60517"/>
                </a:lnTo>
                <a:lnTo>
                  <a:pt x="1988758" y="100945"/>
                </a:lnTo>
                <a:lnTo>
                  <a:pt x="1996253" y="147350"/>
                </a:lnTo>
                <a:lnTo>
                  <a:pt x="1988658" y="193755"/>
                </a:lnTo>
                <a:lnTo>
                  <a:pt x="1967543" y="234183"/>
                </a:lnTo>
                <a:lnTo>
                  <a:pt x="1935411" y="266143"/>
                </a:lnTo>
                <a:lnTo>
                  <a:pt x="1894767" y="287146"/>
                </a:lnTo>
                <a:lnTo>
                  <a:pt x="1848114" y="294700"/>
                </a:lnTo>
                <a:close/>
              </a:path>
            </a:pathLst>
          </a:custGeom>
          <a:solidFill>
            <a:srgbClr val="AC1C1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 txBox="1"/>
          <p:nvPr/>
        </p:nvSpPr>
        <p:spPr>
          <a:xfrm>
            <a:off x="3633390" y="2261840"/>
            <a:ext cx="5593715" cy="301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439670" algn="l"/>
                <a:tab pos="3500754" algn="l"/>
                <a:tab pos="4704715" algn="l"/>
              </a:tabLst>
            </a:pPr>
            <a:r>
              <a:rPr sz="1800" b="1" spc="25" dirty="0">
                <a:solidFill>
                  <a:srgbClr val="AC1C17"/>
                </a:solidFill>
                <a:latin typeface="Arial"/>
                <a:cs typeface="Arial"/>
              </a:rPr>
              <a:t>Сентябрь</a:t>
            </a:r>
            <a:r>
              <a:rPr sz="1800" b="1" spc="315" dirty="0">
                <a:solidFill>
                  <a:srgbClr val="AC1C17"/>
                </a:solidFill>
                <a:latin typeface="Arial"/>
                <a:cs typeface="Arial"/>
              </a:rPr>
              <a:t> </a:t>
            </a:r>
            <a:r>
              <a:rPr sz="1800" b="1" spc="60" dirty="0">
                <a:solidFill>
                  <a:srgbClr val="AC1C17"/>
                </a:solidFill>
                <a:latin typeface="Arial"/>
                <a:cs typeface="Arial"/>
              </a:rPr>
              <a:t>Октябрь	</a:t>
            </a:r>
            <a:r>
              <a:rPr sz="1800" b="1" spc="25" dirty="0">
                <a:solidFill>
                  <a:srgbClr val="AC1C17"/>
                </a:solidFill>
                <a:latin typeface="Arial"/>
                <a:cs typeface="Arial"/>
              </a:rPr>
              <a:t>Ноябрь	</a:t>
            </a:r>
            <a:r>
              <a:rPr sz="1800" b="1" spc="70" dirty="0">
                <a:solidFill>
                  <a:srgbClr val="AC1C17"/>
                </a:solidFill>
                <a:latin typeface="Arial"/>
                <a:cs typeface="Arial"/>
              </a:rPr>
              <a:t>Декабрь	</a:t>
            </a:r>
            <a:r>
              <a:rPr sz="1800" b="1" spc="25" dirty="0">
                <a:solidFill>
                  <a:srgbClr val="AC1C17"/>
                </a:solidFill>
                <a:latin typeface="Arial"/>
                <a:cs typeface="Arial"/>
              </a:rPr>
              <a:t>Январь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68215" y="2941219"/>
            <a:ext cx="806450" cy="301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b="1" spc="95" dirty="0">
                <a:solidFill>
                  <a:srgbClr val="FFFFFF"/>
                </a:solidFill>
                <a:latin typeface="Arial"/>
                <a:cs typeface="Arial"/>
              </a:rPr>
              <a:t>Д</a:t>
            </a:r>
            <a:r>
              <a:rPr sz="1800" b="1" spc="85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1800" b="1" spc="105" dirty="0">
                <a:solidFill>
                  <a:srgbClr val="FFFFFF"/>
                </a:solidFill>
                <a:latin typeface="Arial"/>
                <a:cs typeface="Arial"/>
              </a:rPr>
              <a:t>н</a:t>
            </a:r>
            <a:r>
              <a:rPr sz="1800" b="1" spc="190" dirty="0">
                <a:solidFill>
                  <a:srgbClr val="FFFFFF"/>
                </a:solidFill>
                <a:latin typeface="Arial"/>
                <a:cs typeface="Arial"/>
              </a:rPr>
              <a:t>и</a:t>
            </a:r>
            <a:r>
              <a:rPr sz="1800" b="1" spc="20" dirty="0">
                <a:solidFill>
                  <a:srgbClr val="FFFFFF"/>
                </a:solidFill>
                <a:latin typeface="Arial"/>
                <a:cs typeface="Arial"/>
              </a:rPr>
              <a:t>л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188490" y="3541294"/>
            <a:ext cx="1094740" cy="301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b="1" spc="-60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1800" b="1" spc="40" dirty="0">
                <a:solidFill>
                  <a:srgbClr val="FFFFFF"/>
                </a:solidFill>
                <a:latin typeface="Arial"/>
                <a:cs typeface="Arial"/>
              </a:rPr>
              <a:t>р</a:t>
            </a:r>
            <a:r>
              <a:rPr sz="1800" b="1" spc="215" dirty="0">
                <a:solidFill>
                  <a:srgbClr val="FFFFFF"/>
                </a:solidFill>
                <a:latin typeface="Arial"/>
                <a:cs typeface="Arial"/>
              </a:rPr>
              <a:t>к</a:t>
            </a:r>
            <a:r>
              <a:rPr sz="1800" b="1" spc="85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1800" b="1" spc="55" dirty="0">
                <a:solidFill>
                  <a:srgbClr val="FFFFFF"/>
                </a:solidFill>
                <a:latin typeface="Arial"/>
                <a:cs typeface="Arial"/>
              </a:rPr>
              <a:t>д</a:t>
            </a:r>
            <a:r>
              <a:rPr sz="1800" b="1" spc="190" dirty="0">
                <a:solidFill>
                  <a:srgbClr val="FFFFFF"/>
                </a:solidFill>
                <a:latin typeface="Arial"/>
                <a:cs typeface="Arial"/>
              </a:rPr>
              <a:t>и</a:t>
            </a:r>
            <a:r>
              <a:rPr sz="1800" b="1" spc="195" dirty="0">
                <a:solidFill>
                  <a:srgbClr val="FFFFFF"/>
                </a:solidFill>
                <a:latin typeface="Arial"/>
                <a:cs typeface="Arial"/>
              </a:rPr>
              <a:t>й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855107" y="4131775"/>
            <a:ext cx="434340" cy="301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b="1" spc="-90" dirty="0">
                <a:solidFill>
                  <a:srgbClr val="FFFFFF"/>
                </a:solidFill>
                <a:latin typeface="Arial"/>
                <a:cs typeface="Arial"/>
              </a:rPr>
              <a:t>В</a:t>
            </a:r>
            <a:r>
              <a:rPr sz="1800" b="1" spc="-80" dirty="0">
                <a:solidFill>
                  <a:srgbClr val="FFFFFF"/>
                </a:solidFill>
                <a:latin typeface="Arial"/>
                <a:cs typeface="Arial"/>
              </a:rPr>
              <a:t>с</a:t>
            </a:r>
            <a:r>
              <a:rPr sz="1800" b="1" spc="65" dirty="0">
                <a:solidFill>
                  <a:srgbClr val="FFFFFF"/>
                </a:solidFill>
                <a:latin typeface="Arial"/>
                <a:cs typeface="Arial"/>
              </a:rPr>
              <a:t>е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428895" y="4735026"/>
            <a:ext cx="434340" cy="301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b="1" spc="-90" dirty="0">
                <a:solidFill>
                  <a:srgbClr val="FFFFFF"/>
                </a:solidFill>
                <a:latin typeface="Arial"/>
                <a:cs typeface="Arial"/>
              </a:rPr>
              <a:t>В</a:t>
            </a:r>
            <a:r>
              <a:rPr sz="1800" b="1" spc="-80" dirty="0">
                <a:solidFill>
                  <a:srgbClr val="FFFFFF"/>
                </a:solidFill>
                <a:latin typeface="Arial"/>
                <a:cs typeface="Arial"/>
              </a:rPr>
              <a:t>с</a:t>
            </a:r>
            <a:r>
              <a:rPr sz="1800" b="1" spc="65" dirty="0">
                <a:solidFill>
                  <a:srgbClr val="FFFFFF"/>
                </a:solidFill>
                <a:latin typeface="Arial"/>
                <a:cs typeface="Arial"/>
              </a:rPr>
              <a:t>е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058557" y="5316051"/>
            <a:ext cx="434340" cy="301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b="1" spc="-90" dirty="0">
                <a:solidFill>
                  <a:srgbClr val="FFFFFF"/>
                </a:solidFill>
                <a:latin typeface="Arial"/>
                <a:cs typeface="Arial"/>
              </a:rPr>
              <a:t>В</a:t>
            </a:r>
            <a:r>
              <a:rPr sz="1800" b="1" spc="-80" dirty="0">
                <a:solidFill>
                  <a:srgbClr val="FFFFFF"/>
                </a:solidFill>
                <a:latin typeface="Arial"/>
                <a:cs typeface="Arial"/>
              </a:rPr>
              <a:t>с</a:t>
            </a:r>
            <a:r>
              <a:rPr sz="1800" b="1" spc="65" dirty="0">
                <a:solidFill>
                  <a:srgbClr val="FFFFFF"/>
                </a:solidFill>
                <a:latin typeface="Arial"/>
                <a:cs typeface="Arial"/>
              </a:rPr>
              <a:t>е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7" name="object 3">
            <a:extLst>
              <a:ext uri="{FF2B5EF4-FFF2-40B4-BE49-F238E27FC236}">
                <a16:creationId xmlns:a16="http://schemas.microsoft.com/office/drawing/2014/main" id="{68CADAF4-6DB1-458B-A890-9554E59BF5D2}"/>
              </a:ext>
            </a:extLst>
          </p:cNvPr>
          <p:cNvSpPr/>
          <p:nvPr/>
        </p:nvSpPr>
        <p:spPr>
          <a:xfrm>
            <a:off x="465960" y="15240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28574">
            <a:solidFill>
              <a:srgbClr val="ED876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">
            <a:extLst>
              <a:ext uri="{FF2B5EF4-FFF2-40B4-BE49-F238E27FC236}">
                <a16:creationId xmlns:a16="http://schemas.microsoft.com/office/drawing/2014/main" id="{FC47C7BD-E4EB-4673-B0D5-BF00D08DA42B}"/>
              </a:ext>
            </a:extLst>
          </p:cNvPr>
          <p:cNvSpPr/>
          <p:nvPr/>
        </p:nvSpPr>
        <p:spPr>
          <a:xfrm>
            <a:off x="494980" y="541032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28574">
            <a:solidFill>
              <a:srgbClr val="ED876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3">
            <a:extLst>
              <a:ext uri="{FF2B5EF4-FFF2-40B4-BE49-F238E27FC236}">
                <a16:creationId xmlns:a16="http://schemas.microsoft.com/office/drawing/2014/main" id="{1CF31E8E-BC51-4671-AEC9-8F648A8332FE}"/>
              </a:ext>
            </a:extLst>
          </p:cNvPr>
          <p:cNvSpPr txBox="1">
            <a:spLocks/>
          </p:cNvSpPr>
          <p:nvPr/>
        </p:nvSpPr>
        <p:spPr>
          <a:xfrm>
            <a:off x="465960" y="663185"/>
            <a:ext cx="8763000" cy="63927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4500" b="1" i="0">
                <a:solidFill>
                  <a:srgbClr val="AC1C1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ct val="90000"/>
              </a:lnSpc>
              <a:spcBef>
                <a:spcPts val="125"/>
              </a:spcBef>
            </a:pPr>
            <a:r>
              <a:rPr lang="ru-RU" spc="130" dirty="0"/>
              <a:t>Диаграмма </a:t>
            </a:r>
            <a:r>
              <a:rPr lang="ru-RU" spc="130" dirty="0" err="1"/>
              <a:t>Ганта</a:t>
            </a:r>
            <a:endParaRPr lang="ru-RU" kern="0" spc="-4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">
            <a:extLst>
              <a:ext uri="{FF2B5EF4-FFF2-40B4-BE49-F238E27FC236}">
                <a16:creationId xmlns:a16="http://schemas.microsoft.com/office/drawing/2014/main" id="{1C620318-F248-4DDE-BB3B-75E6F73CE4E3}"/>
              </a:ext>
            </a:extLst>
          </p:cNvPr>
          <p:cNvSpPr/>
          <p:nvPr/>
        </p:nvSpPr>
        <p:spPr>
          <a:xfrm>
            <a:off x="0" y="0"/>
            <a:ext cx="9753600" cy="6477000"/>
          </a:xfrm>
          <a:custGeom>
            <a:avLst/>
            <a:gdLst/>
            <a:ahLst/>
            <a:cxnLst/>
            <a:rect l="l" t="t" r="r" b="b"/>
            <a:pathLst>
              <a:path w="9753600" h="6303010">
                <a:moveTo>
                  <a:pt x="0" y="6302822"/>
                </a:moveTo>
                <a:lnTo>
                  <a:pt x="9753599" y="6302822"/>
                </a:lnTo>
                <a:lnTo>
                  <a:pt x="9753599" y="0"/>
                </a:lnTo>
                <a:lnTo>
                  <a:pt x="0" y="0"/>
                </a:lnTo>
                <a:lnTo>
                  <a:pt x="0" y="6302822"/>
                </a:lnTo>
                <a:close/>
              </a:path>
            </a:pathLst>
          </a:custGeom>
          <a:solidFill>
            <a:srgbClr val="F6F1E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6">
            <a:extLst>
              <a:ext uri="{FF2B5EF4-FFF2-40B4-BE49-F238E27FC236}">
                <a16:creationId xmlns:a16="http://schemas.microsoft.com/office/drawing/2014/main" id="{0B24CE51-F1A1-4C0C-8353-FB1B7596A7E1}"/>
              </a:ext>
            </a:extLst>
          </p:cNvPr>
          <p:cNvSpPr/>
          <p:nvPr/>
        </p:nvSpPr>
        <p:spPr>
          <a:xfrm>
            <a:off x="0" y="6477000"/>
            <a:ext cx="9753600" cy="838647"/>
          </a:xfrm>
          <a:custGeom>
            <a:avLst/>
            <a:gdLst/>
            <a:ahLst/>
            <a:cxnLst/>
            <a:rect l="l" t="t" r="r" b="b"/>
            <a:pathLst>
              <a:path w="9753600" h="1012825">
                <a:moveTo>
                  <a:pt x="0" y="1012377"/>
                </a:moveTo>
                <a:lnTo>
                  <a:pt x="9753600" y="1012377"/>
                </a:lnTo>
                <a:lnTo>
                  <a:pt x="9753600" y="0"/>
                </a:lnTo>
                <a:lnTo>
                  <a:pt x="0" y="0"/>
                </a:lnTo>
                <a:lnTo>
                  <a:pt x="0" y="1012377"/>
                </a:lnTo>
                <a:close/>
              </a:path>
            </a:pathLst>
          </a:custGeom>
          <a:solidFill>
            <a:srgbClr val="AC1C1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85192" y="3368085"/>
            <a:ext cx="2771775" cy="0"/>
          </a:xfrm>
          <a:custGeom>
            <a:avLst/>
            <a:gdLst/>
            <a:ahLst/>
            <a:cxnLst/>
            <a:rect l="l" t="t" r="r" b="b"/>
            <a:pathLst>
              <a:path w="2771775">
                <a:moveTo>
                  <a:pt x="0" y="0"/>
                </a:moveTo>
                <a:lnTo>
                  <a:pt x="2771774" y="0"/>
                </a:lnTo>
              </a:path>
            </a:pathLst>
          </a:custGeom>
          <a:ln w="28574">
            <a:solidFill>
              <a:srgbClr val="ED876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476133" y="2863419"/>
            <a:ext cx="262826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1400" b="1" spc="75" dirty="0">
                <a:solidFill>
                  <a:srgbClr val="AC1C17"/>
                </a:solidFill>
                <a:cs typeface="Arial"/>
              </a:rPr>
              <a:t>Создание </a:t>
            </a:r>
            <a:r>
              <a:rPr sz="1400" b="1" spc="110" dirty="0">
                <a:solidFill>
                  <a:srgbClr val="AC1C17"/>
                </a:solidFill>
                <a:cs typeface="Arial"/>
              </a:rPr>
              <a:t>документации </a:t>
            </a:r>
            <a:r>
              <a:rPr sz="1400" b="1" spc="50" dirty="0">
                <a:solidFill>
                  <a:srgbClr val="AC1C17"/>
                </a:solidFill>
                <a:cs typeface="Arial"/>
              </a:rPr>
              <a:t>для</a:t>
            </a:r>
            <a:r>
              <a:rPr sz="1400" b="1" spc="-145" dirty="0">
                <a:solidFill>
                  <a:srgbClr val="AC1C17"/>
                </a:solidFill>
                <a:cs typeface="Arial"/>
              </a:rPr>
              <a:t> </a:t>
            </a:r>
            <a:r>
              <a:rPr sz="1400" b="1" spc="110" dirty="0">
                <a:solidFill>
                  <a:srgbClr val="AC1C17"/>
                </a:solidFill>
                <a:cs typeface="Arial"/>
              </a:rPr>
              <a:t>админ</a:t>
            </a:r>
            <a:r>
              <a:rPr lang="ru-RU" sz="1400" b="1" spc="110" dirty="0">
                <a:solidFill>
                  <a:srgbClr val="AC1C17"/>
                </a:solidFill>
                <a:cs typeface="Arial"/>
              </a:rPr>
              <a:t>-</a:t>
            </a:r>
            <a:r>
              <a:rPr sz="1400" b="1" spc="95" dirty="0">
                <a:solidFill>
                  <a:srgbClr val="AC1C17"/>
                </a:solidFill>
                <a:cs typeface="Arial"/>
              </a:rPr>
              <a:t>панели</a:t>
            </a:r>
            <a:endParaRPr sz="1400" dirty="0">
              <a:solidFill>
                <a:srgbClr val="AC1C17"/>
              </a:solidFill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5192" y="3958635"/>
            <a:ext cx="2771775" cy="0"/>
          </a:xfrm>
          <a:custGeom>
            <a:avLst/>
            <a:gdLst/>
            <a:ahLst/>
            <a:cxnLst/>
            <a:rect l="l" t="t" r="r" b="b"/>
            <a:pathLst>
              <a:path w="2771775">
                <a:moveTo>
                  <a:pt x="0" y="0"/>
                </a:moveTo>
                <a:lnTo>
                  <a:pt x="2771774" y="0"/>
                </a:lnTo>
              </a:path>
            </a:pathLst>
          </a:custGeom>
          <a:ln w="28574">
            <a:solidFill>
              <a:srgbClr val="ED876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469852" y="3445309"/>
            <a:ext cx="247523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1400" b="1" spc="85" dirty="0">
                <a:solidFill>
                  <a:srgbClr val="AC1C17"/>
                </a:solidFill>
                <a:cs typeface="Arial"/>
              </a:rPr>
              <a:t>Доработка </a:t>
            </a:r>
            <a:r>
              <a:rPr sz="1400" b="1" spc="80" dirty="0">
                <a:solidFill>
                  <a:srgbClr val="AC1C17"/>
                </a:solidFill>
                <a:cs typeface="Arial"/>
              </a:rPr>
              <a:t>на </a:t>
            </a:r>
            <a:r>
              <a:rPr sz="1400" b="1" spc="55" dirty="0">
                <a:solidFill>
                  <a:srgbClr val="AC1C17"/>
                </a:solidFill>
                <a:cs typeface="Arial"/>
              </a:rPr>
              <a:t>основе</a:t>
            </a:r>
            <a:r>
              <a:rPr sz="1400" b="1" spc="-110" dirty="0">
                <a:solidFill>
                  <a:srgbClr val="AC1C17"/>
                </a:solidFill>
                <a:cs typeface="Arial"/>
              </a:rPr>
              <a:t> </a:t>
            </a:r>
            <a:r>
              <a:rPr sz="1400" b="1" spc="75" dirty="0">
                <a:solidFill>
                  <a:srgbClr val="AC1C17"/>
                </a:solidFill>
                <a:cs typeface="Arial"/>
              </a:rPr>
              <a:t>результатов </a:t>
            </a:r>
            <a:r>
              <a:rPr sz="1400" b="1" spc="90" dirty="0">
                <a:solidFill>
                  <a:srgbClr val="AC1C17"/>
                </a:solidFill>
                <a:cs typeface="Arial"/>
              </a:rPr>
              <a:t>тестирования</a:t>
            </a:r>
            <a:endParaRPr sz="1400" dirty="0">
              <a:solidFill>
                <a:srgbClr val="AC1C17"/>
              </a:solidFill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9955" y="4557123"/>
            <a:ext cx="2771775" cy="0"/>
          </a:xfrm>
          <a:custGeom>
            <a:avLst/>
            <a:gdLst/>
            <a:ahLst/>
            <a:cxnLst/>
            <a:rect l="l" t="t" r="r" b="b"/>
            <a:pathLst>
              <a:path w="2771775">
                <a:moveTo>
                  <a:pt x="0" y="0"/>
                </a:moveTo>
                <a:lnTo>
                  <a:pt x="2771774" y="0"/>
                </a:lnTo>
              </a:path>
            </a:pathLst>
          </a:custGeom>
          <a:ln w="28574">
            <a:solidFill>
              <a:srgbClr val="ED876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469852" y="4041362"/>
            <a:ext cx="232410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b="1" spc="85" dirty="0">
                <a:solidFill>
                  <a:srgbClr val="AC1C17"/>
                </a:solidFill>
                <a:cs typeface="Arial"/>
              </a:rPr>
              <a:t>Подготовка </a:t>
            </a:r>
            <a:r>
              <a:rPr sz="1400" b="1" spc="120" dirty="0">
                <a:solidFill>
                  <a:srgbClr val="AC1C17"/>
                </a:solidFill>
                <a:cs typeface="Arial"/>
              </a:rPr>
              <a:t>к</a:t>
            </a:r>
            <a:r>
              <a:rPr sz="1400" b="1" spc="-170" dirty="0">
                <a:solidFill>
                  <a:srgbClr val="AC1C17"/>
                </a:solidFill>
                <a:cs typeface="Arial"/>
              </a:rPr>
              <a:t> </a:t>
            </a:r>
            <a:r>
              <a:rPr sz="1400" b="1" spc="85" dirty="0">
                <a:solidFill>
                  <a:srgbClr val="AC1C17"/>
                </a:solidFill>
                <a:cs typeface="Arial"/>
              </a:rPr>
              <a:t>передаче </a:t>
            </a:r>
            <a:r>
              <a:rPr sz="1400" b="1" spc="95" dirty="0">
                <a:solidFill>
                  <a:srgbClr val="AC1C17"/>
                </a:solidFill>
                <a:cs typeface="Arial"/>
              </a:rPr>
              <a:t>проекта</a:t>
            </a:r>
            <a:endParaRPr sz="1400" dirty="0">
              <a:solidFill>
                <a:srgbClr val="AC1C17"/>
              </a:solidFill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81414" y="2242790"/>
            <a:ext cx="1023586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ru-RU" sz="1800" b="1" spc="90" dirty="0">
                <a:solidFill>
                  <a:srgbClr val="AC1C17"/>
                </a:solidFill>
                <a:latin typeface="Arial"/>
                <a:cs typeface="Arial"/>
              </a:rPr>
              <a:t>Задачи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1911" y="2258104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133349" y="266699"/>
                </a:moveTo>
                <a:lnTo>
                  <a:pt x="94640" y="260959"/>
                </a:lnTo>
                <a:lnTo>
                  <a:pt x="59264" y="244226"/>
                </a:lnTo>
                <a:lnTo>
                  <a:pt x="30267" y="217947"/>
                </a:lnTo>
                <a:lnTo>
                  <a:pt x="10150" y="184380"/>
                </a:lnTo>
                <a:lnTo>
                  <a:pt x="640" y="146420"/>
                </a:lnTo>
                <a:lnTo>
                  <a:pt x="0" y="133349"/>
                </a:lnTo>
                <a:lnTo>
                  <a:pt x="160" y="126798"/>
                </a:lnTo>
                <a:lnTo>
                  <a:pt x="7791" y="88432"/>
                </a:lnTo>
                <a:lnTo>
                  <a:pt x="26246" y="53906"/>
                </a:lnTo>
                <a:lnTo>
                  <a:pt x="53906" y="26246"/>
                </a:lnTo>
                <a:lnTo>
                  <a:pt x="88432" y="7791"/>
                </a:lnTo>
                <a:lnTo>
                  <a:pt x="126798" y="160"/>
                </a:lnTo>
                <a:lnTo>
                  <a:pt x="133349" y="0"/>
                </a:lnTo>
                <a:lnTo>
                  <a:pt x="139901" y="160"/>
                </a:lnTo>
                <a:lnTo>
                  <a:pt x="178267" y="7791"/>
                </a:lnTo>
                <a:lnTo>
                  <a:pt x="212793" y="26246"/>
                </a:lnTo>
                <a:lnTo>
                  <a:pt x="240453" y="53906"/>
                </a:lnTo>
                <a:lnTo>
                  <a:pt x="258908" y="88432"/>
                </a:lnTo>
                <a:lnTo>
                  <a:pt x="266539" y="126798"/>
                </a:lnTo>
                <a:lnTo>
                  <a:pt x="266699" y="133349"/>
                </a:lnTo>
                <a:lnTo>
                  <a:pt x="266539" y="139901"/>
                </a:lnTo>
                <a:lnTo>
                  <a:pt x="258908" y="178267"/>
                </a:lnTo>
                <a:lnTo>
                  <a:pt x="240453" y="212793"/>
                </a:lnTo>
                <a:lnTo>
                  <a:pt x="212793" y="240453"/>
                </a:lnTo>
                <a:lnTo>
                  <a:pt x="178267" y="258908"/>
                </a:lnTo>
                <a:lnTo>
                  <a:pt x="139901" y="266539"/>
                </a:lnTo>
                <a:lnTo>
                  <a:pt x="133349" y="266699"/>
                </a:lnTo>
                <a:close/>
              </a:path>
            </a:pathLst>
          </a:custGeom>
          <a:solidFill>
            <a:srgbClr val="AC1C1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519469" y="2315579"/>
            <a:ext cx="211575" cy="1678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485192" y="2815635"/>
            <a:ext cx="2771775" cy="0"/>
          </a:xfrm>
          <a:custGeom>
            <a:avLst/>
            <a:gdLst/>
            <a:ahLst/>
            <a:cxnLst/>
            <a:rect l="l" t="t" r="r" b="b"/>
            <a:pathLst>
              <a:path w="2771775">
                <a:moveTo>
                  <a:pt x="0" y="0"/>
                </a:moveTo>
                <a:lnTo>
                  <a:pt x="2771774" y="0"/>
                </a:lnTo>
              </a:path>
            </a:pathLst>
          </a:custGeom>
          <a:ln w="28574">
            <a:solidFill>
              <a:srgbClr val="ED876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3659488" y="2932944"/>
            <a:ext cx="5589270" cy="296545"/>
          </a:xfrm>
          <a:custGeom>
            <a:avLst/>
            <a:gdLst/>
            <a:ahLst/>
            <a:cxnLst/>
            <a:rect l="l" t="t" r="r" b="b"/>
            <a:pathLst>
              <a:path w="5589270" h="296544">
                <a:moveTo>
                  <a:pt x="5441076" y="296131"/>
                </a:moveTo>
                <a:lnTo>
                  <a:pt x="141722" y="296131"/>
                </a:lnTo>
                <a:lnTo>
                  <a:pt x="141722" y="295088"/>
                </a:lnTo>
                <a:lnTo>
                  <a:pt x="96971" y="286204"/>
                </a:lnTo>
                <a:lnTo>
                  <a:pt x="58073" y="264808"/>
                </a:lnTo>
                <a:lnTo>
                  <a:pt x="27377" y="233151"/>
                </a:lnTo>
                <a:lnTo>
                  <a:pt x="7236" y="193486"/>
                </a:lnTo>
                <a:lnTo>
                  <a:pt x="0" y="148065"/>
                </a:lnTo>
                <a:lnTo>
                  <a:pt x="7136" y="102644"/>
                </a:lnTo>
                <a:lnTo>
                  <a:pt x="27077" y="62980"/>
                </a:lnTo>
                <a:lnTo>
                  <a:pt x="57622" y="31323"/>
                </a:lnTo>
                <a:lnTo>
                  <a:pt x="96571" y="9926"/>
                </a:lnTo>
                <a:lnTo>
                  <a:pt x="141722" y="1042"/>
                </a:lnTo>
                <a:lnTo>
                  <a:pt x="141722" y="0"/>
                </a:lnTo>
                <a:lnTo>
                  <a:pt x="5441076" y="0"/>
                </a:lnTo>
                <a:lnTo>
                  <a:pt x="5488078" y="7590"/>
                </a:lnTo>
                <a:lnTo>
                  <a:pt x="5528728" y="28695"/>
                </a:lnTo>
                <a:lnTo>
                  <a:pt x="5560674" y="60811"/>
                </a:lnTo>
                <a:lnTo>
                  <a:pt x="5581565" y="101435"/>
                </a:lnTo>
                <a:lnTo>
                  <a:pt x="5589052" y="148065"/>
                </a:lnTo>
                <a:lnTo>
                  <a:pt x="5581465" y="194695"/>
                </a:lnTo>
                <a:lnTo>
                  <a:pt x="5560374" y="235320"/>
                </a:lnTo>
                <a:lnTo>
                  <a:pt x="5528278" y="267435"/>
                </a:lnTo>
                <a:lnTo>
                  <a:pt x="5487678" y="288540"/>
                </a:lnTo>
                <a:lnTo>
                  <a:pt x="5441076" y="296131"/>
                </a:lnTo>
                <a:close/>
              </a:path>
            </a:pathLst>
          </a:custGeom>
          <a:solidFill>
            <a:srgbClr val="E8D5C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3665839" y="3533018"/>
            <a:ext cx="5589270" cy="296545"/>
          </a:xfrm>
          <a:custGeom>
            <a:avLst/>
            <a:gdLst/>
            <a:ahLst/>
            <a:cxnLst/>
            <a:rect l="l" t="t" r="r" b="b"/>
            <a:pathLst>
              <a:path w="5589270" h="296545">
                <a:moveTo>
                  <a:pt x="5441076" y="296131"/>
                </a:moveTo>
                <a:lnTo>
                  <a:pt x="141722" y="296131"/>
                </a:lnTo>
                <a:lnTo>
                  <a:pt x="141722" y="295088"/>
                </a:lnTo>
                <a:lnTo>
                  <a:pt x="96971" y="286204"/>
                </a:lnTo>
                <a:lnTo>
                  <a:pt x="58073" y="264808"/>
                </a:lnTo>
                <a:lnTo>
                  <a:pt x="27377" y="233151"/>
                </a:lnTo>
                <a:lnTo>
                  <a:pt x="7236" y="193486"/>
                </a:lnTo>
                <a:lnTo>
                  <a:pt x="0" y="148065"/>
                </a:lnTo>
                <a:lnTo>
                  <a:pt x="7136" y="102644"/>
                </a:lnTo>
                <a:lnTo>
                  <a:pt x="27077" y="62980"/>
                </a:lnTo>
                <a:lnTo>
                  <a:pt x="57622" y="31323"/>
                </a:lnTo>
                <a:lnTo>
                  <a:pt x="96571" y="9926"/>
                </a:lnTo>
                <a:lnTo>
                  <a:pt x="141722" y="1042"/>
                </a:lnTo>
                <a:lnTo>
                  <a:pt x="141722" y="0"/>
                </a:lnTo>
                <a:lnTo>
                  <a:pt x="5441076" y="0"/>
                </a:lnTo>
                <a:lnTo>
                  <a:pt x="5488078" y="7590"/>
                </a:lnTo>
                <a:lnTo>
                  <a:pt x="5528728" y="28695"/>
                </a:lnTo>
                <a:lnTo>
                  <a:pt x="5560674" y="60811"/>
                </a:lnTo>
                <a:lnTo>
                  <a:pt x="5581565" y="101435"/>
                </a:lnTo>
                <a:lnTo>
                  <a:pt x="5589052" y="148065"/>
                </a:lnTo>
                <a:lnTo>
                  <a:pt x="5581465" y="194695"/>
                </a:lnTo>
                <a:lnTo>
                  <a:pt x="5560374" y="235320"/>
                </a:lnTo>
                <a:lnTo>
                  <a:pt x="5528278" y="267435"/>
                </a:lnTo>
                <a:lnTo>
                  <a:pt x="5487678" y="288540"/>
                </a:lnTo>
                <a:lnTo>
                  <a:pt x="5441076" y="296131"/>
                </a:lnTo>
                <a:close/>
              </a:path>
            </a:pathLst>
          </a:custGeom>
          <a:solidFill>
            <a:srgbClr val="E8D5C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672189" y="4123568"/>
            <a:ext cx="5589270" cy="296545"/>
          </a:xfrm>
          <a:custGeom>
            <a:avLst/>
            <a:gdLst/>
            <a:ahLst/>
            <a:cxnLst/>
            <a:rect l="l" t="t" r="r" b="b"/>
            <a:pathLst>
              <a:path w="5589270" h="296545">
                <a:moveTo>
                  <a:pt x="5441076" y="296131"/>
                </a:moveTo>
                <a:lnTo>
                  <a:pt x="141722" y="296131"/>
                </a:lnTo>
                <a:lnTo>
                  <a:pt x="141722" y="295088"/>
                </a:lnTo>
                <a:lnTo>
                  <a:pt x="96971" y="286204"/>
                </a:lnTo>
                <a:lnTo>
                  <a:pt x="58073" y="264808"/>
                </a:lnTo>
                <a:lnTo>
                  <a:pt x="27377" y="233151"/>
                </a:lnTo>
                <a:lnTo>
                  <a:pt x="7236" y="193486"/>
                </a:lnTo>
                <a:lnTo>
                  <a:pt x="0" y="148065"/>
                </a:lnTo>
                <a:lnTo>
                  <a:pt x="7136" y="102644"/>
                </a:lnTo>
                <a:lnTo>
                  <a:pt x="27077" y="62980"/>
                </a:lnTo>
                <a:lnTo>
                  <a:pt x="57622" y="31323"/>
                </a:lnTo>
                <a:lnTo>
                  <a:pt x="96571" y="9926"/>
                </a:lnTo>
                <a:lnTo>
                  <a:pt x="141722" y="1042"/>
                </a:lnTo>
                <a:lnTo>
                  <a:pt x="141722" y="0"/>
                </a:lnTo>
                <a:lnTo>
                  <a:pt x="5441076" y="0"/>
                </a:lnTo>
                <a:lnTo>
                  <a:pt x="5488078" y="7590"/>
                </a:lnTo>
                <a:lnTo>
                  <a:pt x="5528728" y="28695"/>
                </a:lnTo>
                <a:lnTo>
                  <a:pt x="5560674" y="60811"/>
                </a:lnTo>
                <a:lnTo>
                  <a:pt x="5581565" y="101435"/>
                </a:lnTo>
                <a:lnTo>
                  <a:pt x="5589052" y="148065"/>
                </a:lnTo>
                <a:lnTo>
                  <a:pt x="5581465" y="194695"/>
                </a:lnTo>
                <a:lnTo>
                  <a:pt x="5560374" y="235320"/>
                </a:lnTo>
                <a:lnTo>
                  <a:pt x="5528278" y="267435"/>
                </a:lnTo>
                <a:lnTo>
                  <a:pt x="5487678" y="288540"/>
                </a:lnTo>
                <a:lnTo>
                  <a:pt x="5441076" y="296131"/>
                </a:lnTo>
                <a:close/>
              </a:path>
            </a:pathLst>
          </a:custGeom>
          <a:solidFill>
            <a:srgbClr val="E8D5C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978240" y="2932942"/>
            <a:ext cx="2402840" cy="294005"/>
          </a:xfrm>
          <a:custGeom>
            <a:avLst/>
            <a:gdLst/>
            <a:ahLst/>
            <a:cxnLst/>
            <a:rect l="l" t="t" r="r" b="b"/>
            <a:pathLst>
              <a:path w="2402840" h="294005">
                <a:moveTo>
                  <a:pt x="2254340" y="293964"/>
                </a:moveTo>
                <a:lnTo>
                  <a:pt x="141860" y="293964"/>
                </a:lnTo>
                <a:lnTo>
                  <a:pt x="141860" y="292929"/>
                </a:lnTo>
                <a:lnTo>
                  <a:pt x="97066" y="284110"/>
                </a:lnTo>
                <a:lnTo>
                  <a:pt x="58129" y="262870"/>
                </a:lnTo>
                <a:lnTo>
                  <a:pt x="27404" y="231445"/>
                </a:lnTo>
                <a:lnTo>
                  <a:pt x="7243" y="192070"/>
                </a:lnTo>
                <a:lnTo>
                  <a:pt x="0" y="146982"/>
                </a:lnTo>
                <a:lnTo>
                  <a:pt x="7143" y="101893"/>
                </a:lnTo>
                <a:lnTo>
                  <a:pt x="27103" y="62519"/>
                </a:lnTo>
                <a:lnTo>
                  <a:pt x="57678" y="31093"/>
                </a:lnTo>
                <a:lnTo>
                  <a:pt x="96665" y="9854"/>
                </a:lnTo>
                <a:lnTo>
                  <a:pt x="141860" y="1035"/>
                </a:lnTo>
                <a:lnTo>
                  <a:pt x="141860" y="0"/>
                </a:lnTo>
                <a:lnTo>
                  <a:pt x="2254340" y="0"/>
                </a:lnTo>
                <a:lnTo>
                  <a:pt x="2301388" y="7535"/>
                </a:lnTo>
                <a:lnTo>
                  <a:pt x="2342077" y="28485"/>
                </a:lnTo>
                <a:lnTo>
                  <a:pt x="2374054" y="60366"/>
                </a:lnTo>
                <a:lnTo>
                  <a:pt x="2394966" y="100693"/>
                </a:lnTo>
                <a:lnTo>
                  <a:pt x="2402460" y="146982"/>
                </a:lnTo>
                <a:lnTo>
                  <a:pt x="2394866" y="193271"/>
                </a:lnTo>
                <a:lnTo>
                  <a:pt x="2373754" y="233598"/>
                </a:lnTo>
                <a:lnTo>
                  <a:pt x="2341626" y="265478"/>
                </a:lnTo>
                <a:lnTo>
                  <a:pt x="2300987" y="286428"/>
                </a:lnTo>
                <a:lnTo>
                  <a:pt x="2254340" y="293964"/>
                </a:lnTo>
                <a:close/>
              </a:path>
            </a:pathLst>
          </a:custGeom>
          <a:solidFill>
            <a:srgbClr val="FF904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8099525" y="3533151"/>
            <a:ext cx="1160145" cy="296545"/>
          </a:xfrm>
          <a:custGeom>
            <a:avLst/>
            <a:gdLst/>
            <a:ahLst/>
            <a:cxnLst/>
            <a:rect l="l" t="t" r="r" b="b"/>
            <a:pathLst>
              <a:path w="1160145" h="296545">
                <a:moveTo>
                  <a:pt x="1011433" y="296079"/>
                </a:moveTo>
                <a:lnTo>
                  <a:pt x="141898" y="296079"/>
                </a:lnTo>
                <a:lnTo>
                  <a:pt x="141898" y="295037"/>
                </a:lnTo>
                <a:lnTo>
                  <a:pt x="97091" y="286154"/>
                </a:lnTo>
                <a:lnTo>
                  <a:pt x="58144" y="264761"/>
                </a:lnTo>
                <a:lnTo>
                  <a:pt x="27411" y="233110"/>
                </a:lnTo>
                <a:lnTo>
                  <a:pt x="7245" y="193452"/>
                </a:lnTo>
                <a:lnTo>
                  <a:pt x="0" y="148039"/>
                </a:lnTo>
                <a:lnTo>
                  <a:pt x="7145" y="102627"/>
                </a:lnTo>
                <a:lnTo>
                  <a:pt x="27110" y="62969"/>
                </a:lnTo>
                <a:lnTo>
                  <a:pt x="57694" y="31317"/>
                </a:lnTo>
                <a:lnTo>
                  <a:pt x="96691" y="9924"/>
                </a:lnTo>
                <a:lnTo>
                  <a:pt x="141898" y="1042"/>
                </a:lnTo>
                <a:lnTo>
                  <a:pt x="141898" y="0"/>
                </a:lnTo>
                <a:lnTo>
                  <a:pt x="1011433" y="0"/>
                </a:lnTo>
                <a:lnTo>
                  <a:pt x="1058494" y="7589"/>
                </a:lnTo>
                <a:lnTo>
                  <a:pt x="1099193" y="28690"/>
                </a:lnTo>
                <a:lnTo>
                  <a:pt x="1131179" y="60800"/>
                </a:lnTo>
                <a:lnTo>
                  <a:pt x="1152096" y="101417"/>
                </a:lnTo>
                <a:lnTo>
                  <a:pt x="1159592" y="148039"/>
                </a:lnTo>
                <a:lnTo>
                  <a:pt x="1151996" y="194661"/>
                </a:lnTo>
                <a:lnTo>
                  <a:pt x="1130878" y="235279"/>
                </a:lnTo>
                <a:lnTo>
                  <a:pt x="1098743" y="267389"/>
                </a:lnTo>
                <a:lnTo>
                  <a:pt x="1058093" y="288490"/>
                </a:lnTo>
                <a:lnTo>
                  <a:pt x="1011433" y="296079"/>
                </a:lnTo>
                <a:close/>
              </a:path>
            </a:pathLst>
          </a:custGeom>
          <a:solidFill>
            <a:srgbClr val="ED876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8074485" y="4123640"/>
            <a:ext cx="1191260" cy="297815"/>
          </a:xfrm>
          <a:custGeom>
            <a:avLst/>
            <a:gdLst/>
            <a:ahLst/>
            <a:cxnLst/>
            <a:rect l="l" t="t" r="r" b="b"/>
            <a:pathLst>
              <a:path w="1191259" h="297814">
                <a:moveTo>
                  <a:pt x="1042788" y="297294"/>
                </a:moveTo>
                <a:lnTo>
                  <a:pt x="141881" y="297294"/>
                </a:lnTo>
                <a:lnTo>
                  <a:pt x="141881" y="296248"/>
                </a:lnTo>
                <a:lnTo>
                  <a:pt x="97080" y="287329"/>
                </a:lnTo>
                <a:lnTo>
                  <a:pt x="58137" y="265848"/>
                </a:lnTo>
                <a:lnTo>
                  <a:pt x="27408" y="234067"/>
                </a:lnTo>
                <a:lnTo>
                  <a:pt x="7244" y="194246"/>
                </a:lnTo>
                <a:lnTo>
                  <a:pt x="0" y="148647"/>
                </a:lnTo>
                <a:lnTo>
                  <a:pt x="7144" y="103048"/>
                </a:lnTo>
                <a:lnTo>
                  <a:pt x="27107" y="63227"/>
                </a:lnTo>
                <a:lnTo>
                  <a:pt x="57687" y="31446"/>
                </a:lnTo>
                <a:lnTo>
                  <a:pt x="96679" y="9965"/>
                </a:lnTo>
                <a:lnTo>
                  <a:pt x="141881" y="1046"/>
                </a:lnTo>
                <a:lnTo>
                  <a:pt x="141881" y="0"/>
                </a:lnTo>
                <a:lnTo>
                  <a:pt x="1042788" y="0"/>
                </a:lnTo>
                <a:lnTo>
                  <a:pt x="1089843" y="7620"/>
                </a:lnTo>
                <a:lnTo>
                  <a:pt x="1130538" y="28808"/>
                </a:lnTo>
                <a:lnTo>
                  <a:pt x="1162519" y="61050"/>
                </a:lnTo>
                <a:lnTo>
                  <a:pt x="1183434" y="101833"/>
                </a:lnTo>
                <a:lnTo>
                  <a:pt x="1190929" y="148647"/>
                </a:lnTo>
                <a:lnTo>
                  <a:pt x="1183334" y="195460"/>
                </a:lnTo>
                <a:lnTo>
                  <a:pt x="1162219" y="236244"/>
                </a:lnTo>
                <a:lnTo>
                  <a:pt x="1130087" y="268486"/>
                </a:lnTo>
                <a:lnTo>
                  <a:pt x="1089442" y="289674"/>
                </a:lnTo>
                <a:lnTo>
                  <a:pt x="1042788" y="297294"/>
                </a:lnTo>
                <a:close/>
              </a:path>
            </a:pathLst>
          </a:custGeom>
          <a:solidFill>
            <a:srgbClr val="AC1C1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 txBox="1"/>
          <p:nvPr/>
        </p:nvSpPr>
        <p:spPr>
          <a:xfrm>
            <a:off x="3633390" y="2242790"/>
            <a:ext cx="5593715" cy="301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439670" algn="l"/>
                <a:tab pos="3500754" algn="l"/>
                <a:tab pos="4704715" algn="l"/>
              </a:tabLst>
            </a:pPr>
            <a:r>
              <a:rPr sz="1800" b="1" spc="25" dirty="0">
                <a:solidFill>
                  <a:srgbClr val="AC1C17"/>
                </a:solidFill>
                <a:latin typeface="Arial"/>
                <a:cs typeface="Arial"/>
              </a:rPr>
              <a:t>Сентябрь</a:t>
            </a:r>
            <a:r>
              <a:rPr sz="1800" b="1" spc="315" dirty="0">
                <a:solidFill>
                  <a:srgbClr val="AC1C17"/>
                </a:solidFill>
                <a:latin typeface="Arial"/>
                <a:cs typeface="Arial"/>
              </a:rPr>
              <a:t> </a:t>
            </a:r>
            <a:r>
              <a:rPr sz="1800" b="1" spc="60" dirty="0">
                <a:solidFill>
                  <a:srgbClr val="AC1C17"/>
                </a:solidFill>
                <a:latin typeface="Arial"/>
                <a:cs typeface="Arial"/>
              </a:rPr>
              <a:t>Октябрь	</a:t>
            </a:r>
            <a:r>
              <a:rPr sz="1800" b="1" spc="25" dirty="0">
                <a:solidFill>
                  <a:srgbClr val="AC1C17"/>
                </a:solidFill>
                <a:latin typeface="Arial"/>
                <a:cs typeface="Arial"/>
              </a:rPr>
              <a:t>Ноябрь	</a:t>
            </a:r>
            <a:r>
              <a:rPr sz="1800" b="1" spc="70" dirty="0">
                <a:solidFill>
                  <a:srgbClr val="AC1C17"/>
                </a:solidFill>
                <a:latin typeface="Arial"/>
                <a:cs typeface="Arial"/>
              </a:rPr>
              <a:t>Декабрь	</a:t>
            </a:r>
            <a:r>
              <a:rPr sz="1800" b="1" spc="25" dirty="0">
                <a:solidFill>
                  <a:srgbClr val="AC1C17"/>
                </a:solidFill>
                <a:latin typeface="Arial"/>
                <a:cs typeface="Arial"/>
              </a:rPr>
              <a:t>Январь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35112" y="2922239"/>
            <a:ext cx="1478915" cy="301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b="1" spc="95" dirty="0">
                <a:solidFill>
                  <a:srgbClr val="FFFFFF"/>
                </a:solidFill>
                <a:latin typeface="Arial"/>
                <a:cs typeface="Arial"/>
              </a:rPr>
              <a:t>Марк</a:t>
            </a:r>
            <a:r>
              <a:rPr sz="1800" b="1" spc="95" dirty="0">
                <a:solidFill>
                  <a:srgbClr val="FFFFFF"/>
                </a:solidFill>
                <a:latin typeface="Century Gothic"/>
                <a:cs typeface="Century Gothic"/>
              </a:rPr>
              <a:t>,</a:t>
            </a:r>
            <a:r>
              <a:rPr sz="1800" b="1" spc="-17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b="1" spc="15" dirty="0">
                <a:solidFill>
                  <a:srgbClr val="FFFFFF"/>
                </a:solidFill>
                <a:latin typeface="Arial"/>
                <a:cs typeface="Arial"/>
              </a:rPr>
              <a:t>Елена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340243" y="3522176"/>
            <a:ext cx="669290" cy="301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b="1" spc="200" dirty="0">
                <a:solidFill>
                  <a:srgbClr val="FFFFFF"/>
                </a:solidFill>
                <a:latin typeface="Arial"/>
                <a:cs typeface="Arial"/>
              </a:rPr>
              <a:t>М</a:t>
            </a:r>
            <a:r>
              <a:rPr sz="1800" b="1" spc="85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1800" b="1" spc="40" dirty="0">
                <a:solidFill>
                  <a:srgbClr val="FFFFFF"/>
                </a:solidFill>
                <a:latin typeface="Arial"/>
                <a:cs typeface="Arial"/>
              </a:rPr>
              <a:t>р</a:t>
            </a:r>
            <a:r>
              <a:rPr sz="1800" b="1" spc="220" dirty="0">
                <a:solidFill>
                  <a:srgbClr val="FFFFFF"/>
                </a:solidFill>
                <a:latin typeface="Arial"/>
                <a:cs typeface="Arial"/>
              </a:rPr>
              <a:t>к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457669" y="4112726"/>
            <a:ext cx="434340" cy="301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b="1" spc="-90" dirty="0">
                <a:solidFill>
                  <a:srgbClr val="FFFFFF"/>
                </a:solidFill>
                <a:latin typeface="Arial"/>
                <a:cs typeface="Arial"/>
              </a:rPr>
              <a:t>В</a:t>
            </a:r>
            <a:r>
              <a:rPr sz="1800" b="1" spc="-80" dirty="0">
                <a:solidFill>
                  <a:srgbClr val="FFFFFF"/>
                </a:solidFill>
                <a:latin typeface="Arial"/>
                <a:cs typeface="Arial"/>
              </a:rPr>
              <a:t>с</a:t>
            </a:r>
            <a:r>
              <a:rPr sz="1800" b="1" spc="65" dirty="0">
                <a:solidFill>
                  <a:srgbClr val="FFFFFF"/>
                </a:solidFill>
                <a:latin typeface="Arial"/>
                <a:cs typeface="Arial"/>
              </a:rPr>
              <a:t>е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DD8EA346-66DF-4138-9A84-6C29F7DD0EE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9211" y="4638697"/>
            <a:ext cx="870562" cy="1852503"/>
          </a:xfrm>
          <a:prstGeom prst="rect">
            <a:avLst/>
          </a:prstGeom>
        </p:spPr>
      </p:pic>
      <p:sp>
        <p:nvSpPr>
          <p:cNvPr id="35" name="object 3">
            <a:extLst>
              <a:ext uri="{FF2B5EF4-FFF2-40B4-BE49-F238E27FC236}">
                <a16:creationId xmlns:a16="http://schemas.microsoft.com/office/drawing/2014/main" id="{39FC1111-F94C-4088-9E9C-8E38A2418ACF}"/>
              </a:ext>
            </a:extLst>
          </p:cNvPr>
          <p:cNvSpPr/>
          <p:nvPr/>
        </p:nvSpPr>
        <p:spPr>
          <a:xfrm>
            <a:off x="465960" y="15240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28574">
            <a:solidFill>
              <a:srgbClr val="ED876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4">
            <a:extLst>
              <a:ext uri="{FF2B5EF4-FFF2-40B4-BE49-F238E27FC236}">
                <a16:creationId xmlns:a16="http://schemas.microsoft.com/office/drawing/2014/main" id="{D2FC639E-90A3-4B3B-93D0-D801B6D7DE53}"/>
              </a:ext>
            </a:extLst>
          </p:cNvPr>
          <p:cNvSpPr/>
          <p:nvPr/>
        </p:nvSpPr>
        <p:spPr>
          <a:xfrm>
            <a:off x="494980" y="541032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28574">
            <a:solidFill>
              <a:srgbClr val="ED876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">
            <a:extLst>
              <a:ext uri="{FF2B5EF4-FFF2-40B4-BE49-F238E27FC236}">
                <a16:creationId xmlns:a16="http://schemas.microsoft.com/office/drawing/2014/main" id="{8CDAB824-C642-4C87-9017-98BB9E428563}"/>
              </a:ext>
            </a:extLst>
          </p:cNvPr>
          <p:cNvSpPr txBox="1">
            <a:spLocks/>
          </p:cNvSpPr>
          <p:nvPr/>
        </p:nvSpPr>
        <p:spPr>
          <a:xfrm>
            <a:off x="465960" y="663185"/>
            <a:ext cx="8763000" cy="63927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4500" b="1" i="0">
                <a:solidFill>
                  <a:srgbClr val="AC1C1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ct val="90000"/>
              </a:lnSpc>
              <a:spcBef>
                <a:spcPts val="125"/>
              </a:spcBef>
            </a:pPr>
            <a:r>
              <a:rPr lang="ru-RU" spc="130" dirty="0"/>
              <a:t>Диаграмма </a:t>
            </a:r>
            <a:r>
              <a:rPr lang="ru-RU" spc="130" dirty="0" err="1"/>
              <a:t>Ганта</a:t>
            </a:r>
            <a:endParaRPr lang="ru-RU" kern="0" spc="-4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A7B6AF-5B49-4A61-91D3-D9F40536BE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CA4DDDCB-6D1E-4E36-9C8B-56026200A00C}"/>
              </a:ext>
            </a:extLst>
          </p:cNvPr>
          <p:cNvSpPr/>
          <p:nvPr/>
        </p:nvSpPr>
        <p:spPr>
          <a:xfrm>
            <a:off x="0" y="0"/>
            <a:ext cx="9753600" cy="6477000"/>
          </a:xfrm>
          <a:custGeom>
            <a:avLst/>
            <a:gdLst/>
            <a:ahLst/>
            <a:cxnLst/>
            <a:rect l="l" t="t" r="r" b="b"/>
            <a:pathLst>
              <a:path w="9753600" h="6303010">
                <a:moveTo>
                  <a:pt x="0" y="6302822"/>
                </a:moveTo>
                <a:lnTo>
                  <a:pt x="9753599" y="6302822"/>
                </a:lnTo>
                <a:lnTo>
                  <a:pt x="9753599" y="0"/>
                </a:lnTo>
                <a:lnTo>
                  <a:pt x="0" y="0"/>
                </a:lnTo>
                <a:lnTo>
                  <a:pt x="0" y="6302822"/>
                </a:lnTo>
                <a:close/>
              </a:path>
            </a:pathLst>
          </a:custGeom>
          <a:solidFill>
            <a:srgbClr val="F6F1E7"/>
          </a:solidFill>
        </p:spPr>
        <p:txBody>
          <a:bodyPr wrap="square" lIns="0" tIns="0" rIns="0" bIns="0" rtlCol="0"/>
          <a:lstStyle/>
          <a:p>
            <a:endParaRPr lang="ru-RU" dirty="0"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84AD639C-7768-4229-92CA-2BE36A394397}"/>
              </a:ext>
            </a:extLst>
          </p:cNvPr>
          <p:cNvSpPr/>
          <p:nvPr/>
        </p:nvSpPr>
        <p:spPr>
          <a:xfrm>
            <a:off x="0" y="6477000"/>
            <a:ext cx="9753600" cy="838647"/>
          </a:xfrm>
          <a:custGeom>
            <a:avLst/>
            <a:gdLst/>
            <a:ahLst/>
            <a:cxnLst/>
            <a:rect l="l" t="t" r="r" b="b"/>
            <a:pathLst>
              <a:path w="9753600" h="1012825">
                <a:moveTo>
                  <a:pt x="0" y="1012377"/>
                </a:moveTo>
                <a:lnTo>
                  <a:pt x="9753600" y="1012377"/>
                </a:lnTo>
                <a:lnTo>
                  <a:pt x="9753600" y="0"/>
                </a:lnTo>
                <a:lnTo>
                  <a:pt x="0" y="0"/>
                </a:lnTo>
                <a:lnTo>
                  <a:pt x="0" y="1012377"/>
                </a:lnTo>
                <a:close/>
              </a:path>
            </a:pathLst>
          </a:custGeom>
          <a:solidFill>
            <a:srgbClr val="AC1C1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7D804612-BA0A-4C3C-B472-4EC191BE2473}"/>
              </a:ext>
            </a:extLst>
          </p:cNvPr>
          <p:cNvSpPr/>
          <p:nvPr/>
        </p:nvSpPr>
        <p:spPr>
          <a:xfrm>
            <a:off x="479211" y="15240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28574">
            <a:solidFill>
              <a:srgbClr val="ED876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55CA231F-F1A0-4CC8-9FFD-14F4A150B372}"/>
              </a:ext>
            </a:extLst>
          </p:cNvPr>
          <p:cNvSpPr/>
          <p:nvPr/>
        </p:nvSpPr>
        <p:spPr>
          <a:xfrm>
            <a:off x="494980" y="541032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28574">
            <a:solidFill>
              <a:srgbClr val="ED876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FBFDAFC-676C-4BCC-AACB-6E1483368C9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9211" y="4638697"/>
            <a:ext cx="870562" cy="1852503"/>
          </a:xfrm>
          <a:prstGeom prst="rect">
            <a:avLst/>
          </a:prstGeom>
        </p:spPr>
      </p:pic>
      <p:sp>
        <p:nvSpPr>
          <p:cNvPr id="14" name="object 3">
            <a:extLst>
              <a:ext uri="{FF2B5EF4-FFF2-40B4-BE49-F238E27FC236}">
                <a16:creationId xmlns:a16="http://schemas.microsoft.com/office/drawing/2014/main" id="{4495602A-D653-4F74-A105-3CB806E3020A}"/>
              </a:ext>
            </a:extLst>
          </p:cNvPr>
          <p:cNvSpPr txBox="1">
            <a:spLocks/>
          </p:cNvSpPr>
          <p:nvPr/>
        </p:nvSpPr>
        <p:spPr>
          <a:xfrm>
            <a:off x="465960" y="663185"/>
            <a:ext cx="8763000" cy="63927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4500" b="1" i="0">
                <a:solidFill>
                  <a:srgbClr val="AC1C1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ct val="90000"/>
              </a:lnSpc>
              <a:spcBef>
                <a:spcPts val="125"/>
              </a:spcBef>
            </a:pPr>
            <a:r>
              <a:rPr lang="ru-RU" spc="130" dirty="0"/>
              <a:t>Календарный график встреч</a:t>
            </a:r>
            <a:endParaRPr lang="ru-RU" kern="0" spc="-4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72C22A-6C19-44B2-9802-347290998CDB}"/>
              </a:ext>
            </a:extLst>
          </p:cNvPr>
          <p:cNvSpPr txBox="1"/>
          <p:nvPr/>
        </p:nvSpPr>
        <p:spPr>
          <a:xfrm>
            <a:off x="5486400" y="2167167"/>
            <a:ext cx="32630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ru-RU" sz="2000" i="1" dirty="0">
                <a:solidFill>
                  <a:srgbClr val="AC1C17"/>
                </a:solidFill>
              </a:rPr>
              <a:t>Встречи проводятся каждую неделю по средам и субботам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E96D4EB-51C5-4ED4-9AD5-368346387E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510" y="2070110"/>
            <a:ext cx="2789691" cy="278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589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A7B6AF-5B49-4A61-91D3-D9F40536BE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35BD301-23D9-434F-B2B6-7954559B86BA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CA4DDDCB-6D1E-4E36-9C8B-56026200A00C}"/>
              </a:ext>
            </a:extLst>
          </p:cNvPr>
          <p:cNvSpPr/>
          <p:nvPr/>
        </p:nvSpPr>
        <p:spPr>
          <a:xfrm>
            <a:off x="0" y="0"/>
            <a:ext cx="9753600" cy="6477000"/>
          </a:xfrm>
          <a:custGeom>
            <a:avLst/>
            <a:gdLst/>
            <a:ahLst/>
            <a:cxnLst/>
            <a:rect l="l" t="t" r="r" b="b"/>
            <a:pathLst>
              <a:path w="9753600" h="6303010">
                <a:moveTo>
                  <a:pt x="0" y="6302822"/>
                </a:moveTo>
                <a:lnTo>
                  <a:pt x="9753599" y="6302822"/>
                </a:lnTo>
                <a:lnTo>
                  <a:pt x="9753599" y="0"/>
                </a:lnTo>
                <a:lnTo>
                  <a:pt x="0" y="0"/>
                </a:lnTo>
                <a:lnTo>
                  <a:pt x="0" y="6302822"/>
                </a:lnTo>
                <a:close/>
              </a:path>
            </a:pathLst>
          </a:custGeom>
          <a:solidFill>
            <a:srgbClr val="F6F1E7"/>
          </a:solidFill>
        </p:spPr>
        <p:txBody>
          <a:bodyPr wrap="square" lIns="0" tIns="0" rIns="0" bIns="0" rtlCol="0"/>
          <a:lstStyle/>
          <a:p>
            <a:endParaRPr lang="ru-RU" dirty="0"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84AD639C-7768-4229-92CA-2BE36A394397}"/>
              </a:ext>
            </a:extLst>
          </p:cNvPr>
          <p:cNvSpPr/>
          <p:nvPr/>
        </p:nvSpPr>
        <p:spPr>
          <a:xfrm>
            <a:off x="0" y="6477000"/>
            <a:ext cx="9753600" cy="838647"/>
          </a:xfrm>
          <a:custGeom>
            <a:avLst/>
            <a:gdLst/>
            <a:ahLst/>
            <a:cxnLst/>
            <a:rect l="l" t="t" r="r" b="b"/>
            <a:pathLst>
              <a:path w="9753600" h="1012825">
                <a:moveTo>
                  <a:pt x="0" y="1012377"/>
                </a:moveTo>
                <a:lnTo>
                  <a:pt x="9753600" y="1012377"/>
                </a:lnTo>
                <a:lnTo>
                  <a:pt x="9753600" y="0"/>
                </a:lnTo>
                <a:lnTo>
                  <a:pt x="0" y="0"/>
                </a:lnTo>
                <a:lnTo>
                  <a:pt x="0" y="1012377"/>
                </a:lnTo>
                <a:close/>
              </a:path>
            </a:pathLst>
          </a:custGeom>
          <a:solidFill>
            <a:srgbClr val="AC1C1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7D804612-BA0A-4C3C-B472-4EC191BE2473}"/>
              </a:ext>
            </a:extLst>
          </p:cNvPr>
          <p:cNvSpPr/>
          <p:nvPr/>
        </p:nvSpPr>
        <p:spPr>
          <a:xfrm>
            <a:off x="479211" y="2133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28574">
            <a:solidFill>
              <a:srgbClr val="ED876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55CA231F-F1A0-4CC8-9FFD-14F4A150B372}"/>
              </a:ext>
            </a:extLst>
          </p:cNvPr>
          <p:cNvSpPr/>
          <p:nvPr/>
        </p:nvSpPr>
        <p:spPr>
          <a:xfrm>
            <a:off x="494980" y="541032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28574">
            <a:solidFill>
              <a:srgbClr val="ED876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FBFDAFC-676C-4BCC-AACB-6E1483368C9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9211" y="4638697"/>
            <a:ext cx="870562" cy="1852503"/>
          </a:xfrm>
          <a:prstGeom prst="rect">
            <a:avLst/>
          </a:prstGeom>
        </p:spPr>
      </p:pic>
      <p:sp>
        <p:nvSpPr>
          <p:cNvPr id="14" name="object 3">
            <a:extLst>
              <a:ext uri="{FF2B5EF4-FFF2-40B4-BE49-F238E27FC236}">
                <a16:creationId xmlns:a16="http://schemas.microsoft.com/office/drawing/2014/main" id="{4495602A-D653-4F74-A105-3CB806E3020A}"/>
              </a:ext>
            </a:extLst>
          </p:cNvPr>
          <p:cNvSpPr txBox="1">
            <a:spLocks/>
          </p:cNvSpPr>
          <p:nvPr/>
        </p:nvSpPr>
        <p:spPr>
          <a:xfrm>
            <a:off x="465960" y="663185"/>
            <a:ext cx="8763000" cy="1262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4500" b="1" i="0">
                <a:solidFill>
                  <a:srgbClr val="AC1C1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ct val="90000"/>
              </a:lnSpc>
              <a:spcBef>
                <a:spcPts val="125"/>
              </a:spcBef>
            </a:pPr>
            <a:r>
              <a:rPr lang="ru-RU" spc="130" dirty="0"/>
              <a:t>Ожидаемые результаты проекта</a:t>
            </a:r>
            <a:endParaRPr lang="ru-RU" kern="0" spc="-4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72C22A-6C19-44B2-9802-347290998CDB}"/>
              </a:ext>
            </a:extLst>
          </p:cNvPr>
          <p:cNvSpPr txBox="1"/>
          <p:nvPr/>
        </p:nvSpPr>
        <p:spPr>
          <a:xfrm>
            <a:off x="927692" y="2618642"/>
            <a:ext cx="419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400" b="1" i="1" dirty="0">
                <a:solidFill>
                  <a:srgbClr val="AC1C17"/>
                </a:solidFill>
              </a:rPr>
              <a:t>Завершенный проект, готовый к развертыванию на сервере клиента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DEFA37B-A909-4242-9A00-07D8DF890D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212" y="2477398"/>
            <a:ext cx="3035554" cy="303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694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A7B6AF-5B49-4A61-91D3-D9F40536BE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35BD301-23D9-434F-B2B6-7954559B86BA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CA4DDDCB-6D1E-4E36-9C8B-56026200A00C}"/>
              </a:ext>
            </a:extLst>
          </p:cNvPr>
          <p:cNvSpPr/>
          <p:nvPr/>
        </p:nvSpPr>
        <p:spPr>
          <a:xfrm>
            <a:off x="0" y="0"/>
            <a:ext cx="9753600" cy="6477000"/>
          </a:xfrm>
          <a:custGeom>
            <a:avLst/>
            <a:gdLst/>
            <a:ahLst/>
            <a:cxnLst/>
            <a:rect l="l" t="t" r="r" b="b"/>
            <a:pathLst>
              <a:path w="9753600" h="6303010">
                <a:moveTo>
                  <a:pt x="0" y="6302822"/>
                </a:moveTo>
                <a:lnTo>
                  <a:pt x="9753599" y="6302822"/>
                </a:lnTo>
                <a:lnTo>
                  <a:pt x="9753599" y="0"/>
                </a:lnTo>
                <a:lnTo>
                  <a:pt x="0" y="0"/>
                </a:lnTo>
                <a:lnTo>
                  <a:pt x="0" y="6302822"/>
                </a:lnTo>
                <a:close/>
              </a:path>
            </a:pathLst>
          </a:custGeom>
          <a:solidFill>
            <a:srgbClr val="F6F1E7"/>
          </a:solidFill>
        </p:spPr>
        <p:txBody>
          <a:bodyPr wrap="square" lIns="0" tIns="0" rIns="0" bIns="0" rtlCol="0"/>
          <a:lstStyle/>
          <a:p>
            <a:endParaRPr lang="ru-RU" dirty="0"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84AD639C-7768-4229-92CA-2BE36A394397}"/>
              </a:ext>
            </a:extLst>
          </p:cNvPr>
          <p:cNvSpPr/>
          <p:nvPr/>
        </p:nvSpPr>
        <p:spPr>
          <a:xfrm>
            <a:off x="0" y="6477000"/>
            <a:ext cx="9753600" cy="838647"/>
          </a:xfrm>
          <a:custGeom>
            <a:avLst/>
            <a:gdLst/>
            <a:ahLst/>
            <a:cxnLst/>
            <a:rect l="l" t="t" r="r" b="b"/>
            <a:pathLst>
              <a:path w="9753600" h="1012825">
                <a:moveTo>
                  <a:pt x="0" y="1012377"/>
                </a:moveTo>
                <a:lnTo>
                  <a:pt x="9753600" y="1012377"/>
                </a:lnTo>
                <a:lnTo>
                  <a:pt x="9753600" y="0"/>
                </a:lnTo>
                <a:lnTo>
                  <a:pt x="0" y="0"/>
                </a:lnTo>
                <a:lnTo>
                  <a:pt x="0" y="1012377"/>
                </a:lnTo>
                <a:close/>
              </a:path>
            </a:pathLst>
          </a:custGeom>
          <a:solidFill>
            <a:srgbClr val="AC1C1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7D804612-BA0A-4C3C-B472-4EC191BE2473}"/>
              </a:ext>
            </a:extLst>
          </p:cNvPr>
          <p:cNvSpPr/>
          <p:nvPr/>
        </p:nvSpPr>
        <p:spPr>
          <a:xfrm>
            <a:off x="479211" y="15240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28574">
            <a:solidFill>
              <a:srgbClr val="ED876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55CA231F-F1A0-4CC8-9FFD-14F4A150B372}"/>
              </a:ext>
            </a:extLst>
          </p:cNvPr>
          <p:cNvSpPr/>
          <p:nvPr/>
        </p:nvSpPr>
        <p:spPr>
          <a:xfrm>
            <a:off x="494980" y="541032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28574">
            <a:solidFill>
              <a:srgbClr val="ED876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FBFDAFC-676C-4BCC-AACB-6E1483368C9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9211" y="4638697"/>
            <a:ext cx="870562" cy="1852503"/>
          </a:xfrm>
          <a:prstGeom prst="rect">
            <a:avLst/>
          </a:prstGeom>
        </p:spPr>
      </p:pic>
      <p:sp>
        <p:nvSpPr>
          <p:cNvPr id="14" name="object 3">
            <a:extLst>
              <a:ext uri="{FF2B5EF4-FFF2-40B4-BE49-F238E27FC236}">
                <a16:creationId xmlns:a16="http://schemas.microsoft.com/office/drawing/2014/main" id="{4495602A-D653-4F74-A105-3CB806E3020A}"/>
              </a:ext>
            </a:extLst>
          </p:cNvPr>
          <p:cNvSpPr txBox="1">
            <a:spLocks/>
          </p:cNvSpPr>
          <p:nvPr/>
        </p:nvSpPr>
        <p:spPr>
          <a:xfrm>
            <a:off x="465960" y="663185"/>
            <a:ext cx="8763000" cy="63927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4500" b="1" i="0">
                <a:solidFill>
                  <a:srgbClr val="AC1C1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ct val="90000"/>
              </a:lnSpc>
              <a:spcBef>
                <a:spcPts val="125"/>
              </a:spcBef>
            </a:pPr>
            <a:r>
              <a:rPr lang="ru-RU" spc="130" dirty="0"/>
              <a:t>Достигнутые результаты</a:t>
            </a:r>
            <a:endParaRPr lang="ru-RU" kern="0" spc="-4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14EDFE-2AC6-431E-9CF1-F761DB02AC2D}"/>
              </a:ext>
            </a:extLst>
          </p:cNvPr>
          <p:cNvSpPr txBox="1"/>
          <p:nvPr/>
        </p:nvSpPr>
        <p:spPr>
          <a:xfrm>
            <a:off x="898311" y="1988618"/>
            <a:ext cx="25306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altLang="ru-RU" i="1" dirty="0">
                <a:solidFill>
                  <a:srgbClr val="AC1C17"/>
                </a:solidFill>
              </a:rPr>
              <a:t>Выполнена отладка и поиск багов в админ-панели;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altLang="ru-RU" i="1" dirty="0">
                <a:solidFill>
                  <a:srgbClr val="AC1C17"/>
                </a:solidFill>
              </a:rPr>
              <a:t>Выполнена отладка и поиск багов в клиентской части;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altLang="ru-RU" i="1" dirty="0">
                <a:solidFill>
                  <a:srgbClr val="AC1C17"/>
                </a:solidFill>
              </a:rPr>
              <a:t>Начат процесс проверки работы чат-бота на основе тестовых данных.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BECE011-0B91-4789-B771-27F9BA3F08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9" r="422"/>
          <a:stretch/>
        </p:blipFill>
        <p:spPr>
          <a:xfrm>
            <a:off x="5324604" y="1988618"/>
            <a:ext cx="4266720" cy="389896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7F739B9-DB44-42B9-AD03-61615579CAB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744" b="97730" l="31309" r="96584">
                        <a14:foregroundMark x1="60152" y1="28304" x2="62619" y2="38051"/>
                        <a14:foregroundMark x1="66414" y1="13885" x2="70968" y2="31242"/>
                        <a14:foregroundMark x1="53700" y1="12417" x2="54459" y2="24166"/>
                        <a14:foregroundMark x1="46490" y1="12817" x2="51803" y2="14286"/>
                        <a14:foregroundMark x1="55028" y1="14152" x2="59962" y2="15087"/>
                        <a14:foregroundMark x1="72676" y1="14152" x2="73055" y2="19092"/>
                        <a14:foregroundMark x1="82163" y1="13485" x2="82163" y2="13485"/>
                        <a14:foregroundMark x1="83112" y1="12417" x2="86338" y2="20828"/>
                        <a14:foregroundMark x1="80076" y1="11615" x2="74573" y2="11615"/>
                        <a14:foregroundMark x1="70968" y1="12817" x2="70968" y2="12817"/>
                        <a14:foregroundMark x1="64137" y1="12150" x2="64137" y2="12150"/>
                        <a14:foregroundMark x1="51044" y1="12150" x2="49526" y2="12150"/>
                        <a14:foregroundMark x1="38710" y1="10948" x2="38710" y2="10948"/>
                        <a14:foregroundMark x1="33586" y1="10948" x2="33586" y2="10948"/>
                        <a14:foregroundMark x1="37002" y1="16021" x2="37002" y2="16555"/>
                        <a14:foregroundMark x1="37002" y1="18024" x2="37002" y2="18024"/>
                        <a14:foregroundMark x1="46490" y1="15087" x2="46490" y2="15087"/>
                        <a14:foregroundMark x1="47438" y1="17891" x2="47438" y2="17891"/>
                        <a14:foregroundMark x1="88425" y1="14553" x2="88425" y2="14553"/>
                        <a14:foregroundMark x1="88805" y1="13485" x2="87097" y2="12684"/>
                        <a14:foregroundMark x1="82922" y1="12417" x2="81404" y2="12417"/>
                        <a14:foregroundMark x1="80455" y1="12417" x2="80455" y2="12417"/>
                        <a14:foregroundMark x1="92600" y1="93191" x2="90892" y2="90654"/>
                        <a14:foregroundMark x1="88235" y1="10681" x2="88235" y2="10681"/>
                        <a14:foregroundMark x1="92410" y1="11215" x2="92410" y2="11215"/>
                        <a14:foregroundMark x1="58634" y1="11215" x2="58634" y2="11215"/>
                        <a14:foregroundMark x1="47438" y1="10147" x2="47438" y2="10147"/>
                        <a14:foregroundMark x1="38140" y1="13218" x2="38140" y2="13218"/>
                        <a14:foregroundMark x1="39658" y1="13084" x2="39658" y2="13084"/>
                        <a14:foregroundMark x1="41176" y1="13485" x2="41176" y2="13485"/>
                        <a14:foregroundMark x1="39658" y1="14286" x2="39658" y2="14286"/>
                        <a14:foregroundMark x1="36433" y1="16422" x2="36433" y2="16422"/>
                        <a14:foregroundMark x1="39658" y1="14286" x2="46110" y2="23765"/>
                        <a14:foregroundMark x1="33397" y1="13885" x2="46869" y2="11749"/>
                        <a14:foregroundMark x1="62049" y1="11749" x2="47628" y2="10147"/>
                        <a14:foregroundMark x1="85769" y1="13084" x2="92979" y2="14953"/>
                        <a14:foregroundMark x1="75901" y1="32577" x2="89374" y2="40721"/>
                        <a14:foregroundMark x1="89184" y1="92657" x2="90512" y2="97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855" t="7370"/>
          <a:stretch/>
        </p:blipFill>
        <p:spPr>
          <a:xfrm>
            <a:off x="3470928" y="1963452"/>
            <a:ext cx="1853676" cy="343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624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A7B6AF-5B49-4A61-91D3-D9F40536BE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35BD301-23D9-434F-B2B6-7954559B86BA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CA4DDDCB-6D1E-4E36-9C8B-56026200A00C}"/>
              </a:ext>
            </a:extLst>
          </p:cNvPr>
          <p:cNvSpPr/>
          <p:nvPr/>
        </p:nvSpPr>
        <p:spPr>
          <a:xfrm>
            <a:off x="0" y="0"/>
            <a:ext cx="9753600" cy="6477000"/>
          </a:xfrm>
          <a:custGeom>
            <a:avLst/>
            <a:gdLst/>
            <a:ahLst/>
            <a:cxnLst/>
            <a:rect l="l" t="t" r="r" b="b"/>
            <a:pathLst>
              <a:path w="9753600" h="6303010">
                <a:moveTo>
                  <a:pt x="0" y="6302822"/>
                </a:moveTo>
                <a:lnTo>
                  <a:pt x="9753599" y="6302822"/>
                </a:lnTo>
                <a:lnTo>
                  <a:pt x="9753599" y="0"/>
                </a:lnTo>
                <a:lnTo>
                  <a:pt x="0" y="0"/>
                </a:lnTo>
                <a:lnTo>
                  <a:pt x="0" y="6302822"/>
                </a:lnTo>
                <a:close/>
              </a:path>
            </a:pathLst>
          </a:custGeom>
          <a:solidFill>
            <a:srgbClr val="F6F1E7"/>
          </a:solidFill>
        </p:spPr>
        <p:txBody>
          <a:bodyPr wrap="square" lIns="0" tIns="0" rIns="0" bIns="0" rtlCol="0"/>
          <a:lstStyle/>
          <a:p>
            <a:endParaRPr lang="ru-RU" dirty="0"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84AD639C-7768-4229-92CA-2BE36A394397}"/>
              </a:ext>
            </a:extLst>
          </p:cNvPr>
          <p:cNvSpPr/>
          <p:nvPr/>
        </p:nvSpPr>
        <p:spPr>
          <a:xfrm>
            <a:off x="0" y="6477000"/>
            <a:ext cx="9753600" cy="838647"/>
          </a:xfrm>
          <a:custGeom>
            <a:avLst/>
            <a:gdLst/>
            <a:ahLst/>
            <a:cxnLst/>
            <a:rect l="l" t="t" r="r" b="b"/>
            <a:pathLst>
              <a:path w="9753600" h="1012825">
                <a:moveTo>
                  <a:pt x="0" y="1012377"/>
                </a:moveTo>
                <a:lnTo>
                  <a:pt x="9753600" y="1012377"/>
                </a:lnTo>
                <a:lnTo>
                  <a:pt x="9753600" y="0"/>
                </a:lnTo>
                <a:lnTo>
                  <a:pt x="0" y="0"/>
                </a:lnTo>
                <a:lnTo>
                  <a:pt x="0" y="1012377"/>
                </a:lnTo>
                <a:close/>
              </a:path>
            </a:pathLst>
          </a:custGeom>
          <a:solidFill>
            <a:srgbClr val="AC1C1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7D804612-BA0A-4C3C-B472-4EC191BE2473}"/>
              </a:ext>
            </a:extLst>
          </p:cNvPr>
          <p:cNvSpPr/>
          <p:nvPr/>
        </p:nvSpPr>
        <p:spPr>
          <a:xfrm>
            <a:off x="479211" y="15240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28574">
            <a:solidFill>
              <a:srgbClr val="ED876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55CA231F-F1A0-4CC8-9FFD-14F4A150B372}"/>
              </a:ext>
            </a:extLst>
          </p:cNvPr>
          <p:cNvSpPr/>
          <p:nvPr/>
        </p:nvSpPr>
        <p:spPr>
          <a:xfrm>
            <a:off x="494980" y="541032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28574">
            <a:solidFill>
              <a:srgbClr val="ED876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FBFDAFC-676C-4BCC-AACB-6E1483368C9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9211" y="4638697"/>
            <a:ext cx="870562" cy="1852503"/>
          </a:xfrm>
          <a:prstGeom prst="rect">
            <a:avLst/>
          </a:prstGeom>
        </p:spPr>
      </p:pic>
      <p:sp>
        <p:nvSpPr>
          <p:cNvPr id="14" name="object 3">
            <a:extLst>
              <a:ext uri="{FF2B5EF4-FFF2-40B4-BE49-F238E27FC236}">
                <a16:creationId xmlns:a16="http://schemas.microsoft.com/office/drawing/2014/main" id="{4495602A-D653-4F74-A105-3CB806E3020A}"/>
              </a:ext>
            </a:extLst>
          </p:cNvPr>
          <p:cNvSpPr txBox="1">
            <a:spLocks/>
          </p:cNvSpPr>
          <p:nvPr/>
        </p:nvSpPr>
        <p:spPr>
          <a:xfrm>
            <a:off x="465960" y="663185"/>
            <a:ext cx="8763000" cy="63927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4500" b="1" i="0">
                <a:solidFill>
                  <a:srgbClr val="AC1C1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ct val="90000"/>
              </a:lnSpc>
              <a:spcBef>
                <a:spcPts val="125"/>
              </a:spcBef>
            </a:pPr>
            <a:r>
              <a:rPr lang="ru-RU" spc="130" dirty="0"/>
              <a:t>Спасибо за внимание</a:t>
            </a:r>
            <a:endParaRPr lang="ru-RU" kern="0" spc="-4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A4E13E6-9717-4F41-9EBD-067827A74FB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97" r="1454" b="4693"/>
          <a:stretch/>
        </p:blipFill>
        <p:spPr>
          <a:xfrm>
            <a:off x="1828984" y="2135787"/>
            <a:ext cx="6940787" cy="333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13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A7B6AF-5B49-4A61-91D3-D9F40536BE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35BD301-23D9-434F-B2B6-7954559B86BA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CA4DDDCB-6D1E-4E36-9C8B-56026200A00C}"/>
              </a:ext>
            </a:extLst>
          </p:cNvPr>
          <p:cNvSpPr/>
          <p:nvPr/>
        </p:nvSpPr>
        <p:spPr>
          <a:xfrm>
            <a:off x="0" y="0"/>
            <a:ext cx="9753600" cy="6477000"/>
          </a:xfrm>
          <a:custGeom>
            <a:avLst/>
            <a:gdLst/>
            <a:ahLst/>
            <a:cxnLst/>
            <a:rect l="l" t="t" r="r" b="b"/>
            <a:pathLst>
              <a:path w="9753600" h="6303010">
                <a:moveTo>
                  <a:pt x="0" y="6302822"/>
                </a:moveTo>
                <a:lnTo>
                  <a:pt x="9753599" y="6302822"/>
                </a:lnTo>
                <a:lnTo>
                  <a:pt x="9753599" y="0"/>
                </a:lnTo>
                <a:lnTo>
                  <a:pt x="0" y="0"/>
                </a:lnTo>
                <a:lnTo>
                  <a:pt x="0" y="6302822"/>
                </a:lnTo>
                <a:close/>
              </a:path>
            </a:pathLst>
          </a:custGeom>
          <a:solidFill>
            <a:srgbClr val="F6F1E7"/>
          </a:solidFill>
        </p:spPr>
        <p:txBody>
          <a:bodyPr wrap="square" lIns="0" tIns="0" rIns="0" bIns="0" rtlCol="0"/>
          <a:lstStyle/>
          <a:p>
            <a:endParaRPr lang="ru-RU" dirty="0"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84AD639C-7768-4229-92CA-2BE36A394397}"/>
              </a:ext>
            </a:extLst>
          </p:cNvPr>
          <p:cNvSpPr/>
          <p:nvPr/>
        </p:nvSpPr>
        <p:spPr>
          <a:xfrm>
            <a:off x="0" y="6477000"/>
            <a:ext cx="9753600" cy="838647"/>
          </a:xfrm>
          <a:custGeom>
            <a:avLst/>
            <a:gdLst/>
            <a:ahLst/>
            <a:cxnLst/>
            <a:rect l="l" t="t" r="r" b="b"/>
            <a:pathLst>
              <a:path w="9753600" h="1012825">
                <a:moveTo>
                  <a:pt x="0" y="1012377"/>
                </a:moveTo>
                <a:lnTo>
                  <a:pt x="9753600" y="1012377"/>
                </a:lnTo>
                <a:lnTo>
                  <a:pt x="9753600" y="0"/>
                </a:lnTo>
                <a:lnTo>
                  <a:pt x="0" y="0"/>
                </a:lnTo>
                <a:lnTo>
                  <a:pt x="0" y="1012377"/>
                </a:lnTo>
                <a:close/>
              </a:path>
            </a:pathLst>
          </a:custGeom>
          <a:solidFill>
            <a:srgbClr val="AC1C1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7D804612-BA0A-4C3C-B472-4EC191BE2473}"/>
              </a:ext>
            </a:extLst>
          </p:cNvPr>
          <p:cNvSpPr/>
          <p:nvPr/>
        </p:nvSpPr>
        <p:spPr>
          <a:xfrm>
            <a:off x="491911" y="1720912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28574">
            <a:solidFill>
              <a:srgbClr val="ED876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55CA231F-F1A0-4CC8-9FFD-14F4A150B372}"/>
              </a:ext>
            </a:extLst>
          </p:cNvPr>
          <p:cNvSpPr/>
          <p:nvPr/>
        </p:nvSpPr>
        <p:spPr>
          <a:xfrm>
            <a:off x="494980" y="541032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28574">
            <a:solidFill>
              <a:srgbClr val="ED876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3CD5A30D-B98B-41F7-87AF-0E0BDA0DC7CE}"/>
              </a:ext>
            </a:extLst>
          </p:cNvPr>
          <p:cNvSpPr txBox="1">
            <a:spLocks/>
          </p:cNvSpPr>
          <p:nvPr/>
        </p:nvSpPr>
        <p:spPr>
          <a:xfrm>
            <a:off x="479211" y="761858"/>
            <a:ext cx="5909310" cy="715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4500" b="1" i="0">
                <a:solidFill>
                  <a:srgbClr val="AC1C1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25"/>
              </a:spcBef>
            </a:pPr>
            <a:r>
              <a:rPr lang="ru-RU" spc="130" dirty="0"/>
              <a:t>Заказчик проекта</a:t>
            </a:r>
            <a:endParaRPr lang="ru-RU" kern="0" spc="-40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C56B6FE5-0399-46BE-B58B-608C8D7750D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9211" y="4638697"/>
            <a:ext cx="870562" cy="185250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D60EF12-5AF4-493F-9E40-58C4D01583D7}"/>
              </a:ext>
            </a:extLst>
          </p:cNvPr>
          <p:cNvSpPr txBox="1"/>
          <p:nvPr/>
        </p:nvSpPr>
        <p:spPr>
          <a:xfrm>
            <a:off x="838200" y="2115115"/>
            <a:ext cx="81838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ru-RU" sz="2000" dirty="0">
                <a:solidFill>
                  <a:srgbClr val="AC1C17"/>
                </a:solidFill>
              </a:rPr>
              <a:t>Сегодня в ИЗДО ВГУЭС учатся около четырех тысяч студентов;</a:t>
            </a: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ru-RU" sz="2000" dirty="0">
                <a:solidFill>
                  <a:srgbClr val="AC1C17"/>
                </a:solidFill>
              </a:rPr>
              <a:t>Образовательным программы ИЗДО:</a:t>
            </a:r>
            <a:r>
              <a:rPr lang="en-US" sz="2000" dirty="0">
                <a:solidFill>
                  <a:srgbClr val="AC1C17"/>
                </a:solidFill>
              </a:rPr>
              <a:t> </a:t>
            </a:r>
            <a:r>
              <a:rPr lang="ru-RU" sz="2000" dirty="0">
                <a:solidFill>
                  <a:srgbClr val="AC1C17"/>
                </a:solidFill>
              </a:rPr>
              <a:t>экономический,</a:t>
            </a:r>
            <a:r>
              <a:rPr lang="en-US" sz="2000" dirty="0">
                <a:solidFill>
                  <a:srgbClr val="AC1C17"/>
                </a:solidFill>
              </a:rPr>
              <a:t> </a:t>
            </a:r>
            <a:r>
              <a:rPr lang="ru-RU" sz="2000" dirty="0">
                <a:solidFill>
                  <a:srgbClr val="AC1C17"/>
                </a:solidFill>
              </a:rPr>
              <a:t>управленческий, сервисный, юридический профиль;</a:t>
            </a: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ru-RU" sz="2000" dirty="0">
                <a:solidFill>
                  <a:srgbClr val="AC1C17"/>
                </a:solidFill>
              </a:rPr>
              <a:t>Среднее профессиональное и высшее образование по очно-заочной, заочной формам обучения, в том числе с применением дистанционных технологий;</a:t>
            </a: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ru-RU" sz="2000" dirty="0">
                <a:solidFill>
                  <a:srgbClr val="AC1C17"/>
                </a:solidFill>
              </a:rPr>
              <a:t>Более чем 15 направлений подготовки и специальностей.</a:t>
            </a:r>
          </a:p>
        </p:txBody>
      </p:sp>
    </p:spTree>
    <p:extLst>
      <p:ext uri="{BB962C8B-B14F-4D97-AF65-F5344CB8AC3E}">
        <p14:creationId xmlns:p14="http://schemas.microsoft.com/office/powerpoint/2010/main" val="3161552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A7B6AF-5B49-4A61-91D3-D9F40536BE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35BD301-23D9-434F-B2B6-7954559B86BA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CA4DDDCB-6D1E-4E36-9C8B-56026200A00C}"/>
              </a:ext>
            </a:extLst>
          </p:cNvPr>
          <p:cNvSpPr/>
          <p:nvPr/>
        </p:nvSpPr>
        <p:spPr>
          <a:xfrm>
            <a:off x="0" y="0"/>
            <a:ext cx="9753600" cy="6477000"/>
          </a:xfrm>
          <a:custGeom>
            <a:avLst/>
            <a:gdLst/>
            <a:ahLst/>
            <a:cxnLst/>
            <a:rect l="l" t="t" r="r" b="b"/>
            <a:pathLst>
              <a:path w="9753600" h="6303010">
                <a:moveTo>
                  <a:pt x="0" y="6302822"/>
                </a:moveTo>
                <a:lnTo>
                  <a:pt x="9753599" y="6302822"/>
                </a:lnTo>
                <a:lnTo>
                  <a:pt x="9753599" y="0"/>
                </a:lnTo>
                <a:lnTo>
                  <a:pt x="0" y="0"/>
                </a:lnTo>
                <a:lnTo>
                  <a:pt x="0" y="6302822"/>
                </a:lnTo>
                <a:close/>
              </a:path>
            </a:pathLst>
          </a:custGeom>
          <a:solidFill>
            <a:srgbClr val="F6F1E7"/>
          </a:solidFill>
        </p:spPr>
        <p:txBody>
          <a:bodyPr wrap="square" lIns="0" tIns="0" rIns="0" bIns="0" rtlCol="0"/>
          <a:lstStyle/>
          <a:p>
            <a:endParaRPr lang="ru-RU" dirty="0"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84AD639C-7768-4229-92CA-2BE36A394397}"/>
              </a:ext>
            </a:extLst>
          </p:cNvPr>
          <p:cNvSpPr/>
          <p:nvPr/>
        </p:nvSpPr>
        <p:spPr>
          <a:xfrm>
            <a:off x="0" y="6477000"/>
            <a:ext cx="9753600" cy="838647"/>
          </a:xfrm>
          <a:custGeom>
            <a:avLst/>
            <a:gdLst/>
            <a:ahLst/>
            <a:cxnLst/>
            <a:rect l="l" t="t" r="r" b="b"/>
            <a:pathLst>
              <a:path w="9753600" h="1012825">
                <a:moveTo>
                  <a:pt x="0" y="1012377"/>
                </a:moveTo>
                <a:lnTo>
                  <a:pt x="9753600" y="1012377"/>
                </a:lnTo>
                <a:lnTo>
                  <a:pt x="9753600" y="0"/>
                </a:lnTo>
                <a:lnTo>
                  <a:pt x="0" y="0"/>
                </a:lnTo>
                <a:lnTo>
                  <a:pt x="0" y="1012377"/>
                </a:lnTo>
                <a:close/>
              </a:path>
            </a:pathLst>
          </a:custGeom>
          <a:solidFill>
            <a:srgbClr val="AC1C1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7D804612-BA0A-4C3C-B472-4EC191BE2473}"/>
              </a:ext>
            </a:extLst>
          </p:cNvPr>
          <p:cNvSpPr/>
          <p:nvPr/>
        </p:nvSpPr>
        <p:spPr>
          <a:xfrm>
            <a:off x="479211" y="19812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28574">
            <a:solidFill>
              <a:srgbClr val="ED876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55CA231F-F1A0-4CC8-9FFD-14F4A150B372}"/>
              </a:ext>
            </a:extLst>
          </p:cNvPr>
          <p:cNvSpPr/>
          <p:nvPr/>
        </p:nvSpPr>
        <p:spPr>
          <a:xfrm>
            <a:off x="494980" y="541032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28574">
            <a:solidFill>
              <a:srgbClr val="ED876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FBFDAFC-676C-4BCC-AACB-6E1483368C9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9211" y="4638697"/>
            <a:ext cx="870562" cy="1852503"/>
          </a:xfrm>
          <a:prstGeom prst="rect">
            <a:avLst/>
          </a:prstGeom>
        </p:spPr>
      </p:pic>
      <p:sp>
        <p:nvSpPr>
          <p:cNvPr id="14" name="object 3">
            <a:extLst>
              <a:ext uri="{FF2B5EF4-FFF2-40B4-BE49-F238E27FC236}">
                <a16:creationId xmlns:a16="http://schemas.microsoft.com/office/drawing/2014/main" id="{4495602A-D653-4F74-A105-3CB806E3020A}"/>
              </a:ext>
            </a:extLst>
          </p:cNvPr>
          <p:cNvSpPr txBox="1">
            <a:spLocks/>
          </p:cNvSpPr>
          <p:nvPr/>
        </p:nvSpPr>
        <p:spPr>
          <a:xfrm>
            <a:off x="465959" y="663185"/>
            <a:ext cx="8290560" cy="1262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4500" b="1" i="0">
                <a:solidFill>
                  <a:srgbClr val="AC1C1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ct val="90000"/>
              </a:lnSpc>
              <a:spcBef>
                <a:spcPts val="125"/>
              </a:spcBef>
            </a:pPr>
            <a:r>
              <a:rPr lang="ru-RU" spc="130" dirty="0"/>
              <a:t>Проблема, на решение которой направлен проект:</a:t>
            </a:r>
            <a:endParaRPr lang="ru-RU" kern="0" spc="-4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72C22A-6C19-44B2-9802-347290998CDB}"/>
              </a:ext>
            </a:extLst>
          </p:cNvPr>
          <p:cNvSpPr txBox="1"/>
          <p:nvPr/>
        </p:nvSpPr>
        <p:spPr>
          <a:xfrm>
            <a:off x="1149120" y="2267712"/>
            <a:ext cx="44025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altLang="ru-RU" sz="2000" i="1" dirty="0">
                <a:solidFill>
                  <a:srgbClr val="AC1C17"/>
                </a:solidFill>
              </a:rPr>
              <a:t>Сокращение времени сотрудников на консультирование лиц, заинтересованных в предоставляемых ИЗДО услугами;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altLang="ru-RU" sz="2000" i="1" dirty="0">
                <a:solidFill>
                  <a:srgbClr val="AC1C17"/>
                </a:solidFill>
              </a:rPr>
              <a:t>Оптимизация работы с клиентами;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altLang="ru-RU" sz="2000" i="1" dirty="0">
                <a:solidFill>
                  <a:srgbClr val="AC1C17"/>
                </a:solidFill>
                <a:ea typeface="+mj-ea"/>
                <a:cs typeface="+mj-cs"/>
              </a:rPr>
              <a:t>Предоставление корректной и точной </a:t>
            </a:r>
            <a:r>
              <a:rPr lang="ru-RU" sz="2000" i="1" dirty="0">
                <a:solidFill>
                  <a:srgbClr val="AC1C17"/>
                </a:solidFill>
                <a:ea typeface="+mj-ea"/>
                <a:cs typeface="+mj-cs"/>
              </a:rPr>
              <a:t>информации в режиме постоянного времени</a:t>
            </a:r>
            <a:endParaRPr lang="ru-RU" sz="2000" dirty="0">
              <a:solidFill>
                <a:srgbClr val="AC1C17"/>
              </a:solidFill>
              <a:ea typeface="+mj-ea"/>
              <a:cs typeface="+mj-cs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F567CAD-D062-4A4D-98B9-8D2C8C2EBD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595" y="2588895"/>
            <a:ext cx="2285695" cy="228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461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A7B6AF-5B49-4A61-91D3-D9F40536BE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35BD301-23D9-434F-B2B6-7954559B86BA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CA4DDDCB-6D1E-4E36-9C8B-56026200A00C}"/>
              </a:ext>
            </a:extLst>
          </p:cNvPr>
          <p:cNvSpPr/>
          <p:nvPr/>
        </p:nvSpPr>
        <p:spPr>
          <a:xfrm>
            <a:off x="-29817" y="-6626"/>
            <a:ext cx="9753600" cy="6477000"/>
          </a:xfrm>
          <a:custGeom>
            <a:avLst/>
            <a:gdLst/>
            <a:ahLst/>
            <a:cxnLst/>
            <a:rect l="l" t="t" r="r" b="b"/>
            <a:pathLst>
              <a:path w="9753600" h="6303010">
                <a:moveTo>
                  <a:pt x="0" y="6302822"/>
                </a:moveTo>
                <a:lnTo>
                  <a:pt x="9753599" y="6302822"/>
                </a:lnTo>
                <a:lnTo>
                  <a:pt x="9753599" y="0"/>
                </a:lnTo>
                <a:lnTo>
                  <a:pt x="0" y="0"/>
                </a:lnTo>
                <a:lnTo>
                  <a:pt x="0" y="6302822"/>
                </a:lnTo>
                <a:close/>
              </a:path>
            </a:pathLst>
          </a:custGeom>
          <a:solidFill>
            <a:srgbClr val="F6F1E7"/>
          </a:solidFill>
        </p:spPr>
        <p:txBody>
          <a:bodyPr wrap="square" lIns="0" tIns="0" rIns="0" bIns="0" rtlCol="0"/>
          <a:lstStyle/>
          <a:p>
            <a:endParaRPr lang="ru-RU" dirty="0"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84AD639C-7768-4229-92CA-2BE36A394397}"/>
              </a:ext>
            </a:extLst>
          </p:cNvPr>
          <p:cNvSpPr/>
          <p:nvPr/>
        </p:nvSpPr>
        <p:spPr>
          <a:xfrm>
            <a:off x="0" y="6477000"/>
            <a:ext cx="9753600" cy="838647"/>
          </a:xfrm>
          <a:custGeom>
            <a:avLst/>
            <a:gdLst/>
            <a:ahLst/>
            <a:cxnLst/>
            <a:rect l="l" t="t" r="r" b="b"/>
            <a:pathLst>
              <a:path w="9753600" h="1012825">
                <a:moveTo>
                  <a:pt x="0" y="1012377"/>
                </a:moveTo>
                <a:lnTo>
                  <a:pt x="9753600" y="1012377"/>
                </a:lnTo>
                <a:lnTo>
                  <a:pt x="9753600" y="0"/>
                </a:lnTo>
                <a:lnTo>
                  <a:pt x="0" y="0"/>
                </a:lnTo>
                <a:lnTo>
                  <a:pt x="0" y="1012377"/>
                </a:lnTo>
                <a:close/>
              </a:path>
            </a:pathLst>
          </a:custGeom>
          <a:solidFill>
            <a:srgbClr val="AC1C1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7D804612-BA0A-4C3C-B472-4EC191BE2473}"/>
              </a:ext>
            </a:extLst>
          </p:cNvPr>
          <p:cNvSpPr/>
          <p:nvPr/>
        </p:nvSpPr>
        <p:spPr>
          <a:xfrm>
            <a:off x="479211" y="14478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28574">
            <a:solidFill>
              <a:srgbClr val="ED876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55CA231F-F1A0-4CC8-9FFD-14F4A150B372}"/>
              </a:ext>
            </a:extLst>
          </p:cNvPr>
          <p:cNvSpPr/>
          <p:nvPr/>
        </p:nvSpPr>
        <p:spPr>
          <a:xfrm>
            <a:off x="494980" y="541032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28574">
            <a:solidFill>
              <a:srgbClr val="ED876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FBFDAFC-676C-4BCC-AACB-6E1483368C9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9211" y="4638697"/>
            <a:ext cx="870562" cy="1852503"/>
          </a:xfrm>
          <a:prstGeom prst="rect">
            <a:avLst/>
          </a:prstGeom>
        </p:spPr>
      </p:pic>
      <p:sp>
        <p:nvSpPr>
          <p:cNvPr id="14" name="object 3">
            <a:extLst>
              <a:ext uri="{FF2B5EF4-FFF2-40B4-BE49-F238E27FC236}">
                <a16:creationId xmlns:a16="http://schemas.microsoft.com/office/drawing/2014/main" id="{4495602A-D653-4F74-A105-3CB806E3020A}"/>
              </a:ext>
            </a:extLst>
          </p:cNvPr>
          <p:cNvSpPr txBox="1">
            <a:spLocks/>
          </p:cNvSpPr>
          <p:nvPr/>
        </p:nvSpPr>
        <p:spPr>
          <a:xfrm>
            <a:off x="465959" y="663185"/>
            <a:ext cx="8144641" cy="63927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4500" b="1" i="0">
                <a:solidFill>
                  <a:srgbClr val="AC1C1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ct val="90000"/>
              </a:lnSpc>
              <a:spcBef>
                <a:spcPts val="125"/>
              </a:spcBef>
            </a:pPr>
            <a:r>
              <a:rPr lang="ru-RU" spc="130" dirty="0"/>
              <a:t>Цель проекта:</a:t>
            </a:r>
            <a:endParaRPr lang="ru-RU" kern="0" spc="-4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72C22A-6C19-44B2-9802-347290998CDB}"/>
              </a:ext>
            </a:extLst>
          </p:cNvPr>
          <p:cNvSpPr txBox="1"/>
          <p:nvPr/>
        </p:nvSpPr>
        <p:spPr>
          <a:xfrm>
            <a:off x="1049345" y="2007023"/>
            <a:ext cx="373823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altLang="ru-RU" sz="2400" i="1" dirty="0">
                <a:solidFill>
                  <a:srgbClr val="AC1C17"/>
                </a:solidFill>
              </a:rPr>
              <a:t>Оптимизировать процесс консультирования сотрудниками ИЗДО клиентов. </a:t>
            </a:r>
            <a:endParaRPr kumimoji="0" lang="ru-RU" altLang="ru-RU" sz="2400" b="1" i="1" u="none" strike="noStrike" kern="1200" cap="none" spc="0" normalizeH="0" baseline="0" noProof="0" dirty="0">
              <a:ln>
                <a:noFill/>
              </a:ln>
              <a:solidFill>
                <a:srgbClr val="AC1C17"/>
              </a:solidFill>
              <a:effectLst/>
              <a:uLnTx/>
              <a:uFillTx/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7742FF43-403F-4B45-A0EB-556BC769FD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017303"/>
            <a:ext cx="3738230" cy="373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068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A7B6AF-5B49-4A61-91D3-D9F40536BE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35BD301-23D9-434F-B2B6-7954559B86BA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CA4DDDCB-6D1E-4E36-9C8B-56026200A00C}"/>
              </a:ext>
            </a:extLst>
          </p:cNvPr>
          <p:cNvSpPr/>
          <p:nvPr/>
        </p:nvSpPr>
        <p:spPr>
          <a:xfrm>
            <a:off x="0" y="0"/>
            <a:ext cx="9753600" cy="6477000"/>
          </a:xfrm>
          <a:custGeom>
            <a:avLst/>
            <a:gdLst/>
            <a:ahLst/>
            <a:cxnLst/>
            <a:rect l="l" t="t" r="r" b="b"/>
            <a:pathLst>
              <a:path w="9753600" h="6303010">
                <a:moveTo>
                  <a:pt x="0" y="6302822"/>
                </a:moveTo>
                <a:lnTo>
                  <a:pt x="9753599" y="6302822"/>
                </a:lnTo>
                <a:lnTo>
                  <a:pt x="9753599" y="0"/>
                </a:lnTo>
                <a:lnTo>
                  <a:pt x="0" y="0"/>
                </a:lnTo>
                <a:lnTo>
                  <a:pt x="0" y="6302822"/>
                </a:lnTo>
                <a:close/>
              </a:path>
            </a:pathLst>
          </a:custGeom>
          <a:solidFill>
            <a:srgbClr val="F6F1E7"/>
          </a:solidFill>
        </p:spPr>
        <p:txBody>
          <a:bodyPr wrap="square" lIns="0" tIns="0" rIns="0" bIns="0" rtlCol="0"/>
          <a:lstStyle/>
          <a:p>
            <a:endParaRPr lang="ru-RU" dirty="0"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84AD639C-7768-4229-92CA-2BE36A394397}"/>
              </a:ext>
            </a:extLst>
          </p:cNvPr>
          <p:cNvSpPr/>
          <p:nvPr/>
        </p:nvSpPr>
        <p:spPr>
          <a:xfrm>
            <a:off x="0" y="6477000"/>
            <a:ext cx="9753600" cy="838647"/>
          </a:xfrm>
          <a:custGeom>
            <a:avLst/>
            <a:gdLst/>
            <a:ahLst/>
            <a:cxnLst/>
            <a:rect l="l" t="t" r="r" b="b"/>
            <a:pathLst>
              <a:path w="9753600" h="1012825">
                <a:moveTo>
                  <a:pt x="0" y="1012377"/>
                </a:moveTo>
                <a:lnTo>
                  <a:pt x="9753600" y="1012377"/>
                </a:lnTo>
                <a:lnTo>
                  <a:pt x="9753600" y="0"/>
                </a:lnTo>
                <a:lnTo>
                  <a:pt x="0" y="0"/>
                </a:lnTo>
                <a:lnTo>
                  <a:pt x="0" y="1012377"/>
                </a:lnTo>
                <a:close/>
              </a:path>
            </a:pathLst>
          </a:custGeom>
          <a:solidFill>
            <a:srgbClr val="AC1C1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7D804612-BA0A-4C3C-B472-4EC191BE2473}"/>
              </a:ext>
            </a:extLst>
          </p:cNvPr>
          <p:cNvSpPr/>
          <p:nvPr/>
        </p:nvSpPr>
        <p:spPr>
          <a:xfrm>
            <a:off x="479211" y="14478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28574">
            <a:solidFill>
              <a:srgbClr val="ED876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55CA231F-F1A0-4CC8-9FFD-14F4A150B372}"/>
              </a:ext>
            </a:extLst>
          </p:cNvPr>
          <p:cNvSpPr/>
          <p:nvPr/>
        </p:nvSpPr>
        <p:spPr>
          <a:xfrm>
            <a:off x="494980" y="541032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28574">
            <a:solidFill>
              <a:srgbClr val="ED876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FBFDAFC-676C-4BCC-AACB-6E1483368C9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9211" y="4638697"/>
            <a:ext cx="870562" cy="1852503"/>
          </a:xfrm>
          <a:prstGeom prst="rect">
            <a:avLst/>
          </a:prstGeom>
        </p:spPr>
      </p:pic>
      <p:sp>
        <p:nvSpPr>
          <p:cNvPr id="14" name="object 3">
            <a:extLst>
              <a:ext uri="{FF2B5EF4-FFF2-40B4-BE49-F238E27FC236}">
                <a16:creationId xmlns:a16="http://schemas.microsoft.com/office/drawing/2014/main" id="{4495602A-D653-4F74-A105-3CB806E3020A}"/>
              </a:ext>
            </a:extLst>
          </p:cNvPr>
          <p:cNvSpPr txBox="1">
            <a:spLocks/>
          </p:cNvSpPr>
          <p:nvPr/>
        </p:nvSpPr>
        <p:spPr>
          <a:xfrm>
            <a:off x="465960" y="663185"/>
            <a:ext cx="8763000" cy="63927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4500" b="1" i="0">
                <a:solidFill>
                  <a:srgbClr val="AC1C1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ct val="90000"/>
              </a:lnSpc>
              <a:spcBef>
                <a:spcPts val="125"/>
              </a:spcBef>
            </a:pPr>
            <a:r>
              <a:rPr lang="ru-RU" spc="130" dirty="0"/>
              <a:t>Ранее выполненные задачи:</a:t>
            </a:r>
            <a:endParaRPr lang="ru-RU" kern="0" spc="-4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72C22A-6C19-44B2-9802-347290998CDB}"/>
              </a:ext>
            </a:extLst>
          </p:cNvPr>
          <p:cNvSpPr txBox="1"/>
          <p:nvPr/>
        </p:nvSpPr>
        <p:spPr>
          <a:xfrm>
            <a:off x="914492" y="1840904"/>
            <a:ext cx="85343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  <a:defRPr/>
            </a:pPr>
            <a:r>
              <a:rPr lang="ru-RU" sz="2000" dirty="0">
                <a:solidFill>
                  <a:srgbClr val="AC1C17"/>
                </a:solidFill>
              </a:rPr>
              <a:t>Разработанный прототип модуля формирования ответа на вопрос пользователя;</a:t>
            </a:r>
          </a:p>
          <a:p>
            <a:pPr marL="342900" indent="-342900">
              <a:buFont typeface="Wingdings" panose="05000000000000000000" pitchFamily="2" charset="2"/>
              <a:buChar char="v"/>
              <a:defRPr/>
            </a:pPr>
            <a:r>
              <a:rPr lang="ru-RU" sz="2000" dirty="0">
                <a:solidFill>
                  <a:srgbClr val="AC1C17"/>
                </a:solidFill>
              </a:rPr>
              <a:t>Разработанный модуль вывода диалога; </a:t>
            </a:r>
          </a:p>
          <a:p>
            <a:pPr marL="342900" indent="-342900">
              <a:buFont typeface="Wingdings" panose="05000000000000000000" pitchFamily="2" charset="2"/>
              <a:buChar char="v"/>
              <a:defRPr/>
            </a:pPr>
            <a:r>
              <a:rPr lang="ru-RU" sz="2000" dirty="0">
                <a:solidFill>
                  <a:srgbClr val="AC1C17"/>
                </a:solidFill>
              </a:rPr>
              <a:t>Полностью проработанный </a:t>
            </a:r>
            <a:r>
              <a:rPr lang="en-US" sz="2000" dirty="0">
                <a:solidFill>
                  <a:srgbClr val="AC1C17"/>
                </a:solidFill>
              </a:rPr>
              <a:t>API</a:t>
            </a:r>
            <a:r>
              <a:rPr lang="ru-RU" sz="2000" dirty="0">
                <a:solidFill>
                  <a:srgbClr val="AC1C17"/>
                </a:solidFill>
              </a:rPr>
              <a:t> для чат-бота и панели администратора;</a:t>
            </a:r>
          </a:p>
          <a:p>
            <a:pPr marL="342900" indent="-342900">
              <a:buFont typeface="Wingdings" panose="05000000000000000000" pitchFamily="2" charset="2"/>
              <a:buChar char="v"/>
              <a:defRPr/>
            </a:pPr>
            <a:r>
              <a:rPr lang="ru-RU" sz="2000" dirty="0">
                <a:solidFill>
                  <a:srgbClr val="AC1C17"/>
                </a:solidFill>
              </a:rPr>
              <a:t>Разработанный прототип интерфейса чат-бота и панели администрирования;</a:t>
            </a:r>
          </a:p>
          <a:p>
            <a:pPr marL="342900" indent="-342900">
              <a:buFont typeface="Wingdings" panose="05000000000000000000" pitchFamily="2" charset="2"/>
              <a:buChar char="v"/>
              <a:defRPr/>
            </a:pPr>
            <a:r>
              <a:rPr lang="ru-RU" sz="2000" dirty="0">
                <a:solidFill>
                  <a:srgbClr val="AC1C17"/>
                </a:solidFill>
              </a:rPr>
              <a:t>Разработали идентификацию в панели администрирования, генерацию случайных паролей для новых пользователей и возможность их удаления.</a:t>
            </a:r>
          </a:p>
        </p:txBody>
      </p:sp>
    </p:spTree>
    <p:extLst>
      <p:ext uri="{BB962C8B-B14F-4D97-AF65-F5344CB8AC3E}">
        <p14:creationId xmlns:p14="http://schemas.microsoft.com/office/powerpoint/2010/main" val="2406014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A7B6AF-5B49-4A61-91D3-D9F40536BE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35BD301-23D9-434F-B2B6-7954559B86BA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CA4DDDCB-6D1E-4E36-9C8B-56026200A00C}"/>
              </a:ext>
            </a:extLst>
          </p:cNvPr>
          <p:cNvSpPr/>
          <p:nvPr/>
        </p:nvSpPr>
        <p:spPr>
          <a:xfrm>
            <a:off x="0" y="0"/>
            <a:ext cx="9753600" cy="6477000"/>
          </a:xfrm>
          <a:custGeom>
            <a:avLst/>
            <a:gdLst/>
            <a:ahLst/>
            <a:cxnLst/>
            <a:rect l="l" t="t" r="r" b="b"/>
            <a:pathLst>
              <a:path w="9753600" h="6303010">
                <a:moveTo>
                  <a:pt x="0" y="6302822"/>
                </a:moveTo>
                <a:lnTo>
                  <a:pt x="9753599" y="6302822"/>
                </a:lnTo>
                <a:lnTo>
                  <a:pt x="9753599" y="0"/>
                </a:lnTo>
                <a:lnTo>
                  <a:pt x="0" y="0"/>
                </a:lnTo>
                <a:lnTo>
                  <a:pt x="0" y="6302822"/>
                </a:lnTo>
                <a:close/>
              </a:path>
            </a:pathLst>
          </a:custGeom>
          <a:solidFill>
            <a:srgbClr val="F6F1E7"/>
          </a:solidFill>
        </p:spPr>
        <p:txBody>
          <a:bodyPr wrap="square" lIns="0" tIns="0" rIns="0" bIns="0" rtlCol="0"/>
          <a:lstStyle/>
          <a:p>
            <a:endParaRPr lang="ru-RU" dirty="0"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84AD639C-7768-4229-92CA-2BE36A394397}"/>
              </a:ext>
            </a:extLst>
          </p:cNvPr>
          <p:cNvSpPr/>
          <p:nvPr/>
        </p:nvSpPr>
        <p:spPr>
          <a:xfrm>
            <a:off x="0" y="6477000"/>
            <a:ext cx="9753600" cy="838647"/>
          </a:xfrm>
          <a:custGeom>
            <a:avLst/>
            <a:gdLst/>
            <a:ahLst/>
            <a:cxnLst/>
            <a:rect l="l" t="t" r="r" b="b"/>
            <a:pathLst>
              <a:path w="9753600" h="1012825">
                <a:moveTo>
                  <a:pt x="0" y="1012377"/>
                </a:moveTo>
                <a:lnTo>
                  <a:pt x="9753600" y="1012377"/>
                </a:lnTo>
                <a:lnTo>
                  <a:pt x="9753600" y="0"/>
                </a:lnTo>
                <a:lnTo>
                  <a:pt x="0" y="0"/>
                </a:lnTo>
                <a:lnTo>
                  <a:pt x="0" y="1012377"/>
                </a:lnTo>
                <a:close/>
              </a:path>
            </a:pathLst>
          </a:custGeom>
          <a:solidFill>
            <a:srgbClr val="AC1C1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7D804612-BA0A-4C3C-B472-4EC191BE2473}"/>
              </a:ext>
            </a:extLst>
          </p:cNvPr>
          <p:cNvSpPr/>
          <p:nvPr/>
        </p:nvSpPr>
        <p:spPr>
          <a:xfrm>
            <a:off x="479211" y="19812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28574">
            <a:solidFill>
              <a:srgbClr val="ED876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55CA231F-F1A0-4CC8-9FFD-14F4A150B372}"/>
              </a:ext>
            </a:extLst>
          </p:cNvPr>
          <p:cNvSpPr/>
          <p:nvPr/>
        </p:nvSpPr>
        <p:spPr>
          <a:xfrm>
            <a:off x="494980" y="541032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28574">
            <a:solidFill>
              <a:srgbClr val="ED876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FBFDAFC-676C-4BCC-AACB-6E1483368C9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9211" y="4638697"/>
            <a:ext cx="870562" cy="1852503"/>
          </a:xfrm>
          <a:prstGeom prst="rect">
            <a:avLst/>
          </a:prstGeom>
        </p:spPr>
      </p:pic>
      <p:sp>
        <p:nvSpPr>
          <p:cNvPr id="14" name="object 3">
            <a:extLst>
              <a:ext uri="{FF2B5EF4-FFF2-40B4-BE49-F238E27FC236}">
                <a16:creationId xmlns:a16="http://schemas.microsoft.com/office/drawing/2014/main" id="{4495602A-D653-4F74-A105-3CB806E3020A}"/>
              </a:ext>
            </a:extLst>
          </p:cNvPr>
          <p:cNvSpPr txBox="1">
            <a:spLocks/>
          </p:cNvSpPr>
          <p:nvPr/>
        </p:nvSpPr>
        <p:spPr>
          <a:xfrm>
            <a:off x="465960" y="663185"/>
            <a:ext cx="8763000" cy="1262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4500" b="1" i="0">
                <a:solidFill>
                  <a:srgbClr val="AC1C1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ct val="90000"/>
              </a:lnSpc>
              <a:spcBef>
                <a:spcPts val="125"/>
              </a:spcBef>
            </a:pPr>
            <a:r>
              <a:rPr lang="ru-RU" spc="130" dirty="0"/>
              <a:t>Задачи проекта на этот семестр:</a:t>
            </a:r>
            <a:endParaRPr lang="ru-RU" kern="0" spc="-4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72C22A-6C19-44B2-9802-347290998CDB}"/>
              </a:ext>
            </a:extLst>
          </p:cNvPr>
          <p:cNvSpPr txBox="1"/>
          <p:nvPr/>
        </p:nvSpPr>
        <p:spPr>
          <a:xfrm>
            <a:off x="1333208" y="2190617"/>
            <a:ext cx="76855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  <a:defRPr/>
            </a:pPr>
            <a:r>
              <a:rPr lang="ru-RU" altLang="ru-RU" sz="2000" dirty="0">
                <a:solidFill>
                  <a:srgbClr val="AC1C17"/>
                </a:solidFill>
              </a:rPr>
              <a:t>Проанализировать результаты работ с предыдущих семестров, сделать выводы о недостатках разработанного проекта и составить будущий план работ по проекту;</a:t>
            </a:r>
          </a:p>
          <a:p>
            <a:pPr marL="342900" indent="-342900">
              <a:buFont typeface="Wingdings" panose="05000000000000000000" pitchFamily="2" charset="2"/>
              <a:buChar char="v"/>
              <a:defRPr/>
            </a:pPr>
            <a:r>
              <a:rPr lang="ru-RU" altLang="ru-RU" sz="2000" dirty="0">
                <a:solidFill>
                  <a:srgbClr val="AC1C17"/>
                </a:solidFill>
              </a:rPr>
              <a:t>Протестировать и отладить клиентскую часть;</a:t>
            </a:r>
          </a:p>
          <a:p>
            <a:pPr marL="342900" indent="-342900">
              <a:buFont typeface="Wingdings" panose="05000000000000000000" pitchFamily="2" charset="2"/>
              <a:buChar char="v"/>
              <a:defRPr/>
            </a:pPr>
            <a:r>
              <a:rPr lang="ru-RU" altLang="ru-RU" sz="2000" dirty="0">
                <a:solidFill>
                  <a:srgbClr val="AC1C17"/>
                </a:solidFill>
              </a:rPr>
              <a:t>Протестировать и отладить администраторскую панель;</a:t>
            </a:r>
          </a:p>
          <a:p>
            <a:pPr marL="342900" indent="-342900">
              <a:buFont typeface="Wingdings" panose="05000000000000000000" pitchFamily="2" charset="2"/>
              <a:buChar char="v"/>
              <a:defRPr/>
            </a:pPr>
            <a:r>
              <a:rPr lang="ru-RU" altLang="ru-RU" sz="2000" dirty="0">
                <a:solidFill>
                  <a:srgbClr val="AC1C17"/>
                </a:solidFill>
              </a:rPr>
              <a:t>Проверить работу чат-бота на основе тестовых данных;</a:t>
            </a:r>
          </a:p>
          <a:p>
            <a:pPr marL="342900" indent="-342900">
              <a:buFont typeface="Wingdings" panose="05000000000000000000" pitchFamily="2" charset="2"/>
              <a:buChar char="v"/>
              <a:defRPr/>
            </a:pPr>
            <a:r>
              <a:rPr lang="ru-RU" sz="2000" dirty="0">
                <a:solidFill>
                  <a:srgbClr val="AC1C17"/>
                </a:solidFill>
              </a:rPr>
              <a:t>Разработать дерево вопросов;</a:t>
            </a:r>
            <a:endParaRPr lang="ru-RU" altLang="ru-RU" sz="2000" dirty="0">
              <a:solidFill>
                <a:srgbClr val="AC1C17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  <a:defRPr/>
            </a:pPr>
            <a:r>
              <a:rPr lang="ru-RU" sz="2000" dirty="0">
                <a:solidFill>
                  <a:srgbClr val="AC1C17"/>
                </a:solidFill>
              </a:rPr>
              <a:t>Составить руководства пользователя и администратора чат-бота;</a:t>
            </a:r>
            <a:endParaRPr lang="ru-RU" altLang="ru-RU" sz="2000" dirty="0">
              <a:solidFill>
                <a:srgbClr val="AC1C17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  <a:defRPr/>
            </a:pPr>
            <a:r>
              <a:rPr lang="ru-RU" altLang="ru-RU" sz="2000" dirty="0">
                <a:solidFill>
                  <a:srgbClr val="AC1C17"/>
                </a:solidFill>
              </a:rPr>
              <a:t>Подготовить проект к последующей передаче.</a:t>
            </a:r>
          </a:p>
        </p:txBody>
      </p:sp>
    </p:spTree>
    <p:extLst>
      <p:ext uri="{BB962C8B-B14F-4D97-AF65-F5344CB8AC3E}">
        <p14:creationId xmlns:p14="http://schemas.microsoft.com/office/powerpoint/2010/main" val="2740177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A7B6AF-5B49-4A61-91D3-D9F40536BE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35BD301-23D9-434F-B2B6-7954559B86BA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CA4DDDCB-6D1E-4E36-9C8B-56026200A00C}"/>
              </a:ext>
            </a:extLst>
          </p:cNvPr>
          <p:cNvSpPr/>
          <p:nvPr/>
        </p:nvSpPr>
        <p:spPr>
          <a:xfrm>
            <a:off x="-29340" y="0"/>
            <a:ext cx="9753600" cy="6477000"/>
          </a:xfrm>
          <a:custGeom>
            <a:avLst/>
            <a:gdLst/>
            <a:ahLst/>
            <a:cxnLst/>
            <a:rect l="l" t="t" r="r" b="b"/>
            <a:pathLst>
              <a:path w="9753600" h="6303010">
                <a:moveTo>
                  <a:pt x="0" y="6302822"/>
                </a:moveTo>
                <a:lnTo>
                  <a:pt x="9753599" y="6302822"/>
                </a:lnTo>
                <a:lnTo>
                  <a:pt x="9753599" y="0"/>
                </a:lnTo>
                <a:lnTo>
                  <a:pt x="0" y="0"/>
                </a:lnTo>
                <a:lnTo>
                  <a:pt x="0" y="6302822"/>
                </a:lnTo>
                <a:close/>
              </a:path>
            </a:pathLst>
          </a:custGeom>
          <a:solidFill>
            <a:srgbClr val="F6F1E7"/>
          </a:solidFill>
        </p:spPr>
        <p:txBody>
          <a:bodyPr wrap="square" lIns="0" tIns="0" rIns="0" bIns="0" rtlCol="0"/>
          <a:lstStyle/>
          <a:p>
            <a:endParaRPr lang="ru-RU" dirty="0"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84AD639C-7768-4229-92CA-2BE36A394397}"/>
              </a:ext>
            </a:extLst>
          </p:cNvPr>
          <p:cNvSpPr/>
          <p:nvPr/>
        </p:nvSpPr>
        <p:spPr>
          <a:xfrm>
            <a:off x="0" y="6477000"/>
            <a:ext cx="9753600" cy="838647"/>
          </a:xfrm>
          <a:custGeom>
            <a:avLst/>
            <a:gdLst/>
            <a:ahLst/>
            <a:cxnLst/>
            <a:rect l="l" t="t" r="r" b="b"/>
            <a:pathLst>
              <a:path w="9753600" h="1012825">
                <a:moveTo>
                  <a:pt x="0" y="1012377"/>
                </a:moveTo>
                <a:lnTo>
                  <a:pt x="9753600" y="1012377"/>
                </a:lnTo>
                <a:lnTo>
                  <a:pt x="9753600" y="0"/>
                </a:lnTo>
                <a:lnTo>
                  <a:pt x="0" y="0"/>
                </a:lnTo>
                <a:lnTo>
                  <a:pt x="0" y="1012377"/>
                </a:lnTo>
                <a:close/>
              </a:path>
            </a:pathLst>
          </a:custGeom>
          <a:solidFill>
            <a:srgbClr val="AC1C1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7D804612-BA0A-4C3C-B472-4EC191BE2473}"/>
              </a:ext>
            </a:extLst>
          </p:cNvPr>
          <p:cNvSpPr/>
          <p:nvPr/>
        </p:nvSpPr>
        <p:spPr>
          <a:xfrm>
            <a:off x="465960" y="14478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28574">
            <a:solidFill>
              <a:srgbClr val="ED876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55CA231F-F1A0-4CC8-9FFD-14F4A150B372}"/>
              </a:ext>
            </a:extLst>
          </p:cNvPr>
          <p:cNvSpPr/>
          <p:nvPr/>
        </p:nvSpPr>
        <p:spPr>
          <a:xfrm>
            <a:off x="494980" y="541032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28574">
            <a:solidFill>
              <a:srgbClr val="ED876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FBFDAFC-676C-4BCC-AACB-6E1483368C9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9211" y="4638697"/>
            <a:ext cx="870562" cy="1852503"/>
          </a:xfrm>
          <a:prstGeom prst="rect">
            <a:avLst/>
          </a:prstGeom>
        </p:spPr>
      </p:pic>
      <p:sp>
        <p:nvSpPr>
          <p:cNvPr id="14" name="object 3">
            <a:extLst>
              <a:ext uri="{FF2B5EF4-FFF2-40B4-BE49-F238E27FC236}">
                <a16:creationId xmlns:a16="http://schemas.microsoft.com/office/drawing/2014/main" id="{4495602A-D653-4F74-A105-3CB806E3020A}"/>
              </a:ext>
            </a:extLst>
          </p:cNvPr>
          <p:cNvSpPr txBox="1">
            <a:spLocks/>
          </p:cNvSpPr>
          <p:nvPr/>
        </p:nvSpPr>
        <p:spPr>
          <a:xfrm>
            <a:off x="465960" y="663185"/>
            <a:ext cx="8763000" cy="63927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4500" b="1" i="0">
                <a:solidFill>
                  <a:srgbClr val="AC1C1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ct val="90000"/>
              </a:lnSpc>
              <a:spcBef>
                <a:spcPts val="125"/>
              </a:spcBef>
            </a:pPr>
            <a:r>
              <a:rPr lang="ru-RU" spc="130" dirty="0"/>
              <a:t>Матрица стейкхолдеров</a:t>
            </a:r>
            <a:endParaRPr lang="ru-RU" kern="0" spc="-4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72C22A-6C19-44B2-9802-347290998CDB}"/>
              </a:ext>
            </a:extLst>
          </p:cNvPr>
          <p:cNvSpPr txBox="1"/>
          <p:nvPr/>
        </p:nvSpPr>
        <p:spPr>
          <a:xfrm>
            <a:off x="5928222" y="3729963"/>
            <a:ext cx="2549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ru-RU" b="1" i="1" dirty="0">
                <a:solidFill>
                  <a:srgbClr val="AC1C17"/>
                </a:solidFill>
              </a:rPr>
              <a:t>Сотрудники ИЗДО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03F0FA-D764-4718-BF37-91A714768EC6}"/>
              </a:ext>
            </a:extLst>
          </p:cNvPr>
          <p:cNvSpPr txBox="1"/>
          <p:nvPr/>
        </p:nvSpPr>
        <p:spPr>
          <a:xfrm>
            <a:off x="6480618" y="5671486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ru-RU" sz="1800" b="1" i="1" dirty="0">
                <a:solidFill>
                  <a:srgbClr val="AC1C17"/>
                </a:solidFill>
              </a:rPr>
              <a:t>Сильное влияние</a:t>
            </a:r>
          </a:p>
        </p:txBody>
      </p:sp>
      <p:sp>
        <p:nvSpPr>
          <p:cNvPr id="6" name="Стрелка: влево-вправо-вверх 5">
            <a:extLst>
              <a:ext uri="{FF2B5EF4-FFF2-40B4-BE49-F238E27FC236}">
                <a16:creationId xmlns:a16="http://schemas.microsoft.com/office/drawing/2014/main" id="{95858035-27EB-480B-A8F0-C1943ADB4C9A}"/>
              </a:ext>
            </a:extLst>
          </p:cNvPr>
          <p:cNvSpPr/>
          <p:nvPr/>
        </p:nvSpPr>
        <p:spPr>
          <a:xfrm>
            <a:off x="1888034" y="2294202"/>
            <a:ext cx="6466209" cy="3421368"/>
          </a:xfrm>
          <a:prstGeom prst="leftRightUpArrow">
            <a:avLst>
              <a:gd name="adj1" fmla="val 3950"/>
              <a:gd name="adj2" fmla="val 5188"/>
              <a:gd name="adj3" fmla="val 1114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FE44F2-0ED2-4342-897C-2F58E572DD58}"/>
              </a:ext>
            </a:extLst>
          </p:cNvPr>
          <p:cNvSpPr txBox="1"/>
          <p:nvPr/>
        </p:nvSpPr>
        <p:spPr>
          <a:xfrm>
            <a:off x="795203" y="5717783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ru-RU" sz="1800" b="1" i="1" dirty="0">
                <a:solidFill>
                  <a:srgbClr val="AC1C17"/>
                </a:solidFill>
              </a:rPr>
              <a:t>Слабое влияние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991CDD-ACFD-4F72-BECF-7013F64D0D05}"/>
              </a:ext>
            </a:extLst>
          </p:cNvPr>
          <p:cNvSpPr txBox="1"/>
          <p:nvPr/>
        </p:nvSpPr>
        <p:spPr>
          <a:xfrm>
            <a:off x="3710690" y="1899794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ru-RU" sz="1800" b="1" i="1" dirty="0">
                <a:solidFill>
                  <a:srgbClr val="AC1C17"/>
                </a:solidFill>
              </a:rPr>
              <a:t>Поддержка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EACF75-72F2-4C4A-B422-E2CA0DCCB799}"/>
              </a:ext>
            </a:extLst>
          </p:cNvPr>
          <p:cNvSpPr txBox="1"/>
          <p:nvPr/>
        </p:nvSpPr>
        <p:spPr>
          <a:xfrm>
            <a:off x="6823493" y="2398399"/>
            <a:ext cx="2549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ru-RU" b="1" i="1" dirty="0">
                <a:solidFill>
                  <a:srgbClr val="AC1C17"/>
                </a:solidFill>
              </a:rPr>
              <a:t>Руководство ИЗДО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0D5B54-DB83-41EB-9963-0D5440C9DE8F}"/>
              </a:ext>
            </a:extLst>
          </p:cNvPr>
          <p:cNvSpPr txBox="1"/>
          <p:nvPr/>
        </p:nvSpPr>
        <p:spPr>
          <a:xfrm>
            <a:off x="5445264" y="2891050"/>
            <a:ext cx="2549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ru-RU" b="1" i="1" dirty="0">
                <a:solidFill>
                  <a:srgbClr val="AC1C17"/>
                </a:solidFill>
              </a:rPr>
              <a:t>Потенциальные абитуриенты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5F3192-0EE7-4E48-854F-16F21E84AC18}"/>
              </a:ext>
            </a:extLst>
          </p:cNvPr>
          <p:cNvSpPr txBox="1"/>
          <p:nvPr/>
        </p:nvSpPr>
        <p:spPr>
          <a:xfrm>
            <a:off x="2446379" y="3750942"/>
            <a:ext cx="2549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ru-RU" b="1" i="1" dirty="0">
                <a:solidFill>
                  <a:srgbClr val="AC1C17"/>
                </a:solidFill>
              </a:rPr>
              <a:t>Обучающиеся ИЗДО</a:t>
            </a:r>
          </a:p>
        </p:txBody>
      </p:sp>
    </p:spTree>
    <p:extLst>
      <p:ext uri="{BB962C8B-B14F-4D97-AF65-F5344CB8AC3E}">
        <p14:creationId xmlns:p14="http://schemas.microsoft.com/office/powerpoint/2010/main" val="3722871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A7B6AF-5B49-4A61-91D3-D9F40536BE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35BD301-23D9-434F-B2B6-7954559B86BA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CA4DDDCB-6D1E-4E36-9C8B-56026200A00C}"/>
              </a:ext>
            </a:extLst>
          </p:cNvPr>
          <p:cNvSpPr/>
          <p:nvPr/>
        </p:nvSpPr>
        <p:spPr>
          <a:xfrm>
            <a:off x="0" y="0"/>
            <a:ext cx="9753600" cy="6477000"/>
          </a:xfrm>
          <a:custGeom>
            <a:avLst/>
            <a:gdLst/>
            <a:ahLst/>
            <a:cxnLst/>
            <a:rect l="l" t="t" r="r" b="b"/>
            <a:pathLst>
              <a:path w="9753600" h="6303010">
                <a:moveTo>
                  <a:pt x="0" y="6302822"/>
                </a:moveTo>
                <a:lnTo>
                  <a:pt x="9753599" y="6302822"/>
                </a:lnTo>
                <a:lnTo>
                  <a:pt x="9753599" y="0"/>
                </a:lnTo>
                <a:lnTo>
                  <a:pt x="0" y="0"/>
                </a:lnTo>
                <a:lnTo>
                  <a:pt x="0" y="6302822"/>
                </a:lnTo>
                <a:close/>
              </a:path>
            </a:pathLst>
          </a:custGeom>
          <a:solidFill>
            <a:srgbClr val="F6F1E7"/>
          </a:solidFill>
        </p:spPr>
        <p:txBody>
          <a:bodyPr wrap="square" lIns="0" tIns="0" rIns="0" bIns="0" rtlCol="0"/>
          <a:lstStyle/>
          <a:p>
            <a:endParaRPr lang="ru-RU" dirty="0"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84AD639C-7768-4229-92CA-2BE36A394397}"/>
              </a:ext>
            </a:extLst>
          </p:cNvPr>
          <p:cNvSpPr/>
          <p:nvPr/>
        </p:nvSpPr>
        <p:spPr>
          <a:xfrm>
            <a:off x="0" y="6477000"/>
            <a:ext cx="9753600" cy="838647"/>
          </a:xfrm>
          <a:custGeom>
            <a:avLst/>
            <a:gdLst/>
            <a:ahLst/>
            <a:cxnLst/>
            <a:rect l="l" t="t" r="r" b="b"/>
            <a:pathLst>
              <a:path w="9753600" h="1012825">
                <a:moveTo>
                  <a:pt x="0" y="1012377"/>
                </a:moveTo>
                <a:lnTo>
                  <a:pt x="9753600" y="1012377"/>
                </a:lnTo>
                <a:lnTo>
                  <a:pt x="9753600" y="0"/>
                </a:lnTo>
                <a:lnTo>
                  <a:pt x="0" y="0"/>
                </a:lnTo>
                <a:lnTo>
                  <a:pt x="0" y="1012377"/>
                </a:lnTo>
                <a:close/>
              </a:path>
            </a:pathLst>
          </a:custGeom>
          <a:solidFill>
            <a:srgbClr val="AC1C1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7D804612-BA0A-4C3C-B472-4EC191BE2473}"/>
              </a:ext>
            </a:extLst>
          </p:cNvPr>
          <p:cNvSpPr/>
          <p:nvPr/>
        </p:nvSpPr>
        <p:spPr>
          <a:xfrm>
            <a:off x="479211" y="19812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28574">
            <a:solidFill>
              <a:srgbClr val="ED876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55CA231F-F1A0-4CC8-9FFD-14F4A150B372}"/>
              </a:ext>
            </a:extLst>
          </p:cNvPr>
          <p:cNvSpPr/>
          <p:nvPr/>
        </p:nvSpPr>
        <p:spPr>
          <a:xfrm>
            <a:off x="494980" y="541032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28574">
            <a:solidFill>
              <a:srgbClr val="ED876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FBFDAFC-676C-4BCC-AACB-6E1483368C9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9211" y="4638697"/>
            <a:ext cx="870562" cy="1852503"/>
          </a:xfrm>
          <a:prstGeom prst="rect">
            <a:avLst/>
          </a:prstGeom>
        </p:spPr>
      </p:pic>
      <p:sp>
        <p:nvSpPr>
          <p:cNvPr id="14" name="object 3">
            <a:extLst>
              <a:ext uri="{FF2B5EF4-FFF2-40B4-BE49-F238E27FC236}">
                <a16:creationId xmlns:a16="http://schemas.microsoft.com/office/drawing/2014/main" id="{4495602A-D653-4F74-A105-3CB806E3020A}"/>
              </a:ext>
            </a:extLst>
          </p:cNvPr>
          <p:cNvSpPr txBox="1">
            <a:spLocks/>
          </p:cNvSpPr>
          <p:nvPr/>
        </p:nvSpPr>
        <p:spPr>
          <a:xfrm>
            <a:off x="465960" y="663185"/>
            <a:ext cx="8763000" cy="1262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4500" b="1" i="0">
                <a:solidFill>
                  <a:srgbClr val="AC1C1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ct val="90000"/>
              </a:lnSpc>
              <a:spcBef>
                <a:spcPts val="125"/>
              </a:spcBef>
            </a:pPr>
            <a:r>
              <a:rPr lang="ru-RU" spc="130" dirty="0"/>
              <a:t>Проектный инструментарий, используемый в работе:</a:t>
            </a:r>
            <a:endParaRPr lang="ru-RU" kern="0" spc="-4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72C22A-6C19-44B2-9802-347290998CDB}"/>
              </a:ext>
            </a:extLst>
          </p:cNvPr>
          <p:cNvSpPr txBox="1"/>
          <p:nvPr/>
        </p:nvSpPr>
        <p:spPr>
          <a:xfrm>
            <a:off x="962565" y="2334948"/>
            <a:ext cx="3124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ru-RU" sz="2000" i="1" dirty="0">
                <a:solidFill>
                  <a:srgbClr val="AC1C17"/>
                </a:solidFill>
              </a:rPr>
              <a:t>Telegram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ru-RU" sz="2000" i="1" dirty="0">
                <a:solidFill>
                  <a:srgbClr val="AC1C17"/>
                </a:solidFill>
              </a:rPr>
              <a:t>Discord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ru-RU" sz="2000" i="1" dirty="0">
                <a:solidFill>
                  <a:srgbClr val="AC1C17"/>
                </a:solidFill>
              </a:rPr>
              <a:t>Visual Studio Code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ru-RU" sz="2000" i="1" dirty="0">
                <a:solidFill>
                  <a:srgbClr val="AC1C17"/>
                </a:solidFill>
              </a:rPr>
              <a:t>Laravel Framework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ru-RU" sz="2000" i="1" dirty="0">
                <a:solidFill>
                  <a:srgbClr val="AC1C17"/>
                </a:solidFill>
              </a:rPr>
              <a:t>Vue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ru-RU" sz="2000" i="1" dirty="0">
                <a:solidFill>
                  <a:srgbClr val="AC1C17"/>
                </a:solidFill>
              </a:rPr>
              <a:t>GitLab</a:t>
            </a:r>
            <a:endParaRPr lang="ru-RU" altLang="ru-RU" sz="2000" i="1" dirty="0">
              <a:solidFill>
                <a:srgbClr val="AC1C17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B33CAB5-6DBC-4F84-BECA-E2BEC2A798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950" y="2196658"/>
            <a:ext cx="1193699" cy="119369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A49BE82-7A73-4CB9-9A71-879B401479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886" y="4479732"/>
            <a:ext cx="1193699" cy="119369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DF78E06-2A48-4FA7-AE7A-5FE41EEB09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366" y="5187758"/>
            <a:ext cx="864228" cy="864228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C8C6B10-85B4-4368-B63E-96C4F78572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886" y="2757714"/>
            <a:ext cx="1193699" cy="1193699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37C8DC52-DA26-4CC2-ADD7-117E85D0BE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332" y="3614975"/>
            <a:ext cx="1346099" cy="134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962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A7B6AF-5B49-4A61-91D3-D9F40536BE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35BD301-23D9-434F-B2B6-7954559B86BA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CA4DDDCB-6D1E-4E36-9C8B-56026200A00C}"/>
              </a:ext>
            </a:extLst>
          </p:cNvPr>
          <p:cNvSpPr/>
          <p:nvPr/>
        </p:nvSpPr>
        <p:spPr>
          <a:xfrm>
            <a:off x="0" y="15790"/>
            <a:ext cx="9753600" cy="6477000"/>
          </a:xfrm>
          <a:custGeom>
            <a:avLst/>
            <a:gdLst/>
            <a:ahLst/>
            <a:cxnLst/>
            <a:rect l="l" t="t" r="r" b="b"/>
            <a:pathLst>
              <a:path w="9753600" h="6303010">
                <a:moveTo>
                  <a:pt x="0" y="6302822"/>
                </a:moveTo>
                <a:lnTo>
                  <a:pt x="9753599" y="6302822"/>
                </a:lnTo>
                <a:lnTo>
                  <a:pt x="9753599" y="0"/>
                </a:lnTo>
                <a:lnTo>
                  <a:pt x="0" y="0"/>
                </a:lnTo>
                <a:lnTo>
                  <a:pt x="0" y="6302822"/>
                </a:lnTo>
                <a:close/>
              </a:path>
            </a:pathLst>
          </a:custGeom>
          <a:solidFill>
            <a:srgbClr val="F6F1E7"/>
          </a:solidFill>
        </p:spPr>
        <p:txBody>
          <a:bodyPr wrap="square" lIns="0" tIns="0" rIns="0" bIns="0" rtlCol="0"/>
          <a:lstStyle/>
          <a:p>
            <a:endParaRPr lang="ru-RU" dirty="0"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84AD639C-7768-4229-92CA-2BE36A394397}"/>
              </a:ext>
            </a:extLst>
          </p:cNvPr>
          <p:cNvSpPr/>
          <p:nvPr/>
        </p:nvSpPr>
        <p:spPr>
          <a:xfrm>
            <a:off x="0" y="6477000"/>
            <a:ext cx="9753600" cy="838647"/>
          </a:xfrm>
          <a:custGeom>
            <a:avLst/>
            <a:gdLst/>
            <a:ahLst/>
            <a:cxnLst/>
            <a:rect l="l" t="t" r="r" b="b"/>
            <a:pathLst>
              <a:path w="9753600" h="1012825">
                <a:moveTo>
                  <a:pt x="0" y="1012377"/>
                </a:moveTo>
                <a:lnTo>
                  <a:pt x="9753600" y="1012377"/>
                </a:lnTo>
                <a:lnTo>
                  <a:pt x="9753600" y="0"/>
                </a:lnTo>
                <a:lnTo>
                  <a:pt x="0" y="0"/>
                </a:lnTo>
                <a:lnTo>
                  <a:pt x="0" y="1012377"/>
                </a:lnTo>
                <a:close/>
              </a:path>
            </a:pathLst>
          </a:custGeom>
          <a:solidFill>
            <a:srgbClr val="AC1C1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7D804612-BA0A-4C3C-B472-4EC191BE2473}"/>
              </a:ext>
            </a:extLst>
          </p:cNvPr>
          <p:cNvSpPr/>
          <p:nvPr/>
        </p:nvSpPr>
        <p:spPr>
          <a:xfrm>
            <a:off x="494980" y="14478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28574">
            <a:solidFill>
              <a:srgbClr val="ED876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55CA231F-F1A0-4CC8-9FFD-14F4A150B372}"/>
              </a:ext>
            </a:extLst>
          </p:cNvPr>
          <p:cNvSpPr/>
          <p:nvPr/>
        </p:nvSpPr>
        <p:spPr>
          <a:xfrm>
            <a:off x="494980" y="541032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28574">
            <a:solidFill>
              <a:srgbClr val="ED876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FBFDAFC-676C-4BCC-AACB-6E1483368C9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9211" y="4638697"/>
            <a:ext cx="870562" cy="1852503"/>
          </a:xfrm>
          <a:prstGeom prst="rect">
            <a:avLst/>
          </a:prstGeom>
        </p:spPr>
      </p:pic>
      <p:sp>
        <p:nvSpPr>
          <p:cNvPr id="14" name="object 3">
            <a:extLst>
              <a:ext uri="{FF2B5EF4-FFF2-40B4-BE49-F238E27FC236}">
                <a16:creationId xmlns:a16="http://schemas.microsoft.com/office/drawing/2014/main" id="{4495602A-D653-4F74-A105-3CB806E3020A}"/>
              </a:ext>
            </a:extLst>
          </p:cNvPr>
          <p:cNvSpPr txBox="1">
            <a:spLocks/>
          </p:cNvSpPr>
          <p:nvPr/>
        </p:nvSpPr>
        <p:spPr>
          <a:xfrm>
            <a:off x="465960" y="663185"/>
            <a:ext cx="8763000" cy="63927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4500" b="1" i="0">
                <a:solidFill>
                  <a:srgbClr val="AC1C1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ct val="90000"/>
              </a:lnSpc>
              <a:spcBef>
                <a:spcPts val="125"/>
              </a:spcBef>
            </a:pPr>
            <a:r>
              <a:rPr lang="ru-RU" spc="130" dirty="0"/>
              <a:t>Распределение ролей</a:t>
            </a:r>
            <a:endParaRPr lang="ru-RU" kern="0" spc="-4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72C22A-6C19-44B2-9802-347290998CDB}"/>
              </a:ext>
            </a:extLst>
          </p:cNvPr>
          <p:cNvSpPr txBox="1"/>
          <p:nvPr/>
        </p:nvSpPr>
        <p:spPr>
          <a:xfrm>
            <a:off x="1435228" y="2567661"/>
            <a:ext cx="3213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ru-RU" b="1" i="1" dirty="0">
                <a:solidFill>
                  <a:srgbClr val="AC1C17"/>
                </a:solidFill>
              </a:rPr>
              <a:t>Программист, тестировщик</a:t>
            </a:r>
          </a:p>
          <a:p>
            <a:pPr algn="ctr"/>
            <a:r>
              <a:rPr lang="ru-RU" altLang="ru-RU" b="1" i="1" dirty="0">
                <a:solidFill>
                  <a:srgbClr val="AC1C17"/>
                </a:solidFill>
              </a:rPr>
              <a:t>Работа с админ-панелью</a:t>
            </a:r>
          </a:p>
        </p:txBody>
      </p: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3477833F-5C62-4F29-BE0D-DAC551015FB9}"/>
              </a:ext>
            </a:extLst>
          </p:cNvPr>
          <p:cNvGrpSpPr/>
          <p:nvPr/>
        </p:nvGrpSpPr>
        <p:grpSpPr>
          <a:xfrm>
            <a:off x="1912746" y="2286584"/>
            <a:ext cx="2150110" cy="312037"/>
            <a:chOff x="3665899" y="2939863"/>
            <a:chExt cx="2150110" cy="312037"/>
          </a:xfrm>
        </p:grpSpPr>
        <p:sp>
          <p:nvSpPr>
            <p:cNvPr id="6" name="object 26">
              <a:extLst>
                <a:ext uri="{FF2B5EF4-FFF2-40B4-BE49-F238E27FC236}">
                  <a16:creationId xmlns:a16="http://schemas.microsoft.com/office/drawing/2014/main" id="{2E6521DC-55B5-45C7-BE90-D2DCB34C17EE}"/>
                </a:ext>
              </a:extLst>
            </p:cNvPr>
            <p:cNvSpPr/>
            <p:nvPr/>
          </p:nvSpPr>
          <p:spPr>
            <a:xfrm>
              <a:off x="3665899" y="2952180"/>
              <a:ext cx="2150110" cy="299720"/>
            </a:xfrm>
            <a:custGeom>
              <a:avLst/>
              <a:gdLst/>
              <a:ahLst/>
              <a:cxnLst/>
              <a:rect l="l" t="t" r="r" b="b"/>
              <a:pathLst>
                <a:path w="2150110" h="299720">
                  <a:moveTo>
                    <a:pt x="2001353" y="299112"/>
                  </a:moveTo>
                  <a:lnTo>
                    <a:pt x="141894" y="299112"/>
                  </a:lnTo>
                  <a:lnTo>
                    <a:pt x="141894" y="298059"/>
                  </a:lnTo>
                  <a:lnTo>
                    <a:pt x="97088" y="289085"/>
                  </a:lnTo>
                  <a:lnTo>
                    <a:pt x="58143" y="267473"/>
                  </a:lnTo>
                  <a:lnTo>
                    <a:pt x="27410" y="235498"/>
                  </a:lnTo>
                  <a:lnTo>
                    <a:pt x="7244" y="195434"/>
                  </a:lnTo>
                  <a:lnTo>
                    <a:pt x="0" y="149556"/>
                  </a:lnTo>
                  <a:lnTo>
                    <a:pt x="7144" y="103678"/>
                  </a:lnTo>
                  <a:lnTo>
                    <a:pt x="27110" y="63614"/>
                  </a:lnTo>
                  <a:lnTo>
                    <a:pt x="57692" y="31638"/>
                  </a:lnTo>
                  <a:lnTo>
                    <a:pt x="96688" y="10026"/>
                  </a:lnTo>
                  <a:lnTo>
                    <a:pt x="141894" y="1053"/>
                  </a:lnTo>
                  <a:lnTo>
                    <a:pt x="141894" y="0"/>
                  </a:lnTo>
                  <a:lnTo>
                    <a:pt x="2001353" y="0"/>
                  </a:lnTo>
                  <a:lnTo>
                    <a:pt x="2048412" y="7667"/>
                  </a:lnTo>
                  <a:lnTo>
                    <a:pt x="2089110" y="28984"/>
                  </a:lnTo>
                  <a:lnTo>
                    <a:pt x="2121095" y="61423"/>
                  </a:lnTo>
                  <a:lnTo>
                    <a:pt x="2142012" y="102456"/>
                  </a:lnTo>
                  <a:lnTo>
                    <a:pt x="2149507" y="149556"/>
                  </a:lnTo>
                  <a:lnTo>
                    <a:pt x="2141912" y="196655"/>
                  </a:lnTo>
                  <a:lnTo>
                    <a:pt x="2120794" y="237688"/>
                  </a:lnTo>
                  <a:lnTo>
                    <a:pt x="2088660" y="270127"/>
                  </a:lnTo>
                  <a:lnTo>
                    <a:pt x="2048011" y="291444"/>
                  </a:lnTo>
                  <a:lnTo>
                    <a:pt x="2001353" y="299112"/>
                  </a:lnTo>
                  <a:close/>
                </a:path>
              </a:pathLst>
            </a:custGeom>
            <a:solidFill>
              <a:srgbClr val="ED876F"/>
            </a:solidFill>
          </p:spPr>
          <p:txBody>
            <a:bodyPr wrap="square" lIns="0" tIns="0" rIns="0" bIns="0" rtlCol="0"/>
            <a:lstStyle/>
            <a:p>
              <a:pPr algn="ctr"/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20" name="object 32">
              <a:extLst>
                <a:ext uri="{FF2B5EF4-FFF2-40B4-BE49-F238E27FC236}">
                  <a16:creationId xmlns:a16="http://schemas.microsoft.com/office/drawing/2014/main" id="{3689685C-60A8-4BD5-BB4A-9DAA4E037E98}"/>
                </a:ext>
              </a:extLst>
            </p:cNvPr>
            <p:cNvSpPr txBox="1"/>
            <p:nvPr/>
          </p:nvSpPr>
          <p:spPr>
            <a:xfrm>
              <a:off x="4338693" y="2939863"/>
              <a:ext cx="806450" cy="301625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0"/>
                </a:spcBef>
              </a:pPr>
              <a:r>
                <a:rPr sz="1800" b="1" spc="95" dirty="0">
                  <a:solidFill>
                    <a:srgbClr val="FFFFFF"/>
                  </a:solidFill>
                  <a:latin typeface="Arial"/>
                  <a:cs typeface="Arial"/>
                </a:rPr>
                <a:t>Д</a:t>
              </a:r>
              <a:r>
                <a:rPr sz="1800" b="1" spc="85" dirty="0">
                  <a:solidFill>
                    <a:srgbClr val="FFFFFF"/>
                  </a:solidFill>
                  <a:latin typeface="Arial"/>
                  <a:cs typeface="Arial"/>
                </a:rPr>
                <a:t>а</a:t>
              </a:r>
              <a:r>
                <a:rPr sz="1800" b="1" spc="105" dirty="0">
                  <a:solidFill>
                    <a:srgbClr val="FFFFFF"/>
                  </a:solidFill>
                  <a:latin typeface="Arial"/>
                  <a:cs typeface="Arial"/>
                </a:rPr>
                <a:t>н</a:t>
              </a:r>
              <a:r>
                <a:rPr sz="1800" b="1" spc="190" dirty="0">
                  <a:solidFill>
                    <a:srgbClr val="FFFFFF"/>
                  </a:solidFill>
                  <a:latin typeface="Arial"/>
                  <a:cs typeface="Arial"/>
                </a:rPr>
                <a:t>и</a:t>
              </a:r>
              <a:r>
                <a:rPr sz="1800" b="1" spc="20" dirty="0">
                  <a:solidFill>
                    <a:srgbClr val="FFFFFF"/>
                  </a:solidFill>
                  <a:latin typeface="Arial"/>
                  <a:cs typeface="Arial"/>
                </a:rPr>
                <a:t>л</a:t>
              </a:r>
              <a:endParaRPr sz="1800" dirty="0">
                <a:latin typeface="Arial"/>
                <a:cs typeface="Arial"/>
              </a:endParaRPr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D2E4FBC1-14C3-4CC0-A59C-93D27EF1F0E3}"/>
              </a:ext>
            </a:extLst>
          </p:cNvPr>
          <p:cNvGrpSpPr/>
          <p:nvPr/>
        </p:nvGrpSpPr>
        <p:grpSpPr>
          <a:xfrm>
            <a:off x="5933815" y="2287448"/>
            <a:ext cx="2143125" cy="307621"/>
            <a:chOff x="3672350" y="3539853"/>
            <a:chExt cx="2143125" cy="307621"/>
          </a:xfrm>
        </p:grpSpPr>
        <p:sp>
          <p:nvSpPr>
            <p:cNvPr id="22" name="object 27">
              <a:extLst>
                <a:ext uri="{FF2B5EF4-FFF2-40B4-BE49-F238E27FC236}">
                  <a16:creationId xmlns:a16="http://schemas.microsoft.com/office/drawing/2014/main" id="{9CC273B1-35F1-4062-9C83-13FAAD5FF3DB}"/>
                </a:ext>
              </a:extLst>
            </p:cNvPr>
            <p:cNvSpPr/>
            <p:nvPr/>
          </p:nvSpPr>
          <p:spPr>
            <a:xfrm>
              <a:off x="3672350" y="3549024"/>
              <a:ext cx="2143125" cy="298450"/>
            </a:xfrm>
            <a:custGeom>
              <a:avLst/>
              <a:gdLst/>
              <a:ahLst/>
              <a:cxnLst/>
              <a:rect l="l" t="t" r="r" b="b"/>
              <a:pathLst>
                <a:path w="2143125" h="298450">
                  <a:moveTo>
                    <a:pt x="1994810" y="298236"/>
                  </a:moveTo>
                  <a:lnTo>
                    <a:pt x="141880" y="298236"/>
                  </a:lnTo>
                  <a:lnTo>
                    <a:pt x="141880" y="297186"/>
                  </a:lnTo>
                  <a:lnTo>
                    <a:pt x="97079" y="288239"/>
                  </a:lnTo>
                  <a:lnTo>
                    <a:pt x="58137" y="266690"/>
                  </a:lnTo>
                  <a:lnTo>
                    <a:pt x="27407" y="234808"/>
                  </a:lnTo>
                  <a:lnTo>
                    <a:pt x="7244" y="194861"/>
                  </a:lnTo>
                  <a:lnTo>
                    <a:pt x="0" y="149118"/>
                  </a:lnTo>
                  <a:lnTo>
                    <a:pt x="7144" y="103374"/>
                  </a:lnTo>
                  <a:lnTo>
                    <a:pt x="27107" y="63427"/>
                  </a:lnTo>
                  <a:lnTo>
                    <a:pt x="57686" y="31545"/>
                  </a:lnTo>
                  <a:lnTo>
                    <a:pt x="96679" y="9997"/>
                  </a:lnTo>
                  <a:lnTo>
                    <a:pt x="141880" y="1050"/>
                  </a:lnTo>
                  <a:lnTo>
                    <a:pt x="141880" y="0"/>
                  </a:lnTo>
                  <a:lnTo>
                    <a:pt x="1994810" y="0"/>
                  </a:lnTo>
                  <a:lnTo>
                    <a:pt x="2041865" y="7644"/>
                  </a:lnTo>
                  <a:lnTo>
                    <a:pt x="2082559" y="28899"/>
                  </a:lnTo>
                  <a:lnTo>
                    <a:pt x="2114541" y="61243"/>
                  </a:lnTo>
                  <a:lnTo>
                    <a:pt x="2135456" y="102156"/>
                  </a:lnTo>
                  <a:lnTo>
                    <a:pt x="2142951" y="149118"/>
                  </a:lnTo>
                  <a:lnTo>
                    <a:pt x="2135356" y="196080"/>
                  </a:lnTo>
                  <a:lnTo>
                    <a:pt x="2114241" y="236993"/>
                  </a:lnTo>
                  <a:lnTo>
                    <a:pt x="2082109" y="269337"/>
                  </a:lnTo>
                  <a:lnTo>
                    <a:pt x="2041464" y="290591"/>
                  </a:lnTo>
                  <a:lnTo>
                    <a:pt x="1994810" y="298236"/>
                  </a:lnTo>
                  <a:close/>
                </a:path>
              </a:pathLst>
            </a:custGeom>
            <a:solidFill>
              <a:srgbClr val="DF543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4" name="object 33">
              <a:extLst>
                <a:ext uri="{FF2B5EF4-FFF2-40B4-BE49-F238E27FC236}">
                  <a16:creationId xmlns:a16="http://schemas.microsoft.com/office/drawing/2014/main" id="{37D47959-7B55-4CDC-9F66-900B7A53BDA9}"/>
                </a:ext>
              </a:extLst>
            </p:cNvPr>
            <p:cNvSpPr txBox="1"/>
            <p:nvPr/>
          </p:nvSpPr>
          <p:spPr>
            <a:xfrm>
              <a:off x="4213482" y="3539853"/>
              <a:ext cx="1094740" cy="301625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0"/>
                </a:spcBef>
              </a:pPr>
              <a:r>
                <a:rPr sz="1800" b="1" spc="-60" dirty="0">
                  <a:solidFill>
                    <a:srgbClr val="FFFFFF"/>
                  </a:solidFill>
                  <a:latin typeface="Arial"/>
                  <a:cs typeface="Arial"/>
                </a:rPr>
                <a:t>А</a:t>
              </a:r>
              <a:r>
                <a:rPr sz="1800" b="1" spc="40" dirty="0">
                  <a:solidFill>
                    <a:srgbClr val="FFFFFF"/>
                  </a:solidFill>
                  <a:latin typeface="Arial"/>
                  <a:cs typeface="Arial"/>
                </a:rPr>
                <a:t>р</a:t>
              </a:r>
              <a:r>
                <a:rPr sz="1800" b="1" spc="215" dirty="0">
                  <a:solidFill>
                    <a:srgbClr val="FFFFFF"/>
                  </a:solidFill>
                  <a:latin typeface="Arial"/>
                  <a:cs typeface="Arial"/>
                </a:rPr>
                <a:t>к</a:t>
              </a:r>
              <a:r>
                <a:rPr sz="1800" b="1" spc="85" dirty="0">
                  <a:solidFill>
                    <a:srgbClr val="FFFFFF"/>
                  </a:solidFill>
                  <a:latin typeface="Arial"/>
                  <a:cs typeface="Arial"/>
                </a:rPr>
                <a:t>а</a:t>
              </a:r>
              <a:r>
                <a:rPr sz="1800" b="1" spc="55" dirty="0">
                  <a:solidFill>
                    <a:srgbClr val="FFFFFF"/>
                  </a:solidFill>
                  <a:latin typeface="Arial"/>
                  <a:cs typeface="Arial"/>
                </a:rPr>
                <a:t>д</a:t>
              </a:r>
              <a:r>
                <a:rPr sz="1800" b="1" spc="190" dirty="0">
                  <a:solidFill>
                    <a:srgbClr val="FFFFFF"/>
                  </a:solidFill>
                  <a:latin typeface="Arial"/>
                  <a:cs typeface="Arial"/>
                </a:rPr>
                <a:t>и</a:t>
              </a:r>
              <a:r>
                <a:rPr sz="1800" b="1" spc="195" dirty="0">
                  <a:solidFill>
                    <a:srgbClr val="FFFFFF"/>
                  </a:solidFill>
                  <a:latin typeface="Arial"/>
                  <a:cs typeface="Arial"/>
                </a:rPr>
                <a:t>й</a:t>
              </a:r>
              <a:endParaRPr sz="1800" dirty="0">
                <a:latin typeface="Arial"/>
                <a:cs typeface="Arial"/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81BDACC8-C1D8-4162-BD3F-60A9B5461436}"/>
              </a:ext>
            </a:extLst>
          </p:cNvPr>
          <p:cNvGrpSpPr/>
          <p:nvPr/>
        </p:nvGrpSpPr>
        <p:grpSpPr>
          <a:xfrm>
            <a:off x="1919731" y="3680838"/>
            <a:ext cx="2143125" cy="303215"/>
            <a:chOff x="3665899" y="4288435"/>
            <a:chExt cx="2143125" cy="303215"/>
          </a:xfrm>
        </p:grpSpPr>
        <p:sp>
          <p:nvSpPr>
            <p:cNvPr id="26" name="object 27">
              <a:extLst>
                <a:ext uri="{FF2B5EF4-FFF2-40B4-BE49-F238E27FC236}">
                  <a16:creationId xmlns:a16="http://schemas.microsoft.com/office/drawing/2014/main" id="{0B8F63D7-35B1-46E0-9577-5887CE61D86B}"/>
                </a:ext>
              </a:extLst>
            </p:cNvPr>
            <p:cNvSpPr/>
            <p:nvPr/>
          </p:nvSpPr>
          <p:spPr>
            <a:xfrm>
              <a:off x="3665899" y="4293200"/>
              <a:ext cx="2143125" cy="298450"/>
            </a:xfrm>
            <a:custGeom>
              <a:avLst/>
              <a:gdLst/>
              <a:ahLst/>
              <a:cxnLst/>
              <a:rect l="l" t="t" r="r" b="b"/>
              <a:pathLst>
                <a:path w="2143125" h="298450">
                  <a:moveTo>
                    <a:pt x="1994810" y="298236"/>
                  </a:moveTo>
                  <a:lnTo>
                    <a:pt x="141880" y="298236"/>
                  </a:lnTo>
                  <a:lnTo>
                    <a:pt x="141880" y="297186"/>
                  </a:lnTo>
                  <a:lnTo>
                    <a:pt x="97079" y="288239"/>
                  </a:lnTo>
                  <a:lnTo>
                    <a:pt x="58137" y="266690"/>
                  </a:lnTo>
                  <a:lnTo>
                    <a:pt x="27407" y="234808"/>
                  </a:lnTo>
                  <a:lnTo>
                    <a:pt x="7244" y="194861"/>
                  </a:lnTo>
                  <a:lnTo>
                    <a:pt x="0" y="149118"/>
                  </a:lnTo>
                  <a:lnTo>
                    <a:pt x="7144" y="103374"/>
                  </a:lnTo>
                  <a:lnTo>
                    <a:pt x="27107" y="63427"/>
                  </a:lnTo>
                  <a:lnTo>
                    <a:pt x="57686" y="31545"/>
                  </a:lnTo>
                  <a:lnTo>
                    <a:pt x="96679" y="9997"/>
                  </a:lnTo>
                  <a:lnTo>
                    <a:pt x="141880" y="1050"/>
                  </a:lnTo>
                  <a:lnTo>
                    <a:pt x="141880" y="0"/>
                  </a:lnTo>
                  <a:lnTo>
                    <a:pt x="1994810" y="0"/>
                  </a:lnTo>
                  <a:lnTo>
                    <a:pt x="2041865" y="7644"/>
                  </a:lnTo>
                  <a:lnTo>
                    <a:pt x="2082559" y="28899"/>
                  </a:lnTo>
                  <a:lnTo>
                    <a:pt x="2114541" y="61243"/>
                  </a:lnTo>
                  <a:lnTo>
                    <a:pt x="2135456" y="102156"/>
                  </a:lnTo>
                  <a:lnTo>
                    <a:pt x="2142951" y="149118"/>
                  </a:lnTo>
                  <a:lnTo>
                    <a:pt x="2135356" y="196080"/>
                  </a:lnTo>
                  <a:lnTo>
                    <a:pt x="2114241" y="236993"/>
                  </a:lnTo>
                  <a:lnTo>
                    <a:pt x="2082109" y="269337"/>
                  </a:lnTo>
                  <a:lnTo>
                    <a:pt x="2041464" y="290591"/>
                  </a:lnTo>
                  <a:lnTo>
                    <a:pt x="1994810" y="298236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8" name="object 33">
              <a:extLst>
                <a:ext uri="{FF2B5EF4-FFF2-40B4-BE49-F238E27FC236}">
                  <a16:creationId xmlns:a16="http://schemas.microsoft.com/office/drawing/2014/main" id="{DB667AC7-2F91-4421-ADE8-DDE4BAEEAF95}"/>
                </a:ext>
              </a:extLst>
            </p:cNvPr>
            <p:cNvSpPr txBox="1"/>
            <p:nvPr/>
          </p:nvSpPr>
          <p:spPr>
            <a:xfrm>
              <a:off x="4415743" y="4288435"/>
              <a:ext cx="745235" cy="291105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0"/>
                </a:spcBef>
              </a:pPr>
              <a:r>
                <a:rPr lang="ru-RU" sz="1800" b="1" spc="-90" dirty="0">
                  <a:solidFill>
                    <a:srgbClr val="FFFFFF"/>
                  </a:solidFill>
                  <a:latin typeface="Arial"/>
                  <a:cs typeface="Arial"/>
                </a:rPr>
                <a:t>Елена</a:t>
              </a:r>
              <a:endParaRPr sz="1800" spc="-90" dirty="0">
                <a:latin typeface="Arial"/>
                <a:cs typeface="Arial"/>
              </a:endParaRPr>
            </a:p>
          </p:txBody>
        </p:sp>
      </p:grp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C7759390-BDF8-4D6C-9CB3-A7BFF2C15D93}"/>
              </a:ext>
            </a:extLst>
          </p:cNvPr>
          <p:cNvGrpSpPr/>
          <p:nvPr/>
        </p:nvGrpSpPr>
        <p:grpSpPr>
          <a:xfrm>
            <a:off x="5916875" y="3679819"/>
            <a:ext cx="2143125" cy="304234"/>
            <a:chOff x="6343144" y="4088115"/>
            <a:chExt cx="2143125" cy="304234"/>
          </a:xfrm>
        </p:grpSpPr>
        <p:sp>
          <p:nvSpPr>
            <p:cNvPr id="34" name="object 27">
              <a:extLst>
                <a:ext uri="{FF2B5EF4-FFF2-40B4-BE49-F238E27FC236}">
                  <a16:creationId xmlns:a16="http://schemas.microsoft.com/office/drawing/2014/main" id="{B29F0827-A4B9-4CB0-AA96-129593CFE55B}"/>
                </a:ext>
              </a:extLst>
            </p:cNvPr>
            <p:cNvSpPr/>
            <p:nvPr/>
          </p:nvSpPr>
          <p:spPr>
            <a:xfrm>
              <a:off x="6343144" y="4093899"/>
              <a:ext cx="2143125" cy="298450"/>
            </a:xfrm>
            <a:custGeom>
              <a:avLst/>
              <a:gdLst/>
              <a:ahLst/>
              <a:cxnLst/>
              <a:rect l="l" t="t" r="r" b="b"/>
              <a:pathLst>
                <a:path w="2143125" h="298450">
                  <a:moveTo>
                    <a:pt x="1994810" y="298236"/>
                  </a:moveTo>
                  <a:lnTo>
                    <a:pt x="141880" y="298236"/>
                  </a:lnTo>
                  <a:lnTo>
                    <a:pt x="141880" y="297186"/>
                  </a:lnTo>
                  <a:lnTo>
                    <a:pt x="97079" y="288239"/>
                  </a:lnTo>
                  <a:lnTo>
                    <a:pt x="58137" y="266690"/>
                  </a:lnTo>
                  <a:lnTo>
                    <a:pt x="27407" y="234808"/>
                  </a:lnTo>
                  <a:lnTo>
                    <a:pt x="7244" y="194861"/>
                  </a:lnTo>
                  <a:lnTo>
                    <a:pt x="0" y="149118"/>
                  </a:lnTo>
                  <a:lnTo>
                    <a:pt x="7144" y="103374"/>
                  </a:lnTo>
                  <a:lnTo>
                    <a:pt x="27107" y="63427"/>
                  </a:lnTo>
                  <a:lnTo>
                    <a:pt x="57686" y="31545"/>
                  </a:lnTo>
                  <a:lnTo>
                    <a:pt x="96679" y="9997"/>
                  </a:lnTo>
                  <a:lnTo>
                    <a:pt x="141880" y="1050"/>
                  </a:lnTo>
                  <a:lnTo>
                    <a:pt x="141880" y="0"/>
                  </a:lnTo>
                  <a:lnTo>
                    <a:pt x="1994810" y="0"/>
                  </a:lnTo>
                  <a:lnTo>
                    <a:pt x="2041865" y="7644"/>
                  </a:lnTo>
                  <a:lnTo>
                    <a:pt x="2082559" y="28899"/>
                  </a:lnTo>
                  <a:lnTo>
                    <a:pt x="2114541" y="61243"/>
                  </a:lnTo>
                  <a:lnTo>
                    <a:pt x="2135456" y="102156"/>
                  </a:lnTo>
                  <a:lnTo>
                    <a:pt x="2142951" y="149118"/>
                  </a:lnTo>
                  <a:lnTo>
                    <a:pt x="2135356" y="196080"/>
                  </a:lnTo>
                  <a:lnTo>
                    <a:pt x="2114241" y="236993"/>
                  </a:lnTo>
                  <a:lnTo>
                    <a:pt x="2082109" y="269337"/>
                  </a:lnTo>
                  <a:lnTo>
                    <a:pt x="2041464" y="290591"/>
                  </a:lnTo>
                  <a:lnTo>
                    <a:pt x="1994810" y="298236"/>
                  </a:lnTo>
                  <a:close/>
                </a:path>
              </a:pathLst>
            </a:custGeom>
            <a:solidFill>
              <a:srgbClr val="AC1C1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2" name="object 24">
              <a:extLst>
                <a:ext uri="{FF2B5EF4-FFF2-40B4-BE49-F238E27FC236}">
                  <a16:creationId xmlns:a16="http://schemas.microsoft.com/office/drawing/2014/main" id="{495DAF22-A1A1-4494-A5A2-C5D3EBE9591E}"/>
                </a:ext>
              </a:extLst>
            </p:cNvPr>
            <p:cNvSpPr txBox="1"/>
            <p:nvPr/>
          </p:nvSpPr>
          <p:spPr>
            <a:xfrm>
              <a:off x="7077503" y="4088115"/>
              <a:ext cx="669290" cy="301625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0"/>
                </a:spcBef>
              </a:pPr>
              <a:r>
                <a:rPr sz="1800" b="1" spc="200" dirty="0">
                  <a:solidFill>
                    <a:srgbClr val="FFFFFF"/>
                  </a:solidFill>
                  <a:latin typeface="Arial"/>
                  <a:cs typeface="Arial"/>
                </a:rPr>
                <a:t>М</a:t>
              </a:r>
              <a:r>
                <a:rPr sz="1800" b="1" spc="85" dirty="0">
                  <a:solidFill>
                    <a:srgbClr val="FFFFFF"/>
                  </a:solidFill>
                  <a:latin typeface="Arial"/>
                  <a:cs typeface="Arial"/>
                </a:rPr>
                <a:t>а</a:t>
              </a:r>
              <a:r>
                <a:rPr sz="1800" b="1" spc="40" dirty="0">
                  <a:solidFill>
                    <a:srgbClr val="FFFFFF"/>
                  </a:solidFill>
                  <a:latin typeface="Arial"/>
                  <a:cs typeface="Arial"/>
                </a:rPr>
                <a:t>р</a:t>
              </a:r>
              <a:r>
                <a:rPr sz="1800" b="1" spc="220" dirty="0">
                  <a:solidFill>
                    <a:srgbClr val="FFFFFF"/>
                  </a:solidFill>
                  <a:latin typeface="Arial"/>
                  <a:cs typeface="Arial"/>
                </a:rPr>
                <a:t>к</a:t>
              </a:r>
              <a:endParaRPr sz="1800" dirty="0">
                <a:latin typeface="Arial"/>
                <a:cs typeface="Arial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4F54110B-EDD9-40FC-803E-F0AE0163BD00}"/>
              </a:ext>
            </a:extLst>
          </p:cNvPr>
          <p:cNvSpPr txBox="1"/>
          <p:nvPr/>
        </p:nvSpPr>
        <p:spPr>
          <a:xfrm>
            <a:off x="5395352" y="2568327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ru-RU" b="1" i="1" dirty="0">
                <a:solidFill>
                  <a:srgbClr val="AC1C17"/>
                </a:solidFill>
              </a:rPr>
              <a:t>Программист, тестировщик</a:t>
            </a:r>
          </a:p>
          <a:p>
            <a:pPr algn="ctr"/>
            <a:r>
              <a:rPr lang="ru-RU" altLang="ru-RU" b="1" i="1" dirty="0">
                <a:solidFill>
                  <a:srgbClr val="AC1C17"/>
                </a:solidFill>
              </a:rPr>
              <a:t>Работа с клиентской частью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8E780F3-0CE2-4E33-A161-29D4D2B98BFD}"/>
              </a:ext>
            </a:extLst>
          </p:cNvPr>
          <p:cNvSpPr txBox="1"/>
          <p:nvPr/>
        </p:nvSpPr>
        <p:spPr>
          <a:xfrm>
            <a:off x="5338804" y="3992973"/>
            <a:ext cx="3333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ru-RU" b="1" i="1" dirty="0">
                <a:solidFill>
                  <a:srgbClr val="AC1C17"/>
                </a:solidFill>
              </a:rPr>
              <a:t>Программист, тестировщик</a:t>
            </a:r>
          </a:p>
          <a:p>
            <a:pPr algn="ctr"/>
            <a:r>
              <a:rPr lang="ru-RU" altLang="ru-RU" b="1" i="1" dirty="0">
                <a:solidFill>
                  <a:srgbClr val="AC1C17"/>
                </a:solidFill>
              </a:rPr>
              <a:t>Работа с бэкендом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9826FF9-6D52-4236-B143-1D520C78E84E}"/>
              </a:ext>
            </a:extLst>
          </p:cNvPr>
          <p:cNvSpPr txBox="1"/>
          <p:nvPr/>
        </p:nvSpPr>
        <p:spPr>
          <a:xfrm>
            <a:off x="1610545" y="3959991"/>
            <a:ext cx="2911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ru-RU" b="1" i="1" dirty="0">
                <a:solidFill>
                  <a:srgbClr val="AC1C17"/>
                </a:solidFill>
              </a:rPr>
              <a:t>Менеджер проекта</a:t>
            </a:r>
          </a:p>
          <a:p>
            <a:pPr algn="ctr"/>
            <a:r>
              <a:rPr lang="ru-RU" altLang="ru-RU" b="1" i="1" dirty="0">
                <a:solidFill>
                  <a:srgbClr val="AC1C17"/>
                </a:solidFill>
              </a:rPr>
              <a:t>Работа с документацией</a:t>
            </a:r>
          </a:p>
        </p:txBody>
      </p:sp>
    </p:spTree>
    <p:extLst>
      <p:ext uri="{BB962C8B-B14F-4D97-AF65-F5344CB8AC3E}">
        <p14:creationId xmlns:p14="http://schemas.microsoft.com/office/powerpoint/2010/main" val="40884858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70779df36832ccbd6d318244eca2b4ff2d115cb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925</Words>
  <Application>Microsoft Office PowerPoint</Application>
  <PresentationFormat>Произвольный</PresentationFormat>
  <Paragraphs>172</Paragraphs>
  <Slides>17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</vt:lpstr>
      <vt:lpstr>Office Theme</vt:lpstr>
      <vt:lpstr>Разработка чат-бота для страницы «Заочное обучение» сайта ВГУЭС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December Timeline</dc:title>
  <dc:creator>Эллис Мико</dc:creator>
  <cp:keywords>DAEIT1UlGLw,BAEIT09cvOc</cp:keywords>
  <cp:lastModifiedBy>Lenovo</cp:lastModifiedBy>
  <cp:revision>55</cp:revision>
  <dcterms:created xsi:type="dcterms:W3CDTF">2020-11-02T11:51:54Z</dcterms:created>
  <dcterms:modified xsi:type="dcterms:W3CDTF">2020-11-14T01:27:13Z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2020-09-20T00:00:00Z</vt:filetime>
  </property>
  <property fmtid="{D5CDD505-2E9C-101B-9397-08002B2CF9AE}" pid="3" name="Creator">
    <vt:lpwstr>Canva</vt:lpwstr>
  </property>
  <property fmtid="{D5CDD505-2E9C-101B-9397-08002B2CF9AE}" pid="4" name="LastSaved">
    <vt:filetime>2020-11-02T00:00:00Z</vt:filetime>
  </property>
</Properties>
</file>