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5" r:id="rId6"/>
    <p:sldId id="268" r:id="rId7"/>
    <p:sldId id="272" r:id="rId8"/>
    <p:sldId id="269" r:id="rId9"/>
    <p:sldId id="273" r:id="rId10"/>
    <p:sldId id="264" r:id="rId11"/>
    <p:sldId id="271" r:id="rId12"/>
    <p:sldId id="260" r:id="rId13"/>
    <p:sldId id="261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BB6"/>
    <a:srgbClr val="D8D8D6"/>
    <a:srgbClr val="191B0E"/>
    <a:srgbClr val="F5E6C3"/>
    <a:srgbClr val="BAB09E"/>
    <a:srgbClr val="E8E8E8"/>
    <a:srgbClr val="31A2DB"/>
    <a:srgbClr val="FFFFFF"/>
    <a:srgbClr val="1488BC"/>
    <a:srgbClr val="21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72035" autoAdjust="0"/>
  </p:normalViewPr>
  <p:slideViewPr>
    <p:cSldViewPr snapToGrid="0" showGuides="1">
      <p:cViewPr varScale="1">
        <p:scale>
          <a:sx n="62" d="100"/>
          <a:sy n="62" d="100"/>
        </p:scale>
        <p:origin x="1205" y="5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1AD6-7708-4B06-9193-90A3FB2CA1B1}" type="datetimeFigureOut">
              <a:rPr lang="ru-RU" smtClean="0"/>
              <a:t>25.01.21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1785-3960-4670-8EB0-0CB22B17F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erra.ru/services/razrabotka-saytov/chat-bot-dlya-vashego-biznesa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c.ru/flood/15801-bots-money#:~:text=&#1057;&#1090;&#1086;&#1080;&#1084;&#1086;&#1089;&#1090;&#1100;%20&#1073;&#1086;&#1090;&#1072;%20&#1079;&#1072;&#1074;&#1080;&#1089;&#1080;&#1090;%20&#1086;&#1090;%20&#1089;&#1083;&#1086;&#1078;&#1085;&#1086;&#1089;&#1090;&#1080;,&#1090;&#1099;&#1089;&#1103;&#1095;%20&#1076;&#1086;%20300%20&#1090;&#1099;&#1089;&#1103;&#1095;%20&#1088;&#1091;&#1073;&#1083;&#1077;&#1081;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4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своей работе наша команда использовала следующий </a:t>
            </a:r>
            <a:r>
              <a:rPr lang="ru-RU" b="1" dirty="0"/>
              <a:t>проектный</a:t>
            </a:r>
            <a:r>
              <a:rPr lang="ru-RU" dirty="0"/>
              <a:t> </a:t>
            </a:r>
            <a:r>
              <a:rPr lang="ru-RU" b="1" dirty="0"/>
              <a:t>инструментарий</a:t>
            </a:r>
            <a:r>
              <a:rPr lang="ru-RU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Telegram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Discord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Visual Studio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Laravel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Vue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ru-RU" sz="1200" i="0" dirty="0">
                <a:solidFill>
                  <a:srgbClr val="AC1C17"/>
                </a:solidFill>
              </a:rPr>
              <a:t>GitLab</a:t>
            </a:r>
            <a:endParaRPr lang="ru-RU" altLang="ru-RU" sz="1200" i="0" dirty="0">
              <a:solidFill>
                <a:srgbClr val="AC1C17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ru-RU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Sentry</a:t>
            </a:r>
            <a:endParaRPr lang="ru-RU" altLang="ru-RU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200" i="0" dirty="0">
              <a:solidFill>
                <a:srgbClr val="AC1C17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2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https://texterra.ru/services/razrabotka-saytov/chat-bot-dlya-vashego-biznesa/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https://vc.ru/flood/15801-bots-money#:~:text=</a:t>
            </a:r>
            <a:r>
              <a:rPr lang="ru-RU" dirty="0">
                <a:hlinkClick r:id="rId4"/>
              </a:rPr>
              <a:t>Стоимость%20бота%20зависит%20от%20сложности,тысяч%20до%20300%20тысяч%20рублей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https://fireseo.ru/razrabotka-chat-botov/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https://ru.flamix.software/services/back-end/chatbots/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69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Наша проектная работа состояла из следующем:</a:t>
            </a:r>
          </a:p>
          <a:p>
            <a:r>
              <a:rPr lang="ru-RU" dirty="0"/>
              <a:t>Мы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Встретились с заказчиком для уточнения и согласования требований выполнения проекта;  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Разработали и внесли структуру вопросов;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Реализовали </a:t>
            </a:r>
            <a:r>
              <a:rPr lang="en-US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 </a:t>
            </a: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модуль с функцией оставления номер телефона;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Разработали модуль </a:t>
            </a:r>
            <a:r>
              <a:rPr lang="en-US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работы с номерами телефонов;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Реализовали модуль вывода ключей для панели администратора;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Разработали модуль вывода оставленных номеров телефона;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Подготовили документацию.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5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ходе работы</a:t>
            </a:r>
            <a:r>
              <a:rPr lang="ru-RU" baseline="0" dirty="0"/>
              <a:t> мы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Получили новый опыт коллективной разработки;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Улучшили навыки планирования задач;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ru-RU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Закрепили знания по работе с базами данных;</a:t>
            </a:r>
            <a:endParaRPr lang="en-US" altLang="ru-RU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ru-RU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Закрепили знания по работе с </a:t>
            </a:r>
            <a:r>
              <a:rPr lang="en-US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</a:t>
            </a:r>
            <a:r>
              <a:rPr lang="ru-RU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фреймворком «</a:t>
            </a:r>
            <a:r>
              <a:rPr lang="en-US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ru-RU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»;</a:t>
            </a:r>
            <a:endParaRPr lang="en-US" altLang="ru-RU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ru-RU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Закрепили знания в работе с </a:t>
            </a:r>
            <a:r>
              <a:rPr lang="en-US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ru-RU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фреймворком «</a:t>
            </a:r>
            <a:r>
              <a:rPr lang="en-US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ru-RU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»;</a:t>
            </a:r>
            <a:endParaRPr lang="en-US" altLang="ru-RU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ru-RU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Освоили навыки тестирования программного обеспечения</a:t>
            </a:r>
            <a:r>
              <a:rPr lang="en-US" altLang="ru-RU" sz="12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altLang="ru-RU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0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краткая информация об </a:t>
            </a:r>
            <a:r>
              <a:rPr lang="ru-RU" b="1" dirty="0"/>
              <a:t>заказчике проекта </a:t>
            </a:r>
            <a:r>
              <a:rPr lang="ru-RU" dirty="0"/>
              <a:t>– Институте Заочного и Дистанционного Обучения.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3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Наш</a:t>
            </a:r>
            <a:r>
              <a:rPr lang="ru-RU" baseline="0" dirty="0"/>
              <a:t> проект ставит перед собой цель </a:t>
            </a:r>
            <a:r>
              <a:rPr lang="ru-RU" b="1" baseline="0" dirty="0"/>
              <a:t>разрешить</a:t>
            </a:r>
            <a:r>
              <a:rPr lang="ru-RU" baseline="0" dirty="0"/>
              <a:t> следующие </a:t>
            </a:r>
            <a:r>
              <a:rPr lang="ru-RU" b="1" baseline="0" dirty="0"/>
              <a:t>проблемы</a:t>
            </a:r>
            <a:r>
              <a:rPr lang="ru-RU" baseline="0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упростить поиск интересующей информации на сайте,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сократить время сотрудника на консультирование лиц, заинтересованных в предоставляемых ИЗДО услугами,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предоставить корректную и точную информацию в режиме постоянного времени.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2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Целью</a:t>
            </a:r>
            <a:r>
              <a:rPr lang="ru-RU" dirty="0"/>
              <a:t> нашего проекта является оптимизация процесса консультирования сотрудниками ИЗДО своих клиентов.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ru-RU" b="1" dirty="0"/>
              <a:t>данный</a:t>
            </a:r>
            <a:r>
              <a:rPr lang="ru-RU" dirty="0"/>
              <a:t> </a:t>
            </a:r>
            <a:r>
              <a:rPr lang="ru-RU" b="1" dirty="0"/>
              <a:t>семестр</a:t>
            </a:r>
            <a:r>
              <a:rPr lang="ru-RU" dirty="0"/>
              <a:t> у нас имеются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Проанализировать результаты работ с предыдущих семестров, сделать выводы о недостатках разработанного проекта и составить будущий план работ по проекту;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Протестировать и отладить клиентскую часть;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Протестировать и отладить админ-панель;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Проверить работу чат-бота на основе тестовых данных;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solidFill>
                  <a:srgbClr val="AC1C17"/>
                </a:solidFill>
              </a:rPr>
              <a:t>Разработать дерево вопросов;</a:t>
            </a:r>
            <a:endParaRPr lang="ru-RU" sz="1200" dirty="0">
              <a:solidFill>
                <a:srgbClr val="AC1C17"/>
              </a:solidFill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Calibri" panose="020F0502020204030204" pitchFamily="34" charset="0"/>
                <a:cs typeface="Calibri" panose="020F0502020204030204" pitchFamily="34" charset="0"/>
              </a:rPr>
              <a:t>Составить руководство администратора чат-бота;</a:t>
            </a:r>
            <a:endParaRPr lang="ru-RU" altLang="ru-RU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ru-RU" altLang="ru-RU" sz="1200" dirty="0">
                <a:solidFill>
                  <a:srgbClr val="AC1C17"/>
                </a:solidFill>
              </a:rPr>
              <a:t>Подготовить проект к последующей передаче.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2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нашей команде </a:t>
            </a:r>
            <a:r>
              <a:rPr lang="ru-RU" b="1" dirty="0"/>
              <a:t>роли</a:t>
            </a:r>
            <a:r>
              <a:rPr lang="ru-RU" dirty="0"/>
              <a:t> </a:t>
            </a:r>
            <a:r>
              <a:rPr lang="ru-RU" b="1" dirty="0"/>
              <a:t>распределены</a:t>
            </a:r>
            <a:r>
              <a:rPr lang="ru-RU" dirty="0"/>
              <a:t> следующим образом: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Данил</a:t>
            </a:r>
            <a:r>
              <a:rPr lang="ru-RU" sz="1200" b="1" spc="2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lang="ru-RU" altLang="ru-RU" b="0" i="1" dirty="0">
                <a:solidFill>
                  <a:srgbClr val="AC1C17"/>
                </a:solidFill>
              </a:rPr>
              <a:t>Программист, тестировщик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Аркадий- </a:t>
            </a:r>
            <a:r>
              <a:rPr lang="ru-RU" altLang="ru-RU" b="0" i="1" spc="0" dirty="0">
                <a:solidFill>
                  <a:srgbClr val="AC1C17"/>
                </a:solidFill>
              </a:rPr>
              <a:t>Программист, тестировщик</a:t>
            </a:r>
            <a:endParaRPr lang="ru-RU" sz="1200" b="0" spc="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Марк- </a:t>
            </a:r>
            <a:r>
              <a:rPr lang="ru-RU" altLang="ru-RU" b="0" i="1" spc="0" dirty="0">
                <a:solidFill>
                  <a:srgbClr val="AC1C17"/>
                </a:solidFill>
              </a:rPr>
              <a:t>Программист, тестировщик</a:t>
            </a:r>
            <a:endParaRPr lang="ru-RU" sz="1200" b="0" spc="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Елена </a:t>
            </a:r>
            <a:r>
              <a:rPr lang="ru-RU" sz="1200" b="1" spc="-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ru-RU" altLang="ru-RU" b="0" i="1" dirty="0">
                <a:solidFill>
                  <a:srgbClr val="AC1C17"/>
                </a:solidFill>
              </a:rPr>
              <a:t>Менеджер проекта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/>
                <a:cs typeface="Arial"/>
              </a:rPr>
              <a:t>Работы внутри команды разделены таким образом: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Данил</a:t>
            </a:r>
            <a:r>
              <a:rPr lang="ru-RU" sz="1200" b="0" spc="2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lang="ru-RU" altLang="ru-RU" b="0" i="1" dirty="0">
                <a:solidFill>
                  <a:srgbClr val="AC1C17"/>
                </a:solidFill>
              </a:rPr>
              <a:t>Работа с админ-панелью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Аркадий- </a:t>
            </a:r>
            <a:r>
              <a:rPr lang="ru-RU" altLang="ru-RU" b="0" i="1" dirty="0">
                <a:solidFill>
                  <a:srgbClr val="AC1C17"/>
                </a:solidFill>
              </a:rPr>
              <a:t>Работа с клиентской частью</a:t>
            </a:r>
            <a:endParaRPr lang="ru-RU" sz="1200" b="0" spc="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Марк- </a:t>
            </a:r>
            <a:r>
              <a:rPr lang="ru-RU" altLang="ru-RU" b="0" i="1" dirty="0">
                <a:solidFill>
                  <a:srgbClr val="AC1C17"/>
                </a:solidFill>
              </a:rPr>
              <a:t>Работа с бэкендом</a:t>
            </a:r>
            <a:endParaRPr lang="ru-RU" sz="1200" b="0" spc="0" dirty="0">
              <a:latin typeface="Arial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spc="0" dirty="0">
                <a:solidFill>
                  <a:srgbClr val="FFFFFF"/>
                </a:solidFill>
                <a:latin typeface="Arial"/>
                <a:cs typeface="Arial"/>
              </a:rPr>
              <a:t>Елена </a:t>
            </a:r>
            <a:r>
              <a:rPr lang="ru-RU" sz="1200" b="0" spc="-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ru-RU" altLang="ru-RU" b="0" i="1" dirty="0">
                <a:solidFill>
                  <a:srgbClr val="AC1C17"/>
                </a:solidFill>
              </a:rPr>
              <a:t>Работа с документацией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6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0" dirty="0"/>
              <a:t>На данном слайде представлена декомпозиция работ по проекту.</a:t>
            </a:r>
          </a:p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6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0" dirty="0"/>
              <a:t>На данном слайде представлена декомпозиция работ по проекту.</a:t>
            </a:r>
          </a:p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52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8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8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7011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81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8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27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349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51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23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72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8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1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25.01.21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24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144224-DC54-41B7-BE4E-E4775882BEEE}"/>
              </a:ext>
            </a:extLst>
          </p:cNvPr>
          <p:cNvSpPr txBox="1"/>
          <p:nvPr/>
        </p:nvSpPr>
        <p:spPr>
          <a:xfrm>
            <a:off x="2456155" y="1316504"/>
            <a:ext cx="7279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Разработка чат-бота для страницы «Заочное обучение» сайта ВГУЭС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033D-9A9D-402C-96D0-FD1403331266}"/>
              </a:ext>
            </a:extLst>
          </p:cNvPr>
          <p:cNvSpPr txBox="1"/>
          <p:nvPr/>
        </p:nvSpPr>
        <p:spPr>
          <a:xfrm>
            <a:off x="4155119" y="3429000"/>
            <a:ext cx="3881761" cy="261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ru-RU" b="1" dirty="0">
                <a:solidFill>
                  <a:srgbClr val="45525A"/>
                </a:solidFill>
              </a:rPr>
              <a:t>Руководитель: </a:t>
            </a:r>
          </a:p>
          <a:p>
            <a:pPr algn="ctr">
              <a:lnSpc>
                <a:spcPts val="2000"/>
              </a:lnSpc>
            </a:pPr>
            <a:r>
              <a:rPr lang="ru-RU" dirty="0">
                <a:solidFill>
                  <a:srgbClr val="45525A"/>
                </a:solidFill>
              </a:rPr>
              <a:t>Богданова Ольга Борисовна</a:t>
            </a:r>
          </a:p>
          <a:p>
            <a:pPr algn="ctr">
              <a:lnSpc>
                <a:spcPts val="1500"/>
              </a:lnSpc>
              <a:spcBef>
                <a:spcPts val="1200"/>
              </a:spcBef>
            </a:pPr>
            <a:r>
              <a:rPr lang="ru-RU" b="1" dirty="0">
                <a:solidFill>
                  <a:srgbClr val="45525A"/>
                </a:solidFill>
              </a:rPr>
              <a:t>Проектная команда:</a:t>
            </a:r>
            <a:endParaRPr lang="en-US" b="1" dirty="0">
              <a:solidFill>
                <a:srgbClr val="45525A"/>
              </a:solidFill>
            </a:endParaRP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БИС-18-01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Бова Е.А.</a:t>
            </a: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Водяницкий М.В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Мальцев Д.А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Шнейдер А.Д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900" y="4615244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C8265-FC65-464A-9809-2985A4D54932}"/>
              </a:ext>
            </a:extLst>
          </p:cNvPr>
          <p:cNvSpPr txBox="1"/>
          <p:nvPr/>
        </p:nvSpPr>
        <p:spPr>
          <a:xfrm>
            <a:off x="1980572" y="2142835"/>
            <a:ext cx="312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Laravel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GitLab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Sentry</a:t>
            </a:r>
            <a:endParaRPr lang="ru-RU" altLang="ru-RU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533CD-328F-49A7-A085-1E1A44B1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54" y="2894741"/>
            <a:ext cx="1193699" cy="11936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C8902-601C-4ECD-A31F-B059B783D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06" y="2836229"/>
            <a:ext cx="1193699" cy="1193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A3885B-6A80-4738-A11B-ABF4D73D5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00" y="4571844"/>
            <a:ext cx="864228" cy="8642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C43A91-4610-491A-A398-0D4CD54A7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0" y="1820496"/>
            <a:ext cx="1193699" cy="11936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8F7127-F0FB-4AD9-9FBC-08C914243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74" y="4330909"/>
            <a:ext cx="1346099" cy="1346099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C6B0DB99-83F9-44CF-95F5-68C67276F423}"/>
              </a:ext>
            </a:extLst>
          </p:cNvPr>
          <p:cNvSpPr txBox="1">
            <a:spLocks/>
          </p:cNvSpPr>
          <p:nvPr/>
        </p:nvSpPr>
        <p:spPr>
          <a:xfrm>
            <a:off x="1751013" y="410350"/>
            <a:ext cx="87630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Проектный инструментарий, используемый в работе: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361E64-793D-4A7D-9EA9-8B5F010BBF3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5900" y="4615244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4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Экономическая составляющая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484AD-D0AB-44A8-B796-F1AC30FF32E8}"/>
              </a:ext>
            </a:extLst>
          </p:cNvPr>
          <p:cNvSpPr txBox="1"/>
          <p:nvPr/>
        </p:nvSpPr>
        <p:spPr>
          <a:xfrm>
            <a:off x="7076983" y="4374450"/>
            <a:ext cx="4119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Использованный инструментарий:</a:t>
            </a:r>
          </a:p>
          <a:p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бесплатно</a:t>
            </a:r>
            <a:endParaRPr lang="en-US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Laravel Framework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бесплатно</a:t>
            </a:r>
            <a:endParaRPr lang="en-US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бесплатно</a:t>
            </a:r>
            <a:endParaRPr lang="en-US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GitLab CE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бесплатно</a:t>
            </a:r>
          </a:p>
          <a:p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Sentry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бесплатно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3C2C82-BB98-4782-B851-BDC53DC9C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35" y="1616547"/>
            <a:ext cx="2396905" cy="2396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A6F00-10E0-4EC1-B838-97579EFE5FCF}"/>
              </a:ext>
            </a:extLst>
          </p:cNvPr>
          <p:cNvSpPr txBox="1"/>
          <p:nvPr/>
        </p:nvSpPr>
        <p:spPr>
          <a:xfrm>
            <a:off x="1475740" y="2012787"/>
            <a:ext cx="426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Минимальная стоимость разработки чат-бота – 50 000 рублей.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Для крупных организаций – от 100 000 рублей.</a:t>
            </a: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 стоимость входит разработка самого чат-бота, админ-панель и интеграция с другими платформами дополнительно увеличивают 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27806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45525A"/>
                </a:solidFill>
              </a:rPr>
              <a:t>Проектная работа</a:t>
            </a:r>
            <a:endParaRPr lang="en-US" sz="4000" b="1" dirty="0">
              <a:solidFill>
                <a:srgbClr val="45525A"/>
              </a:solidFill>
            </a:endParaRPr>
          </a:p>
        </p:txBody>
      </p:sp>
      <p:sp>
        <p:nvSpPr>
          <p:cNvPr id="5" name="Содержимое 3">
            <a:extLst>
              <a:ext uri="{FF2B5EF4-FFF2-40B4-BE49-F238E27FC236}">
                <a16:creationId xmlns:a16="http://schemas.microsoft.com/office/drawing/2014/main" id="{C6A244EC-0E83-46F7-AE9B-A4FABE4A2156}"/>
              </a:ext>
            </a:extLst>
          </p:cNvPr>
          <p:cNvSpPr>
            <a:spLocks noGrp="1"/>
          </p:cNvSpPr>
          <p:nvPr/>
        </p:nvSpPr>
        <p:spPr>
          <a:xfrm>
            <a:off x="1485900" y="1880674"/>
            <a:ext cx="7722691" cy="35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Встретились с заказчиком для уточнения и согласования требований выполнения проекта;  </a:t>
            </a:r>
            <a:endParaRPr lang="en-US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Разработали и внесли структуру вопросов;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Реализовали </a:t>
            </a:r>
            <a:r>
              <a:rPr lang="en-US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 </a:t>
            </a: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модуль с функцией оставления номер телефона;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Разработали модуль </a:t>
            </a:r>
            <a:r>
              <a:rPr lang="en-US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работы с номерами телефонов;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Реализовали модуль вывода ключей для панели администратора;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Разработали модуль вывода оставленных номеров телефона;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Подготовили документацию.</a:t>
            </a:r>
            <a:endParaRPr lang="en-US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en-US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2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18BCB0-A2A1-4B7F-9A02-A3ABA61804F0}"/>
              </a:ext>
            </a:extLst>
          </p:cNvPr>
          <p:cNvSpPr>
            <a:spLocks noGrp="1"/>
          </p:cNvSpPr>
          <p:nvPr/>
        </p:nvSpPr>
        <p:spPr>
          <a:xfrm>
            <a:off x="1485900" y="769072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Командная работа и образовательные результаты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Содержимое 3">
            <a:extLst>
              <a:ext uri="{FF2B5EF4-FFF2-40B4-BE49-F238E27FC236}">
                <a16:creationId xmlns:a16="http://schemas.microsoft.com/office/drawing/2014/main" id="{5A0AEBE6-5393-41D1-BFC2-6DDFD90B71D8}"/>
              </a:ext>
            </a:extLst>
          </p:cNvPr>
          <p:cNvSpPr>
            <a:spLocks noGrp="1"/>
          </p:cNvSpPr>
          <p:nvPr/>
        </p:nvSpPr>
        <p:spPr>
          <a:xfrm>
            <a:off x="1663905" y="2400300"/>
            <a:ext cx="7269480" cy="2701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Получили новый опыт коллективной разработки;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Улучшили навыки планирования задач;</a:t>
            </a:r>
            <a:endParaRPr lang="en-US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Закрепили знания по работе с базами данных;</a:t>
            </a:r>
            <a:endParaRPr lang="en-US" altLang="ru-RU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Закрепили знания по работе с </a:t>
            </a:r>
            <a:r>
              <a:rPr lang="en-US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</a:t>
            </a: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фреймворком «</a:t>
            </a:r>
            <a:r>
              <a:rPr lang="en-US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»;</a:t>
            </a:r>
            <a:endParaRPr lang="en-US" altLang="ru-RU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Закрепили знания в работе с </a:t>
            </a:r>
            <a:r>
              <a:rPr lang="en-US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фреймворком «</a:t>
            </a:r>
            <a:r>
              <a:rPr lang="en-US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»;</a:t>
            </a:r>
            <a:endParaRPr lang="en-US" altLang="ru-RU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Освоили навыки тестирования программного обеспечения</a:t>
            </a:r>
            <a:r>
              <a:rPr lang="en-US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altLang="ru-RU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en-US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en-US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9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Результаты проекта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2D0539-0B16-4D63-927C-9939C2AE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0" y="1561316"/>
            <a:ext cx="7269481" cy="40890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70FC36-4ED3-4BF6-B9F0-2E3FC40D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9" y="1561316"/>
            <a:ext cx="5231893" cy="4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DBCEA6F-B0BC-4565-AA64-FC9FF2D8CB02}"/>
              </a:ext>
            </a:extLst>
          </p:cNvPr>
          <p:cNvSpPr txBox="1">
            <a:spLocks/>
          </p:cNvSpPr>
          <p:nvPr/>
        </p:nvSpPr>
        <p:spPr>
          <a:xfrm>
            <a:off x="1751013" y="771993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Спасибо за внимание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05C610-8980-4F1A-99B6-C3BE160EF1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7" r="1454" b="4693"/>
          <a:stretch/>
        </p:blipFill>
        <p:spPr>
          <a:xfrm>
            <a:off x="2190934" y="1782894"/>
            <a:ext cx="8952307" cy="43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6CE138-AAF4-432F-B02C-2B7A42565B0F}"/>
              </a:ext>
            </a:extLst>
          </p:cNvPr>
          <p:cNvSpPr>
            <a:spLocks noGrp="1"/>
          </p:cNvSpPr>
          <p:nvPr/>
        </p:nvSpPr>
        <p:spPr>
          <a:xfrm>
            <a:off x="1371600" y="369577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45525A"/>
                </a:solidFill>
              </a:rPr>
              <a:t>Заказчик проекта</a:t>
            </a:r>
            <a:endParaRPr lang="en-US" sz="4000" b="1" dirty="0">
              <a:solidFill>
                <a:srgbClr val="45525A"/>
              </a:solidFill>
            </a:endParaRPr>
          </a:p>
        </p:txBody>
      </p:sp>
      <p:sp>
        <p:nvSpPr>
          <p:cNvPr id="6" name="Содержимое 3">
            <a:extLst>
              <a:ext uri="{FF2B5EF4-FFF2-40B4-BE49-F238E27FC236}">
                <a16:creationId xmlns:a16="http://schemas.microsoft.com/office/drawing/2014/main" id="{C2125627-42BA-4CCB-83EF-2D152D79BCFA}"/>
              </a:ext>
            </a:extLst>
          </p:cNvPr>
          <p:cNvSpPr>
            <a:spLocks noGrp="1"/>
          </p:cNvSpPr>
          <p:nvPr/>
        </p:nvSpPr>
        <p:spPr>
          <a:xfrm>
            <a:off x="1638835" y="1792363"/>
            <a:ext cx="6913469" cy="320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Сегодня в ИЗДО ВГУЭС учатся около четырех тысяч студентов;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Образовательным программы ИЗДО:  экономический, управленческий, сервисный, юридический профиль;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Среднее профессиональное и высшее образование по очно-заочной, заочной формам обучения, в том числе с применением дистанционных технологий;</a:t>
            </a:r>
          </a:p>
          <a:p>
            <a:pPr>
              <a:defRPr/>
            </a:pPr>
            <a:r>
              <a:rPr 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Более чем 15 направлений подготовки и специальностей.</a:t>
            </a:r>
          </a:p>
          <a:p>
            <a:pPr>
              <a:defRPr/>
            </a:pPr>
            <a:endParaRPr lang="ru-RU" altLang="ru-RU" sz="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9C8B26-12BE-403D-A7AA-0E199D07B4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900" y="4615244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7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0E38A7-518E-4F02-BD12-4310B1B81CA8}"/>
              </a:ext>
            </a:extLst>
          </p:cNvPr>
          <p:cNvSpPr>
            <a:spLocks noGrp="1"/>
          </p:cNvSpPr>
          <p:nvPr/>
        </p:nvSpPr>
        <p:spPr>
          <a:xfrm>
            <a:off x="1485900" y="777950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45525A"/>
                </a:solidFill>
              </a:rPr>
              <a:t>Проблема, на решение которой направлен проект</a:t>
            </a:r>
            <a:endParaRPr lang="en-US" b="1" dirty="0">
              <a:solidFill>
                <a:srgbClr val="4552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1CA8C-D346-4603-98FC-B2BCB02385D9}"/>
              </a:ext>
            </a:extLst>
          </p:cNvPr>
          <p:cNvSpPr txBox="1"/>
          <p:nvPr/>
        </p:nvSpPr>
        <p:spPr>
          <a:xfrm>
            <a:off x="1575248" y="2034241"/>
            <a:ext cx="4940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Сокращение времени сотрудников на консультирование лиц, заинтересованных в предоставляемых ИЗДО услугами;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Оптимизация работы с клиентами;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Предоставление корректной и точной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информации в режиме постоянного времени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95E2D1-6547-43F7-976A-D860E454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65" y="1627905"/>
            <a:ext cx="3068868" cy="3152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F9CE91-478B-4042-BA4D-25AD83D41E0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5900" y="4615244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3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A4F2E5-F038-47A2-8AFA-591D26689D23}"/>
              </a:ext>
            </a:extLst>
          </p:cNvPr>
          <p:cNvSpPr txBox="1">
            <a:spLocks/>
          </p:cNvSpPr>
          <p:nvPr/>
        </p:nvSpPr>
        <p:spPr>
          <a:xfrm>
            <a:off x="1648508" y="2496458"/>
            <a:ext cx="7862286" cy="782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4552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Задачи проекта</a:t>
            </a:r>
            <a:r>
              <a:rPr kumimoji="0" lang="ru-RU" sz="4000" b="1" i="0" u="none" strike="noStrike" kern="1200" cap="none" spc="0" normalizeH="0" noProof="0" dirty="0">
                <a:ln>
                  <a:noFill/>
                </a:ln>
                <a:solidFill>
                  <a:srgbClr val="45525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на этот семестр: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552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DFAB6-E1ED-4E2A-94DA-92DCD44413C8}"/>
              </a:ext>
            </a:extLst>
          </p:cNvPr>
          <p:cNvSpPr txBox="1"/>
          <p:nvPr/>
        </p:nvSpPr>
        <p:spPr>
          <a:xfrm>
            <a:off x="1371600" y="3474324"/>
            <a:ext cx="7862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Проанализировать результаты работ с предыдущих семестров, сделать выводы о недостатках разработанного проекта и составить будущий план работ по проекту;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Протестировать и отладить клиентскую часть;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Протестировать и отладить администраторскую панель;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Проверить работу чат-бота на основе тестовых данных;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дерево вопросов;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Составить руководство администратора чат-бота;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Подготовить проект к последующей передаче.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7101E6-4FB3-4AD3-B900-65DC3DA2D322}"/>
              </a:ext>
            </a:extLst>
          </p:cNvPr>
          <p:cNvSpPr>
            <a:spLocks noGrp="1"/>
          </p:cNvSpPr>
          <p:nvPr/>
        </p:nvSpPr>
        <p:spPr>
          <a:xfrm>
            <a:off x="1648508" y="52135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45525A"/>
                </a:solidFill>
              </a:rPr>
              <a:t>Цель проекта:</a:t>
            </a:r>
            <a:endParaRPr lang="en-US" sz="4000" b="1" dirty="0">
              <a:solidFill>
                <a:srgbClr val="45525A"/>
              </a:solidFill>
            </a:endParaRPr>
          </a:p>
        </p:txBody>
      </p:sp>
      <p:sp>
        <p:nvSpPr>
          <p:cNvPr id="6" name="Содержимое 3">
            <a:extLst>
              <a:ext uri="{FF2B5EF4-FFF2-40B4-BE49-F238E27FC236}">
                <a16:creationId xmlns:a16="http://schemas.microsoft.com/office/drawing/2014/main" id="{CF8535D8-BD9E-4BD2-B960-8C5510267776}"/>
              </a:ext>
            </a:extLst>
          </p:cNvPr>
          <p:cNvSpPr txBox="1">
            <a:spLocks/>
          </p:cNvSpPr>
          <p:nvPr/>
        </p:nvSpPr>
        <p:spPr>
          <a:xfrm>
            <a:off x="1485900" y="1508906"/>
            <a:ext cx="6913469" cy="77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altLang="ru-RU" sz="2000" dirty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Оптимизировать процесс консультирования клиентов сотрудниками ИЗДО с клиентом. </a:t>
            </a: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5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Распределение ролей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E155-BF0A-4634-9F23-337AFD4CA4E7}"/>
              </a:ext>
            </a:extLst>
          </p:cNvPr>
          <p:cNvSpPr txBox="1"/>
          <p:nvPr/>
        </p:nvSpPr>
        <p:spPr>
          <a:xfrm>
            <a:off x="2647290" y="2526919"/>
            <a:ext cx="32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Программист, тестировщик</a:t>
            </a:r>
          </a:p>
          <a:p>
            <a:pPr algn="ctr"/>
            <a:r>
              <a:rPr lang="ru-RU" alt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админ-панелью</a:t>
            </a: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5201B073-4C11-48DE-B281-00416C7CB681}"/>
              </a:ext>
            </a:extLst>
          </p:cNvPr>
          <p:cNvSpPr/>
          <p:nvPr/>
        </p:nvSpPr>
        <p:spPr>
          <a:xfrm>
            <a:off x="3124808" y="2258159"/>
            <a:ext cx="2150110" cy="299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1800" b="1" spc="95" dirty="0">
                <a:latin typeface="Arial"/>
                <a:cs typeface="Arial"/>
              </a:rPr>
              <a:t>Д</a:t>
            </a:r>
            <a:r>
              <a:rPr lang="ru-RU" sz="1800" b="1" spc="85" dirty="0">
                <a:latin typeface="Arial"/>
                <a:cs typeface="Arial"/>
              </a:rPr>
              <a:t>а</a:t>
            </a:r>
            <a:r>
              <a:rPr lang="ru-RU" sz="1800" b="1" spc="105" dirty="0">
                <a:latin typeface="Arial"/>
                <a:cs typeface="Arial"/>
              </a:rPr>
              <a:t>н</a:t>
            </a:r>
            <a:r>
              <a:rPr lang="ru-RU" sz="1800" b="1" spc="190" dirty="0">
                <a:latin typeface="Arial"/>
                <a:cs typeface="Arial"/>
              </a:rPr>
              <a:t>и</a:t>
            </a:r>
            <a:r>
              <a:rPr lang="ru-RU" sz="1800" b="1" spc="20" dirty="0">
                <a:latin typeface="Arial"/>
                <a:cs typeface="Arial"/>
              </a:rPr>
              <a:t>л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FEB69ED8-89EA-4D13-B57F-E275EC4FAB2A}"/>
              </a:ext>
            </a:extLst>
          </p:cNvPr>
          <p:cNvSpPr/>
          <p:nvPr/>
        </p:nvSpPr>
        <p:spPr>
          <a:xfrm>
            <a:off x="7512095" y="2259429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1800" b="1" spc="-60" dirty="0">
                <a:latin typeface="Arial"/>
                <a:cs typeface="Arial"/>
              </a:rPr>
              <a:t>А</a:t>
            </a:r>
            <a:r>
              <a:rPr lang="ru-RU" sz="1800" b="1" spc="40" dirty="0">
                <a:latin typeface="Arial"/>
                <a:cs typeface="Arial"/>
              </a:rPr>
              <a:t>р</a:t>
            </a:r>
            <a:r>
              <a:rPr lang="ru-RU" sz="1800" b="1" spc="215" dirty="0">
                <a:latin typeface="Arial"/>
                <a:cs typeface="Arial"/>
              </a:rPr>
              <a:t>к</a:t>
            </a:r>
            <a:r>
              <a:rPr lang="ru-RU" sz="1800" b="1" spc="85" dirty="0">
                <a:latin typeface="Arial"/>
                <a:cs typeface="Arial"/>
              </a:rPr>
              <a:t>а</a:t>
            </a:r>
            <a:r>
              <a:rPr lang="ru-RU" sz="1800" b="1" spc="55" dirty="0">
                <a:latin typeface="Arial"/>
                <a:cs typeface="Arial"/>
              </a:rPr>
              <a:t>д</a:t>
            </a:r>
            <a:r>
              <a:rPr lang="ru-RU" sz="1800" b="1" spc="190" dirty="0">
                <a:latin typeface="Arial"/>
                <a:cs typeface="Arial"/>
              </a:rPr>
              <a:t>и</a:t>
            </a:r>
            <a:r>
              <a:rPr lang="ru-RU" sz="1800" b="1" spc="195" dirty="0">
                <a:latin typeface="Arial"/>
                <a:cs typeface="Arial"/>
              </a:rPr>
              <a:t>й</a:t>
            </a:r>
            <a:endParaRPr dirty="0"/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3131793" y="3644861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1800" b="1" spc="-90" dirty="0">
                <a:latin typeface="Arial"/>
                <a:cs typeface="Arial"/>
              </a:rPr>
              <a:t>Елена</a:t>
            </a:r>
            <a:endParaRPr dirty="0"/>
          </a:p>
        </p:txBody>
      </p:sp>
      <p:sp>
        <p:nvSpPr>
          <p:cNvPr id="15" name="object 27">
            <a:extLst>
              <a:ext uri="{FF2B5EF4-FFF2-40B4-BE49-F238E27FC236}">
                <a16:creationId xmlns:a16="http://schemas.microsoft.com/office/drawing/2014/main" id="{D5D60B71-FA0F-4553-8BD9-00C616055482}"/>
              </a:ext>
            </a:extLst>
          </p:cNvPr>
          <p:cNvSpPr/>
          <p:nvPr/>
        </p:nvSpPr>
        <p:spPr>
          <a:xfrm>
            <a:off x="7495155" y="3648413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1800" b="1" spc="200" dirty="0">
                <a:latin typeface="Arial"/>
                <a:cs typeface="Arial"/>
              </a:rPr>
              <a:t>М</a:t>
            </a:r>
            <a:r>
              <a:rPr lang="ru-RU" sz="1800" b="1" spc="85" dirty="0">
                <a:latin typeface="Arial"/>
                <a:cs typeface="Arial"/>
              </a:rPr>
              <a:t>а</a:t>
            </a:r>
            <a:r>
              <a:rPr lang="ru-RU" sz="1800" b="1" spc="40" dirty="0">
                <a:latin typeface="Arial"/>
                <a:cs typeface="Arial"/>
              </a:rPr>
              <a:t>р</a:t>
            </a:r>
            <a:r>
              <a:rPr lang="ru-RU" sz="1800" b="1" spc="220" dirty="0">
                <a:latin typeface="Arial"/>
                <a:cs typeface="Arial"/>
              </a:rPr>
              <a:t>к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E1776-4EC6-494A-B144-683ACDCD3DED}"/>
              </a:ext>
            </a:extLst>
          </p:cNvPr>
          <p:cNvSpPr txBox="1"/>
          <p:nvPr/>
        </p:nvSpPr>
        <p:spPr>
          <a:xfrm>
            <a:off x="6973632" y="253113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Программист, тестировщик</a:t>
            </a:r>
          </a:p>
          <a:p>
            <a:pPr algn="ctr"/>
            <a:r>
              <a:rPr lang="ru-RU" alt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клиентской частью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6AB75-2D26-4B3C-AABA-8DD6A000CF7B}"/>
              </a:ext>
            </a:extLst>
          </p:cNvPr>
          <p:cNvSpPr txBox="1"/>
          <p:nvPr/>
        </p:nvSpPr>
        <p:spPr>
          <a:xfrm>
            <a:off x="6917084" y="3955783"/>
            <a:ext cx="333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Программист, тестировщик</a:t>
            </a:r>
          </a:p>
          <a:p>
            <a:pPr algn="ctr"/>
            <a:r>
              <a:rPr lang="ru-RU" alt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бэкендом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2822607" y="3919249"/>
            <a:ext cx="291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Менеджер проекта</a:t>
            </a:r>
          </a:p>
          <a:p>
            <a:pPr algn="ctr"/>
            <a:r>
              <a:rPr lang="ru-RU" alt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документацией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E2E085-3289-416C-ADD4-359AC91587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5900" y="4615244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7A00DA9-BCFD-4170-AEDD-92E48393B54E}"/>
              </a:ext>
            </a:extLst>
          </p:cNvPr>
          <p:cNvSpPr txBox="1">
            <a:spLocks/>
          </p:cNvSpPr>
          <p:nvPr/>
        </p:nvSpPr>
        <p:spPr>
          <a:xfrm>
            <a:off x="1751013" y="685800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Структурная декомпозиция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32F2C89B-DDF3-414C-956B-E96D05CC1A4D}"/>
              </a:ext>
            </a:extLst>
          </p:cNvPr>
          <p:cNvSpPr/>
          <p:nvPr/>
        </p:nvSpPr>
        <p:spPr>
          <a:xfrm>
            <a:off x="1747717" y="2506409"/>
            <a:ext cx="8346194" cy="705420"/>
          </a:xfrm>
          <a:prstGeom prst="snip2DiagRect">
            <a:avLst/>
          </a:prstGeom>
          <a:solidFill>
            <a:srgbClr val="BAB09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Ознакомление с необходимой документацией</a:t>
            </a: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6FF21BFB-AB2B-41C4-B314-D34FD4DC04D1}"/>
              </a:ext>
            </a:extLst>
          </p:cNvPr>
          <p:cNvSpPr/>
          <p:nvPr/>
        </p:nvSpPr>
        <p:spPr>
          <a:xfrm>
            <a:off x="1747717" y="3376732"/>
            <a:ext cx="8346194" cy="705420"/>
          </a:xfrm>
          <a:prstGeom prst="snip2DiagRect">
            <a:avLst/>
          </a:prstGeom>
          <a:solidFill>
            <a:srgbClr val="BAB09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Отладка</a:t>
            </a:r>
            <a:r>
              <a:rPr lang="ru-RU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10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и</a:t>
            </a:r>
            <a:r>
              <a:rPr lang="ru-RU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поиск</a:t>
            </a:r>
            <a:r>
              <a:rPr lang="ru-RU" b="1" spc="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багов</a:t>
            </a:r>
            <a:r>
              <a:rPr lang="ru-RU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1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в</a:t>
            </a:r>
            <a:r>
              <a:rPr lang="ru-RU" b="1" spc="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админ-</a:t>
            </a:r>
            <a:r>
              <a:rPr lang="ru-RU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панели и </a:t>
            </a:r>
            <a:r>
              <a:rPr lang="ru-RU" b="1" spc="1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в</a:t>
            </a:r>
            <a:r>
              <a:rPr lang="ru-RU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10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клиентской </a:t>
            </a: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части</a:t>
            </a:r>
            <a:endParaRPr lang="ru-RU" b="1" spc="95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88B460A7-3B64-4DDE-93C5-5F5805A7E227}"/>
              </a:ext>
            </a:extLst>
          </p:cNvPr>
          <p:cNvSpPr/>
          <p:nvPr/>
        </p:nvSpPr>
        <p:spPr>
          <a:xfrm>
            <a:off x="1747717" y="4235003"/>
            <a:ext cx="8346194" cy="705420"/>
          </a:xfrm>
          <a:prstGeom prst="snip2DiagRect">
            <a:avLst/>
          </a:prstGeom>
          <a:solidFill>
            <a:srgbClr val="BAB09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Проверка работы чат-бота на основе тестовых данных</a:t>
            </a:r>
          </a:p>
        </p:txBody>
      </p:sp>
      <p:sp>
        <p:nvSpPr>
          <p:cNvPr id="8" name="object 26">
            <a:extLst>
              <a:ext uri="{FF2B5EF4-FFF2-40B4-BE49-F238E27FC236}">
                <a16:creationId xmlns:a16="http://schemas.microsoft.com/office/drawing/2014/main" id="{49AF1DA7-56AD-4DE6-943A-EBB8E41BB349}"/>
              </a:ext>
            </a:extLst>
          </p:cNvPr>
          <p:cNvSpPr/>
          <p:nvPr/>
        </p:nvSpPr>
        <p:spPr>
          <a:xfrm>
            <a:off x="1747717" y="5109024"/>
            <a:ext cx="8346194" cy="705420"/>
          </a:xfrm>
          <a:prstGeom prst="snip2DiagRect">
            <a:avLst/>
          </a:prstGeom>
          <a:solidFill>
            <a:srgbClr val="BAB09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Доработка проекта на основе внесенных заказчиком правок</a:t>
            </a: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0F84F064-0809-4D0F-890E-61EFC83A7361}"/>
              </a:ext>
            </a:extLst>
          </p:cNvPr>
          <p:cNvSpPr/>
          <p:nvPr/>
        </p:nvSpPr>
        <p:spPr>
          <a:xfrm>
            <a:off x="1747717" y="1636086"/>
            <a:ext cx="8346194" cy="705420"/>
          </a:xfrm>
          <a:prstGeom prst="snip2DiagRect">
            <a:avLst/>
          </a:prstGeom>
          <a:solidFill>
            <a:srgbClr val="BAB09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Ознакомление с выполненными в предыдущих семестрах работами</a:t>
            </a:r>
          </a:p>
        </p:txBody>
      </p:sp>
    </p:spTree>
    <p:extLst>
      <p:ext uri="{BB962C8B-B14F-4D97-AF65-F5344CB8AC3E}">
        <p14:creationId xmlns:p14="http://schemas.microsoft.com/office/powerpoint/2010/main" val="30299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7A00DA9-BCFD-4170-AEDD-92E48393B54E}"/>
              </a:ext>
            </a:extLst>
          </p:cNvPr>
          <p:cNvSpPr txBox="1">
            <a:spLocks/>
          </p:cNvSpPr>
          <p:nvPr/>
        </p:nvSpPr>
        <p:spPr>
          <a:xfrm>
            <a:off x="1751013" y="685800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Структурная декомпозиция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FE90A523-DA79-45E6-A819-05F31D26A47F}"/>
              </a:ext>
            </a:extLst>
          </p:cNvPr>
          <p:cNvSpPr/>
          <p:nvPr/>
        </p:nvSpPr>
        <p:spPr>
          <a:xfrm>
            <a:off x="1751013" y="1694880"/>
            <a:ext cx="7785582" cy="705420"/>
          </a:xfrm>
          <a:prstGeom prst="snip2DiagRect">
            <a:avLst/>
          </a:prstGeom>
          <a:solidFill>
            <a:srgbClr val="BAB09E"/>
          </a:solidFill>
          <a:ln w="57150">
            <a:noFill/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Тестирование </a:t>
            </a:r>
            <a:r>
              <a:rPr lang="ru-RU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админ</a:t>
            </a:r>
            <a:r>
              <a:rPr lang="ru-RU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ru-RU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панели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13EA656F-3EDC-4376-B366-CB14AE3F2E92}"/>
              </a:ext>
            </a:extLst>
          </p:cNvPr>
          <p:cNvSpPr/>
          <p:nvPr/>
        </p:nvSpPr>
        <p:spPr>
          <a:xfrm>
            <a:off x="1751013" y="2565203"/>
            <a:ext cx="7785582" cy="705420"/>
          </a:xfrm>
          <a:prstGeom prst="snip2DiagRect">
            <a:avLst/>
          </a:prstGeom>
          <a:solidFill>
            <a:srgbClr val="BAB09E"/>
          </a:solidFill>
          <a:ln w="57150">
            <a:solidFill>
              <a:srgbClr val="F5E6C3"/>
            </a:solidFill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Тестирование </a:t>
            </a:r>
            <a:r>
              <a:rPr lang="ru-RU" b="1" spc="10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клиентской</a:t>
            </a:r>
            <a:r>
              <a:rPr lang="ru-RU" b="1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части</a:t>
            </a: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E558ED03-885D-4B8D-80AA-16BD939D276F}"/>
              </a:ext>
            </a:extLst>
          </p:cNvPr>
          <p:cNvSpPr/>
          <p:nvPr/>
        </p:nvSpPr>
        <p:spPr>
          <a:xfrm>
            <a:off x="1751013" y="3435526"/>
            <a:ext cx="7785582" cy="705420"/>
          </a:xfrm>
          <a:prstGeom prst="snip2DiagRect">
            <a:avLst/>
          </a:prstGeom>
          <a:solidFill>
            <a:srgbClr val="BAB09E"/>
          </a:solidFill>
          <a:ln w="57150">
            <a:solidFill>
              <a:srgbClr val="F5E6C3"/>
            </a:solidFill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Создание </a:t>
            </a:r>
            <a:r>
              <a:rPr lang="ru-RU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документации </a:t>
            </a:r>
            <a:r>
              <a:rPr lang="ru-RU" b="1" spc="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для</a:t>
            </a:r>
            <a:r>
              <a:rPr lang="ru-RU" b="1" spc="-1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админ-</a:t>
            </a:r>
            <a:r>
              <a:rPr lang="ru-RU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панели</a:t>
            </a: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E6F79A6F-FC61-4373-A155-8F7DD6F0C550}"/>
              </a:ext>
            </a:extLst>
          </p:cNvPr>
          <p:cNvSpPr/>
          <p:nvPr/>
        </p:nvSpPr>
        <p:spPr>
          <a:xfrm>
            <a:off x="1751013" y="4293797"/>
            <a:ext cx="7785582" cy="705420"/>
          </a:xfrm>
          <a:prstGeom prst="snip2DiagRect">
            <a:avLst/>
          </a:prstGeom>
          <a:solidFill>
            <a:srgbClr val="BAB09E"/>
          </a:solidFill>
          <a:ln w="57150">
            <a:solidFill>
              <a:srgbClr val="F5E6C3"/>
            </a:solidFill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Доработка чат-бота </a:t>
            </a:r>
            <a:r>
              <a:rPr lang="ru-RU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на </a:t>
            </a:r>
            <a:r>
              <a:rPr lang="ru-RU" b="1" spc="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основе</a:t>
            </a:r>
            <a:r>
              <a:rPr lang="ru-RU" b="1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результатов </a:t>
            </a: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тестирования</a:t>
            </a: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2D6A09A4-F66A-4847-B239-3FCA58D0B39C}"/>
              </a:ext>
            </a:extLst>
          </p:cNvPr>
          <p:cNvSpPr/>
          <p:nvPr/>
        </p:nvSpPr>
        <p:spPr>
          <a:xfrm>
            <a:off x="1751013" y="5167818"/>
            <a:ext cx="8346194" cy="705420"/>
          </a:xfrm>
          <a:prstGeom prst="snip2DiagRect">
            <a:avLst/>
          </a:prstGeom>
          <a:solidFill>
            <a:srgbClr val="BAB09E"/>
          </a:solidFill>
          <a:ln w="57150">
            <a:noFill/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Подготовка </a:t>
            </a:r>
            <a:r>
              <a:rPr lang="ru-RU" b="1" spc="1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</a:t>
            </a:r>
            <a:r>
              <a:rPr lang="ru-RU" b="1" spc="-1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передаче </a:t>
            </a:r>
            <a:r>
              <a:rPr lang="ru-RU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проекта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1" name="object 26">
            <a:extLst>
              <a:ext uri="{FF2B5EF4-FFF2-40B4-BE49-F238E27FC236}">
                <a16:creationId xmlns:a16="http://schemas.microsoft.com/office/drawing/2014/main" id="{0C332A32-1DEA-4A92-B52C-02B2FA7980C3}"/>
              </a:ext>
            </a:extLst>
          </p:cNvPr>
          <p:cNvSpPr/>
          <p:nvPr/>
        </p:nvSpPr>
        <p:spPr>
          <a:xfrm>
            <a:off x="1751013" y="1702503"/>
            <a:ext cx="8346194" cy="705420"/>
          </a:xfrm>
          <a:prstGeom prst="snip2DiagRect">
            <a:avLst/>
          </a:prstGeom>
          <a:solidFill>
            <a:srgbClr val="BAB09E"/>
          </a:solidFill>
          <a:ln w="57150">
            <a:noFill/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Тестирование </a:t>
            </a:r>
            <a:r>
              <a:rPr lang="ru-RU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админ</a:t>
            </a:r>
            <a:r>
              <a:rPr lang="ru-RU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lang="ru-RU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панели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2" name="object 26">
            <a:extLst>
              <a:ext uri="{FF2B5EF4-FFF2-40B4-BE49-F238E27FC236}">
                <a16:creationId xmlns:a16="http://schemas.microsoft.com/office/drawing/2014/main" id="{481923FF-4A3D-40F4-9E69-E1F853D088E5}"/>
              </a:ext>
            </a:extLst>
          </p:cNvPr>
          <p:cNvSpPr/>
          <p:nvPr/>
        </p:nvSpPr>
        <p:spPr>
          <a:xfrm>
            <a:off x="1751013" y="2572826"/>
            <a:ext cx="8346194" cy="705420"/>
          </a:xfrm>
          <a:prstGeom prst="snip2DiagRect">
            <a:avLst/>
          </a:prstGeom>
          <a:solidFill>
            <a:srgbClr val="BAB09E"/>
          </a:solidFill>
          <a:ln w="57150">
            <a:noFill/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Тестирование </a:t>
            </a:r>
            <a:r>
              <a:rPr lang="ru-RU" b="1" spc="10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клиентской</a:t>
            </a:r>
            <a:r>
              <a:rPr lang="ru-RU" b="1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части</a:t>
            </a:r>
          </a:p>
        </p:txBody>
      </p:sp>
      <p:sp>
        <p:nvSpPr>
          <p:cNvPr id="13" name="object 26">
            <a:extLst>
              <a:ext uri="{FF2B5EF4-FFF2-40B4-BE49-F238E27FC236}">
                <a16:creationId xmlns:a16="http://schemas.microsoft.com/office/drawing/2014/main" id="{F762FD71-9878-43DD-BE8C-62ABB32A0371}"/>
              </a:ext>
            </a:extLst>
          </p:cNvPr>
          <p:cNvSpPr/>
          <p:nvPr/>
        </p:nvSpPr>
        <p:spPr>
          <a:xfrm>
            <a:off x="1751013" y="3443149"/>
            <a:ext cx="8346194" cy="705420"/>
          </a:xfrm>
          <a:prstGeom prst="snip2DiagRect">
            <a:avLst/>
          </a:prstGeom>
          <a:solidFill>
            <a:srgbClr val="BAB09E"/>
          </a:solidFill>
          <a:ln w="57150">
            <a:noFill/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Создание </a:t>
            </a:r>
            <a:r>
              <a:rPr lang="ru-RU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документации </a:t>
            </a:r>
            <a:r>
              <a:rPr lang="ru-RU" b="1" spc="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для</a:t>
            </a:r>
            <a:r>
              <a:rPr lang="ru-RU" b="1" spc="-1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админ-</a:t>
            </a:r>
            <a:r>
              <a:rPr lang="ru-RU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панели</a:t>
            </a:r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0A8DC663-7EBC-4356-A34E-0DB721DA5EC4}"/>
              </a:ext>
            </a:extLst>
          </p:cNvPr>
          <p:cNvSpPr/>
          <p:nvPr/>
        </p:nvSpPr>
        <p:spPr>
          <a:xfrm>
            <a:off x="1751013" y="4301420"/>
            <a:ext cx="8346194" cy="705420"/>
          </a:xfrm>
          <a:prstGeom prst="snip2DiagRect">
            <a:avLst/>
          </a:prstGeom>
          <a:solidFill>
            <a:srgbClr val="BAB09E"/>
          </a:solidFill>
          <a:ln w="57150">
            <a:noFill/>
          </a:ln>
        </p:spPr>
        <p:txBody>
          <a:bodyPr wrap="square" lIns="0" tIns="0" rIns="0" bIns="0" rtlCol="0" anchor="ctr"/>
          <a:lstStyle/>
          <a:p>
            <a:pPr marL="12700" marR="5080" algn="ctr">
              <a:spcBef>
                <a:spcPts val="95"/>
              </a:spcBef>
            </a:pPr>
            <a:r>
              <a:rPr lang="ru-RU" b="1" spc="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Доработка чат-бота </a:t>
            </a:r>
            <a:r>
              <a:rPr lang="ru-RU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на </a:t>
            </a:r>
            <a:r>
              <a:rPr lang="ru-RU" b="1" spc="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основе</a:t>
            </a:r>
            <a:r>
              <a:rPr lang="ru-RU" b="1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результатов </a:t>
            </a:r>
            <a:r>
              <a:rPr lang="ru-RU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03741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485900" y="742013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 Ганта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9718767-182B-4531-B42C-D7F43027C0D3}"/>
              </a:ext>
            </a:extLst>
          </p:cNvPr>
          <p:cNvSpPr txBox="1"/>
          <p:nvPr/>
        </p:nvSpPr>
        <p:spPr>
          <a:xfrm>
            <a:off x="1832062" y="2448152"/>
            <a:ext cx="22948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Отладка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10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и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поиск</a:t>
            </a:r>
            <a:r>
              <a:rPr sz="1400" b="1" spc="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багов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1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в</a:t>
            </a:r>
            <a:r>
              <a:rPr sz="1400" b="1" spc="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админ</a:t>
            </a:r>
            <a:r>
              <a:rPr lang="ru-RU" sz="1400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sz="1400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панели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79E940F5-030F-4254-90B3-097EDFAD2B2E}"/>
              </a:ext>
            </a:extLst>
          </p:cNvPr>
          <p:cNvSpPr txBox="1"/>
          <p:nvPr/>
        </p:nvSpPr>
        <p:spPr>
          <a:xfrm>
            <a:off x="2274314" y="1800352"/>
            <a:ext cx="109978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1800" b="1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Задачи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1DC285E-A407-4E6B-87F9-4B94955B0D25}"/>
              </a:ext>
            </a:extLst>
          </p:cNvPr>
          <p:cNvGrpSpPr/>
          <p:nvPr/>
        </p:nvGrpSpPr>
        <p:grpSpPr>
          <a:xfrm>
            <a:off x="1828448" y="1800352"/>
            <a:ext cx="353568" cy="353568"/>
            <a:chOff x="1816608" y="2408986"/>
            <a:chExt cx="353568" cy="353568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E3C0CC0-17CD-4BE9-9B8C-B3260CB4BF5F}"/>
                </a:ext>
              </a:extLst>
            </p:cNvPr>
            <p:cNvSpPr/>
            <p:nvPr/>
          </p:nvSpPr>
          <p:spPr>
            <a:xfrm>
              <a:off x="1816608" y="2408986"/>
              <a:ext cx="353568" cy="3535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object 19">
              <a:extLst>
                <a:ext uri="{FF2B5EF4-FFF2-40B4-BE49-F238E27FC236}">
                  <a16:creationId xmlns:a16="http://schemas.microsoft.com/office/drawing/2014/main" id="{0FCA4504-1612-4DFC-B86F-B636BC81745B}"/>
                </a:ext>
              </a:extLst>
            </p:cNvPr>
            <p:cNvSpPr/>
            <p:nvPr/>
          </p:nvSpPr>
          <p:spPr>
            <a:xfrm>
              <a:off x="1900529" y="2501853"/>
              <a:ext cx="211575" cy="167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CD01FD34-E997-4DA7-9F91-AEDAF457E8A7}"/>
              </a:ext>
            </a:extLst>
          </p:cNvPr>
          <p:cNvSpPr txBox="1"/>
          <p:nvPr/>
        </p:nvSpPr>
        <p:spPr>
          <a:xfrm>
            <a:off x="1832062" y="3009559"/>
            <a:ext cx="26035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Отладка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10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и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поиск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багов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1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в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ru-RU" sz="1400" b="1" spc="10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клиентской </a:t>
            </a:r>
            <a:r>
              <a:rPr sz="1400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части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F74CA2D2-8104-452B-9738-95AF39BF6AF4}"/>
              </a:ext>
            </a:extLst>
          </p:cNvPr>
          <p:cNvSpPr txBox="1"/>
          <p:nvPr/>
        </p:nvSpPr>
        <p:spPr>
          <a:xfrm>
            <a:off x="1823178" y="3607016"/>
            <a:ext cx="279448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Создание </a:t>
            </a:r>
            <a:r>
              <a:rPr sz="1400" b="1" spc="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тестового </a:t>
            </a:r>
            <a:r>
              <a:rPr sz="1400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набора</a:t>
            </a:r>
            <a:r>
              <a:rPr sz="1400" b="1" spc="-1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данных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10D789CD-323D-4BD6-BEFE-63F5A74BD6E4}"/>
              </a:ext>
            </a:extLst>
          </p:cNvPr>
          <p:cNvSpPr txBox="1"/>
          <p:nvPr/>
        </p:nvSpPr>
        <p:spPr>
          <a:xfrm>
            <a:off x="1823178" y="4317979"/>
            <a:ext cx="259524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Тестирование </a:t>
            </a:r>
            <a:r>
              <a:rPr sz="1400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админ</a:t>
            </a:r>
            <a:r>
              <a:rPr lang="ru-RU" sz="1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sz="1400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панели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4531805B-6270-4154-865E-FBC180C38A40}"/>
              </a:ext>
            </a:extLst>
          </p:cNvPr>
          <p:cNvSpPr txBox="1"/>
          <p:nvPr/>
        </p:nvSpPr>
        <p:spPr>
          <a:xfrm>
            <a:off x="1816608" y="4916688"/>
            <a:ext cx="279187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Тестирование </a:t>
            </a:r>
            <a:r>
              <a:rPr sz="1400" b="1" spc="10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клиентской</a:t>
            </a:r>
            <a:r>
              <a:rPr sz="1400" b="1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части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B30EF643-437B-4450-B4C5-0B70E718A94A}"/>
              </a:ext>
            </a:extLst>
          </p:cNvPr>
          <p:cNvSpPr/>
          <p:nvPr/>
        </p:nvSpPr>
        <p:spPr>
          <a:xfrm>
            <a:off x="5015417" y="2517677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BABBB6"/>
              </a:solidFill>
            </a:endParaRPr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3BCAFA18-3CFB-462C-9C48-53422340E47C}"/>
              </a:ext>
            </a:extLst>
          </p:cNvPr>
          <p:cNvSpPr/>
          <p:nvPr/>
        </p:nvSpPr>
        <p:spPr>
          <a:xfrm>
            <a:off x="5021768" y="3117752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CE83E2E9-6C7C-4194-8239-4831DA603C2A}"/>
              </a:ext>
            </a:extLst>
          </p:cNvPr>
          <p:cNvSpPr/>
          <p:nvPr/>
        </p:nvSpPr>
        <p:spPr>
          <a:xfrm>
            <a:off x="5028118" y="3708301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4">
            <a:extLst>
              <a:ext uri="{FF2B5EF4-FFF2-40B4-BE49-F238E27FC236}">
                <a16:creationId xmlns:a16="http://schemas.microsoft.com/office/drawing/2014/main" id="{8E1229F1-3C40-4C4A-A603-BB9FF1830F67}"/>
              </a:ext>
            </a:extLst>
          </p:cNvPr>
          <p:cNvSpPr/>
          <p:nvPr/>
        </p:nvSpPr>
        <p:spPr>
          <a:xfrm>
            <a:off x="5021768" y="4311552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5">
            <a:extLst>
              <a:ext uri="{FF2B5EF4-FFF2-40B4-BE49-F238E27FC236}">
                <a16:creationId xmlns:a16="http://schemas.microsoft.com/office/drawing/2014/main" id="{B94D467F-A0E0-4558-B1F7-890BA80CD45E}"/>
              </a:ext>
            </a:extLst>
          </p:cNvPr>
          <p:cNvSpPr/>
          <p:nvPr/>
        </p:nvSpPr>
        <p:spPr>
          <a:xfrm>
            <a:off x="5028118" y="4892577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6">
            <a:extLst>
              <a:ext uri="{FF2B5EF4-FFF2-40B4-BE49-F238E27FC236}">
                <a16:creationId xmlns:a16="http://schemas.microsoft.com/office/drawing/2014/main" id="{D376885D-1103-47FF-ACC3-4E016785A4EC}"/>
              </a:ext>
            </a:extLst>
          </p:cNvPr>
          <p:cNvSpPr/>
          <p:nvPr/>
        </p:nvSpPr>
        <p:spPr>
          <a:xfrm>
            <a:off x="5021828" y="2517863"/>
            <a:ext cx="2150110" cy="299720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Данил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bject 27">
            <a:extLst>
              <a:ext uri="{FF2B5EF4-FFF2-40B4-BE49-F238E27FC236}">
                <a16:creationId xmlns:a16="http://schemas.microsoft.com/office/drawing/2014/main" id="{1DB61336-5E9B-4CC4-81B6-8BF9243E92FA}"/>
              </a:ext>
            </a:extLst>
          </p:cNvPr>
          <p:cNvSpPr/>
          <p:nvPr/>
        </p:nvSpPr>
        <p:spPr>
          <a:xfrm>
            <a:off x="5028279" y="3114707"/>
            <a:ext cx="2143125" cy="298450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Аркадий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37179B49-2058-4A63-8E4B-532399B835DF}"/>
              </a:ext>
            </a:extLst>
          </p:cNvPr>
          <p:cNvSpPr/>
          <p:nvPr/>
        </p:nvSpPr>
        <p:spPr>
          <a:xfrm>
            <a:off x="6247508" y="3708335"/>
            <a:ext cx="2371090" cy="297180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bject 29">
            <a:extLst>
              <a:ext uri="{FF2B5EF4-FFF2-40B4-BE49-F238E27FC236}">
                <a16:creationId xmlns:a16="http://schemas.microsoft.com/office/drawing/2014/main" id="{57353AA9-C83B-455B-84F4-061286970D42}"/>
              </a:ext>
            </a:extLst>
          </p:cNvPr>
          <p:cNvSpPr/>
          <p:nvPr/>
        </p:nvSpPr>
        <p:spPr>
          <a:xfrm>
            <a:off x="8264349" y="4311450"/>
            <a:ext cx="1484630" cy="294640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2341D080-0E7A-4D64-9B96-F17D46DD61A3}"/>
              </a:ext>
            </a:extLst>
          </p:cNvPr>
          <p:cNvSpPr/>
          <p:nvPr/>
        </p:nvSpPr>
        <p:spPr>
          <a:xfrm>
            <a:off x="8638226" y="4892484"/>
            <a:ext cx="1996439" cy="295275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bject 31">
            <a:extLst>
              <a:ext uri="{FF2B5EF4-FFF2-40B4-BE49-F238E27FC236}">
                <a16:creationId xmlns:a16="http://schemas.microsoft.com/office/drawing/2014/main" id="{8976D1B0-F528-4AF5-9B16-350C41C36AB0}"/>
              </a:ext>
            </a:extLst>
          </p:cNvPr>
          <p:cNvSpPr txBox="1"/>
          <p:nvPr/>
        </p:nvSpPr>
        <p:spPr>
          <a:xfrm>
            <a:off x="5010972" y="1729284"/>
            <a:ext cx="55937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9670" algn="l"/>
                <a:tab pos="3500754" algn="l"/>
                <a:tab pos="4704715" algn="l"/>
              </a:tabLst>
            </a:pPr>
            <a:r>
              <a:rPr sz="1800" b="1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Сентябрь</a:t>
            </a:r>
            <a:r>
              <a:rPr sz="1800" b="1" spc="31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Октябрь	</a:t>
            </a:r>
            <a:r>
              <a:rPr sz="1800" b="1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Ноябрь	</a:t>
            </a:r>
            <a:r>
              <a:rPr sz="18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Декабрь	</a:t>
            </a:r>
            <a:r>
              <a:rPr sz="1800" b="1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Январь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24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485900" y="742013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 Ганта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79E940F5-030F-4254-90B3-097EDFAD2B2E}"/>
              </a:ext>
            </a:extLst>
          </p:cNvPr>
          <p:cNvSpPr txBox="1"/>
          <p:nvPr/>
        </p:nvSpPr>
        <p:spPr>
          <a:xfrm>
            <a:off x="2274314" y="1800352"/>
            <a:ext cx="109978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1800" b="1" spc="9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Задачи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1DC285E-A407-4E6B-87F9-4B94955B0D25}"/>
              </a:ext>
            </a:extLst>
          </p:cNvPr>
          <p:cNvGrpSpPr/>
          <p:nvPr/>
        </p:nvGrpSpPr>
        <p:grpSpPr>
          <a:xfrm>
            <a:off x="1828448" y="1800352"/>
            <a:ext cx="353568" cy="353568"/>
            <a:chOff x="1816608" y="2408986"/>
            <a:chExt cx="353568" cy="353568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E3C0CC0-17CD-4BE9-9B8C-B3260CB4BF5F}"/>
                </a:ext>
              </a:extLst>
            </p:cNvPr>
            <p:cNvSpPr/>
            <p:nvPr/>
          </p:nvSpPr>
          <p:spPr>
            <a:xfrm>
              <a:off x="1816608" y="2408986"/>
              <a:ext cx="353568" cy="3535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object 19">
              <a:extLst>
                <a:ext uri="{FF2B5EF4-FFF2-40B4-BE49-F238E27FC236}">
                  <a16:creationId xmlns:a16="http://schemas.microsoft.com/office/drawing/2014/main" id="{0FCA4504-1612-4DFC-B86F-B636BC81745B}"/>
                </a:ext>
              </a:extLst>
            </p:cNvPr>
            <p:cNvSpPr/>
            <p:nvPr/>
          </p:nvSpPr>
          <p:spPr>
            <a:xfrm>
              <a:off x="1900529" y="2501853"/>
              <a:ext cx="211575" cy="167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object 21">
            <a:extLst>
              <a:ext uri="{FF2B5EF4-FFF2-40B4-BE49-F238E27FC236}">
                <a16:creationId xmlns:a16="http://schemas.microsoft.com/office/drawing/2014/main" id="{B30EF643-437B-4450-B4C5-0B70E718A94A}"/>
              </a:ext>
            </a:extLst>
          </p:cNvPr>
          <p:cNvSpPr/>
          <p:nvPr/>
        </p:nvSpPr>
        <p:spPr>
          <a:xfrm>
            <a:off x="5021768" y="2517008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BABBB6"/>
              </a:solidFill>
            </a:endParaRPr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3BCAFA18-3CFB-462C-9C48-53422340E47C}"/>
              </a:ext>
            </a:extLst>
          </p:cNvPr>
          <p:cNvSpPr/>
          <p:nvPr/>
        </p:nvSpPr>
        <p:spPr>
          <a:xfrm>
            <a:off x="5021768" y="3117752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CE83E2E9-6C7C-4194-8239-4831DA603C2A}"/>
              </a:ext>
            </a:extLst>
          </p:cNvPr>
          <p:cNvSpPr/>
          <p:nvPr/>
        </p:nvSpPr>
        <p:spPr>
          <a:xfrm>
            <a:off x="5004491" y="3712645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4">
            <a:extLst>
              <a:ext uri="{FF2B5EF4-FFF2-40B4-BE49-F238E27FC236}">
                <a16:creationId xmlns:a16="http://schemas.microsoft.com/office/drawing/2014/main" id="{8E1229F1-3C40-4C4A-A603-BB9FF1830F67}"/>
              </a:ext>
            </a:extLst>
          </p:cNvPr>
          <p:cNvSpPr/>
          <p:nvPr/>
        </p:nvSpPr>
        <p:spPr>
          <a:xfrm>
            <a:off x="5021768" y="4311552"/>
            <a:ext cx="5589270" cy="296545"/>
          </a:xfrm>
          <a:prstGeom prst="roundRect">
            <a:avLst/>
          </a:prstGeom>
          <a:solidFill>
            <a:srgbClr val="D8D8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6">
            <a:extLst>
              <a:ext uri="{FF2B5EF4-FFF2-40B4-BE49-F238E27FC236}">
                <a16:creationId xmlns:a16="http://schemas.microsoft.com/office/drawing/2014/main" id="{D376885D-1103-47FF-ACC3-4E016785A4EC}"/>
              </a:ext>
            </a:extLst>
          </p:cNvPr>
          <p:cNvSpPr/>
          <p:nvPr/>
        </p:nvSpPr>
        <p:spPr>
          <a:xfrm>
            <a:off x="9006665" y="2515670"/>
            <a:ext cx="1124888" cy="299720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bject 27">
            <a:extLst>
              <a:ext uri="{FF2B5EF4-FFF2-40B4-BE49-F238E27FC236}">
                <a16:creationId xmlns:a16="http://schemas.microsoft.com/office/drawing/2014/main" id="{1DB61336-5E9B-4CC4-81B6-8BF9243E92FA}"/>
              </a:ext>
            </a:extLst>
          </p:cNvPr>
          <p:cNvSpPr/>
          <p:nvPr/>
        </p:nvSpPr>
        <p:spPr>
          <a:xfrm>
            <a:off x="9080058" y="3121325"/>
            <a:ext cx="1288764" cy="298450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Марк, Елена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bject 31">
            <a:extLst>
              <a:ext uri="{FF2B5EF4-FFF2-40B4-BE49-F238E27FC236}">
                <a16:creationId xmlns:a16="http://schemas.microsoft.com/office/drawing/2014/main" id="{B26185B4-9CA0-4C36-9BFB-ECBE93690151}"/>
              </a:ext>
            </a:extLst>
          </p:cNvPr>
          <p:cNvSpPr txBox="1"/>
          <p:nvPr/>
        </p:nvSpPr>
        <p:spPr>
          <a:xfrm>
            <a:off x="5010972" y="1729284"/>
            <a:ext cx="55937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9670" algn="l"/>
                <a:tab pos="3500754" algn="l"/>
                <a:tab pos="4704715" algn="l"/>
              </a:tabLst>
            </a:pPr>
            <a:r>
              <a:rPr sz="1800" b="1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Сентябрь</a:t>
            </a:r>
            <a:r>
              <a:rPr sz="1800" b="1" spc="31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Октябрь	</a:t>
            </a:r>
            <a:r>
              <a:rPr sz="1800" b="1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Ноябрь	</a:t>
            </a:r>
            <a:r>
              <a:rPr sz="1800" b="1" spc="7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Декабрь	</a:t>
            </a:r>
            <a:r>
              <a:rPr sz="1800" b="1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Январь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F38E8465-8972-4FC8-AB9C-21D7A2F0A12F}"/>
              </a:ext>
            </a:extLst>
          </p:cNvPr>
          <p:cNvSpPr txBox="1"/>
          <p:nvPr/>
        </p:nvSpPr>
        <p:spPr>
          <a:xfrm>
            <a:off x="1823178" y="3041945"/>
            <a:ext cx="26282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Создание </a:t>
            </a:r>
            <a:r>
              <a:rPr sz="1400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документации </a:t>
            </a:r>
            <a:r>
              <a:rPr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для</a:t>
            </a:r>
            <a:r>
              <a:rPr sz="1400" b="1" spc="-1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админ</a:t>
            </a:r>
            <a:r>
              <a:rPr lang="ru-RU" sz="1400" b="1" spc="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</a:t>
            </a:r>
            <a:r>
              <a:rPr sz="1400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панели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6C1A58F6-5DFA-4299-8185-E81E102552D5}"/>
              </a:ext>
            </a:extLst>
          </p:cNvPr>
          <p:cNvSpPr txBox="1"/>
          <p:nvPr/>
        </p:nvSpPr>
        <p:spPr>
          <a:xfrm>
            <a:off x="1823178" y="3614718"/>
            <a:ext cx="24752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Доработка </a:t>
            </a:r>
            <a:r>
              <a:rPr sz="1400" b="1" spc="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на </a:t>
            </a:r>
            <a:r>
              <a:rPr sz="1400" b="1" spc="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основе</a:t>
            </a:r>
            <a:r>
              <a:rPr sz="1400" b="1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результатов </a:t>
            </a:r>
            <a:r>
              <a:rPr sz="1400" b="1" spc="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тестирования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0FF770B1-034B-45BC-A832-01CDA2D0CCA3}"/>
              </a:ext>
            </a:extLst>
          </p:cNvPr>
          <p:cNvSpPr txBox="1"/>
          <p:nvPr/>
        </p:nvSpPr>
        <p:spPr>
          <a:xfrm>
            <a:off x="1823178" y="4231091"/>
            <a:ext cx="23241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Подготовка </a:t>
            </a:r>
            <a:r>
              <a:rPr sz="1400" b="1" spc="1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</a:t>
            </a:r>
            <a:r>
              <a:rPr sz="1400" b="1" spc="-1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1400" b="1" spc="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передаче </a:t>
            </a:r>
            <a:r>
              <a:rPr sz="1400" b="1" spc="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проекта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13429930-A079-4039-8464-F571DA08376C}"/>
              </a:ext>
            </a:extLst>
          </p:cNvPr>
          <p:cNvSpPr txBox="1"/>
          <p:nvPr/>
        </p:nvSpPr>
        <p:spPr>
          <a:xfrm>
            <a:off x="1823178" y="2444414"/>
            <a:ext cx="26282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ru-RU" sz="1400" b="1" spc="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Доработка на основе правок заказчика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5346B2A1-8648-4F2F-AEF3-5184B9005C58}"/>
              </a:ext>
            </a:extLst>
          </p:cNvPr>
          <p:cNvSpPr/>
          <p:nvPr/>
        </p:nvSpPr>
        <p:spPr>
          <a:xfrm>
            <a:off x="9486150" y="4317030"/>
            <a:ext cx="1124888" cy="299720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14322D6A-F4FB-4DD0-B8E8-EAB9EC458938}"/>
              </a:ext>
            </a:extLst>
          </p:cNvPr>
          <p:cNvSpPr/>
          <p:nvPr/>
        </p:nvSpPr>
        <p:spPr>
          <a:xfrm>
            <a:off x="9486150" y="3718078"/>
            <a:ext cx="1124888" cy="299720"/>
          </a:xfrm>
          <a:prstGeom prst="roundRect">
            <a:avLst/>
          </a:prstGeom>
          <a:solidFill>
            <a:srgbClr val="BABBB6"/>
          </a:solidFill>
        </p:spPr>
        <p:txBody>
          <a:bodyPr wrap="square" lIns="0" tIns="0" rIns="0" bIns="0" rtlCol="0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Марк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7958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0</TotalTime>
  <Words>990</Words>
  <Application>Microsoft Office PowerPoint</Application>
  <PresentationFormat>Широкоэкранный</PresentationFormat>
  <Paragraphs>196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Wingdings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Miko</dc:creator>
  <cp:lastModifiedBy>Elen Miko</cp:lastModifiedBy>
  <cp:revision>39</cp:revision>
  <dcterms:created xsi:type="dcterms:W3CDTF">2021-01-19T01:11:02Z</dcterms:created>
  <dcterms:modified xsi:type="dcterms:W3CDTF">2021-01-25T08:16:06Z</dcterms:modified>
</cp:coreProperties>
</file>