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3" r:id="rId5"/>
    <p:sldId id="269" r:id="rId6"/>
    <p:sldId id="266" r:id="rId7"/>
    <p:sldId id="267" r:id="rId8"/>
    <p:sldId id="268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FFCC"/>
    <a:srgbClr val="FFFFCC"/>
    <a:srgbClr val="FFCCFF"/>
    <a:srgbClr val="CCFFFF"/>
    <a:srgbClr val="00FF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7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2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1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00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5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0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8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19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F103-2BD2-4C77-9753-9F53759E91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5FD2-3A57-465B-BEB0-6B8336391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4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AC 3.1- Examine information for validity</a:t>
            </a:r>
          </a:p>
        </p:txBody>
      </p:sp>
    </p:spTree>
    <p:extLst>
      <p:ext uri="{BB962C8B-B14F-4D97-AF65-F5344CB8AC3E}">
        <p14:creationId xmlns:p14="http://schemas.microsoft.com/office/powerpoint/2010/main" val="395006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525BC8-F2A1-7442-B59A-9B7FB856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34" y="457200"/>
            <a:ext cx="671593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F8BCDD-284D-F241-9EF2-2419CC04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2" y="521652"/>
            <a:ext cx="10905066" cy="5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section is worth 15 marks- one of the biggest mark scorers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You need to examine:</a:t>
            </a:r>
          </a:p>
          <a:p>
            <a:r>
              <a:rPr lang="en-GB" dirty="0"/>
              <a:t>Evidence</a:t>
            </a:r>
          </a:p>
          <a:p>
            <a:r>
              <a:rPr lang="en-GB" dirty="0"/>
              <a:t>Trial transcripts</a:t>
            </a:r>
          </a:p>
          <a:p>
            <a:pPr>
              <a:lnSpc>
                <a:spcPct val="100000"/>
              </a:lnSpc>
            </a:pPr>
            <a:r>
              <a:rPr lang="en-GB" dirty="0"/>
              <a:t>Media reports</a:t>
            </a:r>
          </a:p>
          <a:p>
            <a:r>
              <a:rPr lang="en-GB" dirty="0"/>
              <a:t>Law reports </a:t>
            </a:r>
          </a:p>
          <a:p>
            <a:r>
              <a:rPr lang="en-GB" dirty="0"/>
              <a:t>Judgements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3819" y="2946400"/>
            <a:ext cx="4248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Circumstances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Accuracy </a:t>
            </a:r>
          </a:p>
        </p:txBody>
      </p:sp>
    </p:spTree>
    <p:extLst>
      <p:ext uri="{BB962C8B-B14F-4D97-AF65-F5344CB8AC3E}">
        <p14:creationId xmlns:p14="http://schemas.microsoft.com/office/powerpoint/2010/main" val="39416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4A9D-CC7F-B446-AAD7-B1B4ED78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826B-FCB4-2B48-ABBE-7F5DAE9CF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Giving a range of examples (inc. the brief) examine sources of information for validity.</a:t>
            </a:r>
          </a:p>
        </p:txBody>
      </p:sp>
    </p:spTree>
    <p:extLst>
      <p:ext uri="{BB962C8B-B14F-4D97-AF65-F5344CB8AC3E}">
        <p14:creationId xmlns:p14="http://schemas.microsoft.com/office/powerpoint/2010/main" val="348353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8304-4CDB-4F4D-8C7D-222DBC84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2639"/>
          </a:xfrm>
        </p:spPr>
        <p:txBody>
          <a:bodyPr/>
          <a:lstStyle/>
          <a:p>
            <a:r>
              <a:rPr lang="en-GB" dirty="0">
                <a:highlight>
                  <a:srgbClr val="FFCCFF"/>
                </a:highlight>
              </a:rPr>
              <a:t>Some Terms (that might need explaining)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3CE4-EFFE-CD41-9CE4-32B68197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9506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highlight>
                  <a:srgbClr val="FFFFCC"/>
                </a:highlight>
              </a:rPr>
              <a:t>Bias – </a:t>
            </a:r>
          </a:p>
          <a:p>
            <a:pPr marL="0" indent="0">
              <a:buNone/>
            </a:pPr>
            <a:r>
              <a:rPr lang="en-GB" dirty="0"/>
              <a:t>Is the evidence, judgment affected by race, gender, gut feeling, professional judgement and so 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CCFFCC"/>
                </a:highlight>
              </a:rPr>
              <a:t>Currency -</a:t>
            </a:r>
          </a:p>
          <a:p>
            <a:pPr marL="0" indent="0">
              <a:buNone/>
            </a:pPr>
            <a:r>
              <a:rPr lang="en-GB" dirty="0"/>
              <a:t>Is the evidence collected in an up-to-date manner? </a:t>
            </a:r>
          </a:p>
          <a:p>
            <a:pPr marL="0" indent="0">
              <a:buNone/>
            </a:pPr>
            <a:r>
              <a:rPr lang="en-GB" dirty="0"/>
              <a:t>How current is that evidence?</a:t>
            </a:r>
          </a:p>
          <a:p>
            <a:pPr marL="0" indent="0">
              <a:buNone/>
            </a:pPr>
            <a:r>
              <a:rPr lang="en-GB" dirty="0"/>
              <a:t>How much value does that information hold ?</a:t>
            </a:r>
          </a:p>
          <a:p>
            <a:pPr marL="0" indent="0">
              <a:buNone/>
            </a:pPr>
            <a:r>
              <a:rPr lang="en-GB" dirty="0"/>
              <a:t>Is this a a reliable source (like a pathologist)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highlight>
                  <a:srgbClr val="FF33CC"/>
                </a:highlight>
              </a:rPr>
              <a:t>Circumstance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highlight>
                  <a:srgbClr val="FF33CC"/>
                </a:highlight>
              </a:rPr>
              <a:t> - </a:t>
            </a:r>
          </a:p>
          <a:p>
            <a:pPr marL="0" indent="0">
              <a:buNone/>
            </a:pPr>
            <a:r>
              <a:rPr lang="en-GB" dirty="0"/>
              <a:t>Is the evidence circumstantial? (circumstance)</a:t>
            </a:r>
          </a:p>
          <a:p>
            <a:pPr marL="0" indent="0">
              <a:buNone/>
            </a:pPr>
            <a:r>
              <a:rPr lang="en-GB" dirty="0"/>
              <a:t>What were the circumstances that the evidence was collected?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87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D7E3-7924-C440-9A56-FF79E9E6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033"/>
            <a:ext cx="10515600" cy="555193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40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SOURCES OF </a:t>
            </a:r>
            <a:r>
              <a:rPr lang="en-GB" u="sng" dirty="0">
                <a:solidFill>
                  <a:srgbClr val="FF0000"/>
                </a:solidFill>
              </a:rPr>
              <a:t>INFORMATION</a:t>
            </a:r>
            <a:r>
              <a:rPr lang="en-GB" dirty="0">
                <a:solidFill>
                  <a:srgbClr val="FF0000"/>
                </a:solidFill>
              </a:rPr>
              <a:t> IN CRIMINAL TRIALS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CCFFFF"/>
                </a:highlight>
              </a:rPr>
              <a:t>Evidence is the physical and testimonial evidence presented in the court room in a case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FFCCFF"/>
                </a:highlight>
              </a:rPr>
              <a:t>Trial transcripts are written record of the spoken word in a court room, usually words spoken by the judge or lawyers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CCFFCC"/>
                </a:highlight>
              </a:rPr>
              <a:t>Media reports are any reports given in any form of media, e.g. Newspaper articles or social media reports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C0C0C0"/>
                </a:highlight>
              </a:rPr>
              <a:t>Judgements are the outcome of a case (guilty, not guilty etc.) and sentences if found guilty. This can be disputed through appeal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FFFFCC"/>
                </a:highlight>
              </a:rPr>
              <a:t>Law reports are the written evidence of all legal interpretations and reasoning for judgements and sentencing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35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D77BA8-7805-C045-B9A3-5E632686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710" y="9588"/>
            <a:ext cx="2218460" cy="15562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D7E3-7924-C440-9A56-FF79E9E6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033"/>
            <a:ext cx="10515600" cy="555193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400"/>
              </a:spcAft>
              <a:buNone/>
            </a:pPr>
            <a:r>
              <a:rPr lang="en-GB" dirty="0">
                <a:solidFill>
                  <a:srgbClr val="7030A0"/>
                </a:solidFill>
              </a:rPr>
              <a:t>AREAS WHERE THERE MAY BE A PROBLEM WITH </a:t>
            </a:r>
            <a:r>
              <a:rPr lang="en-GB" u="sng" dirty="0">
                <a:solidFill>
                  <a:srgbClr val="7030A0"/>
                </a:solidFill>
              </a:rPr>
              <a:t>VALDITY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FFCCFF"/>
                </a:highlight>
              </a:rPr>
              <a:t>Bias – The validity of information may be lessened when it comes from a biased source such as the police or the intelligence services.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00FFFF"/>
                </a:highlight>
              </a:rPr>
              <a:t>Opinion – An opinion is not fact; it is one person’s point of view.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CCFFCC"/>
                </a:highlight>
              </a:rPr>
              <a:t>Circumstances – Our understanding of information about a crime may be altered by the circumstances of the offence, for example, the age of the accused or whether they were provoked.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FFFFCC"/>
                </a:highlight>
              </a:rPr>
              <a:t>Currency – What is the impact that this information has on the case, for example some experts have such as pathologists have high value, others especially those who may have a reason to give certain evidence will have less ‘currency’.</a:t>
            </a:r>
          </a:p>
          <a:p>
            <a:pPr>
              <a:spcAft>
                <a:spcPts val="1200"/>
              </a:spcAft>
            </a:pPr>
            <a:r>
              <a:rPr lang="en-GB" dirty="0">
                <a:highlight>
                  <a:srgbClr val="CCFFFF"/>
                </a:highlight>
              </a:rPr>
              <a:t>Accuracy – Information sources can vary in terms of accuracy, for example finger prints may only be a partial match and therefore have less reliable and possibly not valid.</a:t>
            </a:r>
          </a:p>
          <a:p>
            <a:pPr>
              <a:spcAft>
                <a:spcPts val="1200"/>
              </a:spcAft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85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4FD4-54C2-244B-A0C1-D429774F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174057"/>
            <a:ext cx="10515600" cy="699400"/>
          </a:xfrm>
        </p:spPr>
        <p:txBody>
          <a:bodyPr>
            <a:normAutofit/>
          </a:bodyPr>
          <a:lstStyle/>
          <a:p>
            <a:r>
              <a:rPr lang="en-GB" sz="2800" u="sng" dirty="0"/>
              <a:t>TASK – In your booklets page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0CAB-F9ED-9C42-A5BA-42BB16B7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99"/>
            <a:ext cx="9725167" cy="1869743"/>
          </a:xfrm>
        </p:spPr>
        <p:txBody>
          <a:bodyPr/>
          <a:lstStyle/>
          <a:p>
            <a:r>
              <a:rPr lang="en-GB" dirty="0"/>
              <a:t>Read through the two tasks </a:t>
            </a:r>
            <a:r>
              <a:rPr lang="en-GB" dirty="0">
                <a:solidFill>
                  <a:srgbClr val="7030A0"/>
                </a:solidFill>
              </a:rPr>
              <a:t>Sally Clark (Evidence)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Barry George (Judgements)</a:t>
            </a:r>
          </a:p>
          <a:p>
            <a:r>
              <a:rPr lang="en-GB" dirty="0"/>
              <a:t>These case show various features that might affect the validity of the original trial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2663F1-35A2-3247-9192-5C01BA326A19}"/>
              </a:ext>
            </a:extLst>
          </p:cNvPr>
          <p:cNvSpPr txBox="1">
            <a:spLocks/>
          </p:cNvSpPr>
          <p:nvPr/>
        </p:nvSpPr>
        <p:spPr>
          <a:xfrm>
            <a:off x="1046261" y="3323475"/>
            <a:ext cx="4120738" cy="32562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B050"/>
                </a:solidFill>
                <a:latin typeface="Patrick Hand SC" pitchFamily="2" charset="77"/>
              </a:rPr>
              <a:t>The Evidence in the Sally Clark Case 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rgbClr val="00B050"/>
              </a:solidFill>
              <a:latin typeface="Patrick Hand SC" pitchFamily="2" charset="77"/>
            </a:endParaRPr>
          </a:p>
          <a:p>
            <a:r>
              <a:rPr lang="en-GB" dirty="0">
                <a:latin typeface="Patrick Hand SC" pitchFamily="2" charset="77"/>
              </a:rPr>
              <a:t>Currency</a:t>
            </a:r>
          </a:p>
          <a:p>
            <a:r>
              <a:rPr lang="en-GB" dirty="0">
                <a:latin typeface="Patrick Hand SC" pitchFamily="2" charset="77"/>
              </a:rPr>
              <a:t>Circumstance</a:t>
            </a:r>
          </a:p>
          <a:p>
            <a:r>
              <a:rPr lang="en-GB" dirty="0">
                <a:latin typeface="Patrick Hand SC" pitchFamily="2" charset="77"/>
              </a:rPr>
              <a:t>accuracy/inaccuracy</a:t>
            </a:r>
          </a:p>
          <a:p>
            <a:r>
              <a:rPr lang="en-GB" dirty="0">
                <a:latin typeface="Patrick Hand SC" pitchFamily="2" charset="77"/>
              </a:rPr>
              <a:t>opinion</a:t>
            </a:r>
          </a:p>
          <a:p>
            <a:r>
              <a:rPr lang="en-GB" dirty="0">
                <a:latin typeface="Patrick Hand SC" pitchFamily="2" charset="77"/>
              </a:rPr>
              <a:t>bias.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A76C79-4D33-744E-AF52-E36E1E69FF08}"/>
              </a:ext>
            </a:extLst>
          </p:cNvPr>
          <p:cNvSpPr txBox="1">
            <a:spLocks/>
          </p:cNvSpPr>
          <p:nvPr/>
        </p:nvSpPr>
        <p:spPr>
          <a:xfrm>
            <a:off x="6283314" y="3207729"/>
            <a:ext cx="4509656" cy="32562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accent2">
                    <a:lumMod val="75000"/>
                  </a:schemeClr>
                </a:solidFill>
                <a:latin typeface="Patrick Hand SC" pitchFamily="2" charset="77"/>
              </a:rPr>
              <a:t>The Judgement in the Barry George Case shows</a:t>
            </a:r>
          </a:p>
          <a:p>
            <a:r>
              <a:rPr lang="en-GB" sz="2400" dirty="0">
                <a:latin typeface="Patrick Hand SC" pitchFamily="2" charset="77"/>
              </a:rPr>
              <a:t>Currency</a:t>
            </a:r>
          </a:p>
          <a:p>
            <a:r>
              <a:rPr lang="en-GB" sz="2400" dirty="0">
                <a:latin typeface="Patrick Hand SC" pitchFamily="2" charset="77"/>
              </a:rPr>
              <a:t>Circumstance</a:t>
            </a:r>
          </a:p>
          <a:p>
            <a:r>
              <a:rPr lang="en-GB" sz="2400" dirty="0">
                <a:latin typeface="Patrick Hand SC" pitchFamily="2" charset="77"/>
              </a:rPr>
              <a:t>accuracy/inaccuracy</a:t>
            </a:r>
          </a:p>
          <a:p>
            <a:r>
              <a:rPr lang="en-GB" sz="2400" dirty="0">
                <a:latin typeface="Patrick Hand SC" pitchFamily="2" charset="77"/>
              </a:rPr>
              <a:t>opinion</a:t>
            </a:r>
          </a:p>
          <a:p>
            <a:r>
              <a:rPr lang="en-GB" sz="2400" dirty="0">
                <a:latin typeface="Patrick Hand SC" pitchFamily="2" charset="77"/>
              </a:rPr>
              <a:t>bias. </a:t>
            </a:r>
          </a:p>
        </p:txBody>
      </p:sp>
    </p:spTree>
    <p:extLst>
      <p:ext uri="{BB962C8B-B14F-4D97-AF65-F5344CB8AC3E}">
        <p14:creationId xmlns:p14="http://schemas.microsoft.com/office/powerpoint/2010/main" val="33729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4FD4-54C2-244B-A0C1-D429774F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174057"/>
            <a:ext cx="10515600" cy="699400"/>
          </a:xfrm>
        </p:spPr>
        <p:txBody>
          <a:bodyPr>
            <a:normAutofit/>
          </a:bodyPr>
          <a:lstStyle/>
          <a:p>
            <a:r>
              <a:rPr lang="en-GB" sz="2800" u="sng" dirty="0"/>
              <a:t>TASK – In your booklets page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0CAB-F9ED-9C42-A5BA-42BB16B7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99"/>
            <a:ext cx="10515600" cy="4948664"/>
          </a:xfrm>
        </p:spPr>
        <p:txBody>
          <a:bodyPr/>
          <a:lstStyle/>
          <a:p>
            <a:r>
              <a:rPr lang="en-GB" dirty="0"/>
              <a:t>Now fill in the table you were given earlier for the rows for </a:t>
            </a:r>
            <a:r>
              <a:rPr lang="en-GB" dirty="0">
                <a:solidFill>
                  <a:srgbClr val="00B050"/>
                </a:solidFill>
              </a:rPr>
              <a:t>evidence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judgments</a:t>
            </a:r>
          </a:p>
          <a:p>
            <a:r>
              <a:rPr lang="en-GB" dirty="0"/>
              <a:t>Then complete the tasks in the the rest of the booklet (media, law reports and trial transcripts) and complete the rest of the table</a:t>
            </a:r>
          </a:p>
          <a:p>
            <a:endParaRPr lang="en-GB" dirty="0"/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533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Patrick Hand SC</vt:lpstr>
      <vt:lpstr>Office Theme</vt:lpstr>
      <vt:lpstr>AC 3.1- Examine information for validity</vt:lpstr>
      <vt:lpstr>PowerPoint Presentation</vt:lpstr>
      <vt:lpstr>Introduction:</vt:lpstr>
      <vt:lpstr>Typical Question</vt:lpstr>
      <vt:lpstr>Some Terms (that might need explaining)</vt:lpstr>
      <vt:lpstr>PowerPoint Presentation</vt:lpstr>
      <vt:lpstr>PowerPoint Presentation</vt:lpstr>
      <vt:lpstr>TASK – In your booklets page 2 and 3</vt:lpstr>
      <vt:lpstr>TASK – In your booklets page 2 and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3.1- Examine information for validity</dc:title>
  <dc:creator>Charlie Foreman</dc:creator>
  <cp:lastModifiedBy>David Johnson</cp:lastModifiedBy>
  <cp:revision>12</cp:revision>
  <dcterms:created xsi:type="dcterms:W3CDTF">2019-10-16T11:10:51Z</dcterms:created>
  <dcterms:modified xsi:type="dcterms:W3CDTF">2021-12-13T16:07:20Z</dcterms:modified>
</cp:coreProperties>
</file>