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</p:embeddedFont>
    <p:embeddedFont>
      <p:font typeface="Source Code Pro"/>
      <p:regular r:id="rId30"/>
      <p:bold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1140748-080F-4CF2-8BAD-D0B5DECE0331}">
  <a:tblStyle styleId="{B1140748-080F-4CF2-8BAD-D0B5DECE033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FD4EE11-232D-406C-8C64-8057365C1115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tools.ietf.org/html/rfc7230#section-3.1.1" TargetMode="External"/><Relationship Id="rId3" Type="http://schemas.openxmlformats.org/officeDocument/2006/relationships/hyperlink" Target="http://tools.ietf.org/html/rfc7230#section-3.2" TargetMode="External"/><Relationship Id="rId4" Type="http://schemas.openxmlformats.org/officeDocument/2006/relationships/hyperlink" Target="http://tools.ietf.org/html/rfc7230#section-3.3" TargetMode="External"/><Relationship Id="rId5" Type="http://schemas.openxmlformats.org/officeDocument/2006/relationships/hyperlink" Target="http://tools.ietf.org/html/rfc7230#section-3.3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tools.ietf.org/html/rfc7230#section-3.1.2" TargetMode="External"/><Relationship Id="rId3" Type="http://schemas.openxmlformats.org/officeDocument/2006/relationships/hyperlink" Target="http://tools.ietf.org/html/rfc7230#section-3.2" TargetMode="External"/><Relationship Id="rId4" Type="http://schemas.openxmlformats.org/officeDocument/2006/relationships/hyperlink" Target="http://tools.ietf.org/html/rfc7230#section-3.3" TargetMode="External"/><Relationship Id="rId5" Type="http://schemas.openxmlformats.org/officeDocument/2006/relationships/hyperlink" Target="http://tools.ietf.org/html/rfc7230#section-3.3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hypertext is structured text that uses logical links (hyperlinks) between nodes containing text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These could even be the SAME program!!!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A client sends an HTTP request to a server in the form of a request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message, beginning with a request-line that includes a method, URI,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and protocol version (</a:t>
            </a:r>
            <a:r>
              <a:rPr lang="en" sz="1000" u="sng">
                <a:solidFill>
                  <a:schemeClr val="hlink"/>
                </a:solidFill>
                <a:hlinkClick r:id="rId2"/>
              </a:rPr>
              <a:t>Section 3.1.1</a:t>
            </a:r>
            <a:r>
              <a:rPr lang="en" sz="1000">
                <a:solidFill>
                  <a:schemeClr val="dk2"/>
                </a:solidFill>
              </a:rPr>
              <a:t>), followed by header fields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containing request modifiers, client information, and representation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metadata 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Section 3.2</a:t>
            </a:r>
            <a:r>
              <a:rPr lang="en" sz="1000">
                <a:solidFill>
                  <a:schemeClr val="dk2"/>
                </a:solidFill>
              </a:rPr>
              <a:t>), an empty line to indicate the end of the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header section, and finally a message body containing the payload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body (if any,</a:t>
            </a:r>
            <a:r>
              <a:rPr lang="en" sz="1000">
                <a:solidFill>
                  <a:schemeClr val="dk2"/>
                </a:solidFill>
                <a:hlinkClick r:id="rId4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Section 3.3</a:t>
            </a:r>
            <a:r>
              <a:rPr lang="en" sz="1000">
                <a:solidFill>
                  <a:schemeClr val="dk2"/>
                </a:solidFill>
              </a:rPr>
              <a:t>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A server responds to a client's request by sending one or more HTTP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response messages, each beginning with a status line that includes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the protocol version, a success or error code, and textual reason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phrase (</a:t>
            </a:r>
            <a:r>
              <a:rPr lang="en" sz="1000" u="sng">
                <a:solidFill>
                  <a:schemeClr val="hlink"/>
                </a:solidFill>
                <a:hlinkClick r:id="rId2"/>
              </a:rPr>
              <a:t>Section 3.1.2</a:t>
            </a:r>
            <a:r>
              <a:rPr lang="en" sz="1000">
                <a:solidFill>
                  <a:schemeClr val="dk2"/>
                </a:solidFill>
              </a:rPr>
              <a:t>), possibly followed by header fields containing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server information, resource metadata, and representation metadata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Section 3.2</a:t>
            </a:r>
            <a:r>
              <a:rPr lang="en" sz="1000">
                <a:solidFill>
                  <a:schemeClr val="dk2"/>
                </a:solidFill>
              </a:rPr>
              <a:t>), an empty line to indicate the end of the header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section, and finally a message body containing the payload body (if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   any,</a:t>
            </a:r>
            <a:r>
              <a:rPr lang="en" sz="1000">
                <a:solidFill>
                  <a:schemeClr val="dk2"/>
                </a:solidFill>
                <a:hlinkClick r:id="rId4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Section 3.3</a:t>
            </a:r>
            <a:r>
              <a:rPr lang="en" sz="1000">
                <a:solidFill>
                  <a:schemeClr val="dk2"/>
                </a:solidFill>
              </a:rPr>
              <a:t>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2845181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600"/>
            </a:lvl1pPr>
            <a:lvl2pPr>
              <a:spcBef>
                <a:spcPts val="0"/>
              </a:spcBef>
              <a:buSzPct val="100000"/>
              <a:defRPr sz="3600"/>
            </a:lvl2pPr>
            <a:lvl3pPr>
              <a:spcBef>
                <a:spcPts val="0"/>
              </a:spcBef>
              <a:buSzPct val="100000"/>
              <a:defRPr sz="3600"/>
            </a:lvl3pPr>
            <a:lvl4pPr>
              <a:spcBef>
                <a:spcPts val="0"/>
              </a:spcBef>
              <a:buSzPct val="100000"/>
              <a:defRPr sz="3600"/>
            </a:lvl4pPr>
            <a:lvl5pPr>
              <a:spcBef>
                <a:spcPts val="0"/>
              </a:spcBef>
              <a:buSzPct val="100000"/>
              <a:defRPr sz="3600"/>
            </a:lvl5pPr>
            <a:lvl6pPr>
              <a:spcBef>
                <a:spcPts val="0"/>
              </a:spcBef>
              <a:buSzPct val="100000"/>
              <a:defRPr sz="3600"/>
            </a:lvl6pPr>
            <a:lvl7pPr>
              <a:spcBef>
                <a:spcPts val="0"/>
              </a:spcBef>
              <a:buSzPct val="100000"/>
              <a:defRPr sz="3600"/>
            </a:lvl7pPr>
            <a:lvl8pPr>
              <a:spcBef>
                <a:spcPts val="0"/>
              </a:spcBef>
              <a:buSzPct val="100000"/>
              <a:defRPr sz="3600"/>
            </a:lvl8pPr>
            <a:lvl9pPr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636800" y="80700"/>
            <a:ext cx="4426499" cy="498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181700"/>
            <a:ext cx="4045199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w3.org/Protocols/" TargetMode="External"/><Relationship Id="rId4" Type="http://schemas.openxmlformats.org/officeDocument/2006/relationships/hyperlink" Target="http://www.w3.org/Protocols/rfc2616/rfc2616-sec14.html" TargetMode="External"/><Relationship Id="rId5" Type="http://schemas.openxmlformats.org/officeDocument/2006/relationships/hyperlink" Target="http://tools.ietf.org/html/rfc7231#section-4.3" TargetMode="External"/><Relationship Id="rId6" Type="http://schemas.openxmlformats.org/officeDocument/2006/relationships/hyperlink" Target="https://en.wikipedia.org/wiki/SOAP" TargetMode="External"/><Relationship Id="rId7" Type="http://schemas.openxmlformats.org/officeDocument/2006/relationships/hyperlink" Target="https://www.ics.uci.edu/~fielding/pubs/dissertation/top.htm" TargetMode="External"/><Relationship Id="rId8" Type="http://schemas.openxmlformats.org/officeDocument/2006/relationships/hyperlink" Target="http://timelessrepo.com/haters-gonna-hateoa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goo.gl/forms/drAE4Z9xA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goo.gl/forms/drAE4Z9xA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Hypertext_Transfer_Protocol" TargetMode="External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&amp; REST APIs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Everybody’s doing it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Meet Rando, an HR/Talent Company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Rando has an internal system that allows them to manage talent data (e.g. consultants) and company relationships.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Their goal is to place talent at companies at a rate that suits both parties.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have internal applications that allow them to meet their goals.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is transferred from the enterprise backend system to internal apps via the HTTP protocol.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Available HTTP Resources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/>
              <a:t>Talent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TalentID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Name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Address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Skills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Salary Requirements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Employment History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Current Placement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/>
              <a:t>Company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CompanyID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Name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Contact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Address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Opportunities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1800"/>
              <a:t>Account Rep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Requests on the Talent resource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311700" y="125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{2FD4EE11-232D-406C-8C64-8057365C1115}</a:tableStyleId>
              </a:tblPr>
              <a:tblGrid>
                <a:gridCol w="1088125"/>
                <a:gridCol w="1411950"/>
                <a:gridCol w="5677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URI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Expected Response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/talent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collection of all talent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/talent/34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The talent with an ID of 34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/talent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 a new talent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/talent/34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Update the talent with ID of 34 with our updated representation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DELETE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/talent/34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Remove the talent with an ID of 34 from our collection of talent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REST API History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Pre-REST exchange of data w/external sys.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11850" y="1139750"/>
            <a:ext cx="8520599" cy="341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562" y="1139750"/>
            <a:ext cx="455518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11850" y="1139750"/>
            <a:ext cx="8520599" cy="341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Roy Fielding introduces REST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640" y="1144625"/>
            <a:ext cx="454578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Today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00" y="1141400"/>
            <a:ext cx="47529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makes it RESTful?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RESTful API Characteristics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accent1"/>
              </a:buClr>
            </a:pPr>
            <a:r>
              <a:rPr lang="en">
                <a:solidFill>
                  <a:schemeClr val="accent1"/>
                </a:solidFill>
              </a:rPr>
              <a:t>Uses HTTP protocol </a:t>
            </a:r>
          </a:p>
          <a:p>
            <a:pPr indent="-228600" lvl="0" marL="457200" rtl="0">
              <a:spcBef>
                <a:spcPts val="0"/>
              </a:spcBef>
              <a:buClr>
                <a:schemeClr val="accent1"/>
              </a:buClr>
            </a:pPr>
            <a:r>
              <a:rPr lang="en">
                <a:solidFill>
                  <a:schemeClr val="accent1"/>
                </a:solidFill>
              </a:rPr>
              <a:t>Multiple endpoints represent resources</a:t>
            </a:r>
          </a:p>
          <a:p>
            <a:pPr indent="-228600" lvl="0" marL="457200" rtl="0">
              <a:spcBef>
                <a:spcPts val="0"/>
              </a:spcBef>
              <a:buClr>
                <a:schemeClr val="accent1"/>
              </a:buClr>
            </a:pPr>
            <a:r>
              <a:rPr lang="en">
                <a:solidFill>
                  <a:schemeClr val="accent1"/>
                </a:solidFill>
              </a:rPr>
              <a:t>Uses HTTP methods/verbs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Hypermedia controls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Actually not present in most REST APIs today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Allows for discoverable next actions for a resource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Etcetera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 The least you need to know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W3C HTTP specifications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 Header Field Definitions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 Method Definitions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SOAP</a:t>
            </a:r>
            <a:r>
              <a:rPr lang="en"/>
              <a:t> (a way to exchange data that became less popular post-REST)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Roy Fielding’s dissertation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Haters gonna HATEOAS -- on how most REST APIs aren’t actually RESTful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Love this lecture?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Daily feedback form!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http://goo.gl/forms/drAE4Z9xAY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Hate this lecture?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Daily feedback form!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http://goo.gl/forms/drAE4Z9xAY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Hypertext Transfer Protocol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139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“The foundation of data communication for the World Wide Web.” [</a:t>
            </a:r>
            <a:r>
              <a:rPr lang="en" u="sng">
                <a:solidFill>
                  <a:schemeClr val="hlink"/>
                </a:solidFill>
                <a:hlinkClick r:id="rId3"/>
              </a:rPr>
              <a:t>src</a:t>
            </a:r>
            <a:r>
              <a:rPr lang="en"/>
              <a:t>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Exchanges hypertext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We’ve been using Hypertext Markup Language (HTML)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774" y="2266350"/>
            <a:ext cx="4297999" cy="25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39998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Client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A program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Establishes a connection to the server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1800"/>
              <a:t>Sends one or more HTTP </a:t>
            </a:r>
            <a:r>
              <a:rPr b="1" lang="en" sz="1800">
                <a:solidFill>
                  <a:schemeClr val="dk1"/>
                </a:solidFill>
              </a:rPr>
              <a:t>requests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A program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Accepts connections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1800"/>
              <a:t>Services HTTP requests by sending </a:t>
            </a:r>
            <a:r>
              <a:rPr b="1" lang="en" sz="1800">
                <a:solidFill>
                  <a:schemeClr val="dk1"/>
                </a:solidFill>
              </a:rPr>
              <a:t>responses</a:t>
            </a:r>
          </a:p>
        </p:txBody>
      </p:sp>
      <p:sp>
        <p:nvSpPr>
          <p:cNvPr id="78" name="Shape 78"/>
          <p:cNvSpPr txBox="1"/>
          <p:nvPr>
            <p:ph idx="3" type="title"/>
          </p:nvPr>
        </p:nvSpPr>
        <p:spPr>
          <a:xfrm>
            <a:off x="4832400" y="445025"/>
            <a:ext cx="39998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Server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362650" y="1307275"/>
            <a:ext cx="777000" cy="5699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463575" y="1307275"/>
            <a:ext cx="777000" cy="5699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107800" y="1307275"/>
            <a:ext cx="1528799" cy="5699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 request for primeacademy.io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88600"/>
            <a:ext cx="8520599" cy="247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GET</a:t>
            </a:r>
            <a: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		/ 			HTTP/1.1</a:t>
            </a:r>
            <a:b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Host: primeacademy.io</a:t>
            </a:r>
            <a:b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Connection: keep-alive</a:t>
            </a:r>
            <a:b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Accept: text/html,application/xhtml+xml,application/xml;q=0.9,image/webp,*/*;q=0.8</a:t>
            </a:r>
            <a:b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</a:p>
        </p:txBody>
      </p:sp>
      <p:sp>
        <p:nvSpPr>
          <p:cNvPr id="88" name="Shape 88"/>
          <p:cNvSpPr txBox="1"/>
          <p:nvPr/>
        </p:nvSpPr>
        <p:spPr>
          <a:xfrm>
            <a:off x="311700" y="1203600"/>
            <a:ext cx="919499" cy="28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566525" y="1203600"/>
            <a:ext cx="919499" cy="28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URI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031600" y="1203600"/>
            <a:ext cx="1710300" cy="28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protocol version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 response for client request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528325"/>
            <a:ext cx="8520599" cy="304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HTTP/1.1 			200 				OK</a:t>
            </a:r>
            <a:b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Server: Cowboy</a:t>
            </a:r>
            <a:b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Connection: close</a:t>
            </a:r>
            <a:b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Date: Sun, 29 Nov 2015 02:49:20 GMT</a:t>
            </a:r>
            <a:b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Status: 200 OK</a:t>
            </a:r>
            <a:b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X-Frame-Options: SAMEORIGIN</a:t>
            </a:r>
            <a:b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X-Xss-Protection: 1; mode=block</a:t>
            </a:r>
            <a:b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X-Content-Type-Options: nosniff</a:t>
            </a:r>
            <a:b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30394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Content-Type: text/html; charset=utf-8</a:t>
            </a:r>
          </a:p>
        </p:txBody>
      </p:sp>
      <p:sp>
        <p:nvSpPr>
          <p:cNvPr id="97" name="Shape 97"/>
          <p:cNvSpPr/>
          <p:nvPr/>
        </p:nvSpPr>
        <p:spPr>
          <a:xfrm>
            <a:off x="244375" y="1383475"/>
            <a:ext cx="1572600" cy="5699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271125" y="1279800"/>
            <a:ext cx="1572600" cy="28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protocol version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045550" y="1279800"/>
            <a:ext cx="1956599" cy="28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success/error code</a:t>
            </a:r>
          </a:p>
        </p:txBody>
      </p:sp>
      <p:sp>
        <p:nvSpPr>
          <p:cNvPr id="100" name="Shape 100"/>
          <p:cNvSpPr/>
          <p:nvPr/>
        </p:nvSpPr>
        <p:spPr>
          <a:xfrm>
            <a:off x="2018800" y="1383475"/>
            <a:ext cx="1956599" cy="5699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119975" y="1383475"/>
            <a:ext cx="2073899" cy="5699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4146725" y="1279800"/>
            <a:ext cx="2202600" cy="28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textual reason phrase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(Most Used) Methods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Request Methods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{B1140748-080F-4CF2-8BAD-D0B5DECE0331}</a:tableStyleId>
              </a:tblPr>
              <a:tblGrid>
                <a:gridCol w="1482450"/>
                <a:gridCol w="5756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Transfer a current representation of a target resource.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Perform resource-specific processing on the request payload.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Replace all current representations of the target resource with the request payload.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DELETE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Remove all current representations of the target resource.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 Example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