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9F3AA-03E4-4A22-85AA-689A39DB8295}" v="7" dt="2023-11-28T10:16:28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8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sung Kim" userId="ca441811bac3591c" providerId="LiveId" clId="{6029F3AA-03E4-4A22-85AA-689A39DB8295}"/>
    <pc:docChg chg="undo custSel modSld">
      <pc:chgData name="Sisung Kim" userId="ca441811bac3591c" providerId="LiveId" clId="{6029F3AA-03E4-4A22-85AA-689A39DB8295}" dt="2023-11-28T10:19:16.023" v="475" actId="20577"/>
      <pc:docMkLst>
        <pc:docMk/>
      </pc:docMkLst>
      <pc:sldChg chg="addSp delSp modSp mod">
        <pc:chgData name="Sisung Kim" userId="ca441811bac3591c" providerId="LiveId" clId="{6029F3AA-03E4-4A22-85AA-689A39DB8295}" dt="2023-11-28T10:05:31.980" v="58" actId="1076"/>
        <pc:sldMkLst>
          <pc:docMk/>
          <pc:sldMk cId="527622270" sldId="260"/>
        </pc:sldMkLst>
        <pc:spChg chg="add mod">
          <ac:chgData name="Sisung Kim" userId="ca441811bac3591c" providerId="LiveId" clId="{6029F3AA-03E4-4A22-85AA-689A39DB8295}" dt="2023-11-28T10:04:41.851" v="22" actId="1076"/>
          <ac:spMkLst>
            <pc:docMk/>
            <pc:sldMk cId="527622270" sldId="260"/>
            <ac:spMk id="3" creationId="{88298CC7-031D-7F94-6882-F331AA3D8108}"/>
          </ac:spMkLst>
        </pc:spChg>
        <pc:spChg chg="add mod">
          <ac:chgData name="Sisung Kim" userId="ca441811bac3591c" providerId="LiveId" clId="{6029F3AA-03E4-4A22-85AA-689A39DB8295}" dt="2023-11-28T10:05:31.980" v="58" actId="1076"/>
          <ac:spMkLst>
            <pc:docMk/>
            <pc:sldMk cId="527622270" sldId="260"/>
            <ac:spMk id="9" creationId="{06627654-FE0B-B32C-E192-38C5D2BA9765}"/>
          </ac:spMkLst>
        </pc:spChg>
        <pc:spChg chg="del">
          <ac:chgData name="Sisung Kim" userId="ca441811bac3591c" providerId="LiveId" clId="{6029F3AA-03E4-4A22-85AA-689A39DB8295}" dt="2023-11-28T10:03:44.501" v="9" actId="478"/>
          <ac:spMkLst>
            <pc:docMk/>
            <pc:sldMk cId="527622270" sldId="260"/>
            <ac:spMk id="16" creationId="{1077CA5B-79D1-F5A2-D43C-704FEFF91FED}"/>
          </ac:spMkLst>
        </pc:spChg>
        <pc:graphicFrameChg chg="add mod modGraphic">
          <ac:chgData name="Sisung Kim" userId="ca441811bac3591c" providerId="LiveId" clId="{6029F3AA-03E4-4A22-85AA-689A39DB8295}" dt="2023-11-28T10:05:22.229" v="53" actId="1076"/>
          <ac:graphicFrameMkLst>
            <pc:docMk/>
            <pc:sldMk cId="527622270" sldId="260"/>
            <ac:graphicFrameMk id="6" creationId="{BF260C8C-EB48-6C97-A7A2-D11C8C795F16}"/>
          </ac:graphicFrameMkLst>
        </pc:graphicFrameChg>
        <pc:graphicFrameChg chg="mod modGraphic">
          <ac:chgData name="Sisung Kim" userId="ca441811bac3591c" providerId="LiveId" clId="{6029F3AA-03E4-4A22-85AA-689A39DB8295}" dt="2023-11-28T10:04:12.757" v="11" actId="242"/>
          <ac:graphicFrameMkLst>
            <pc:docMk/>
            <pc:sldMk cId="527622270" sldId="260"/>
            <ac:graphicFrameMk id="8" creationId="{C0FA7AD8-85C8-7476-31BB-0B455E78FBDB}"/>
          </ac:graphicFrameMkLst>
        </pc:graphicFrameChg>
        <pc:graphicFrameChg chg="mod modGraphic">
          <ac:chgData name="Sisung Kim" userId="ca441811bac3591c" providerId="LiveId" clId="{6029F3AA-03E4-4A22-85AA-689A39DB8295}" dt="2023-11-28T10:04:39.401" v="21" actId="1076"/>
          <ac:graphicFrameMkLst>
            <pc:docMk/>
            <pc:sldMk cId="527622270" sldId="260"/>
            <ac:graphicFrameMk id="15" creationId="{50CD5401-E075-404C-43D2-87B64AF9B1F6}"/>
          </ac:graphicFrameMkLst>
        </pc:graphicFrameChg>
      </pc:sldChg>
      <pc:sldChg chg="delSp modSp mod">
        <pc:chgData name="Sisung Kim" userId="ca441811bac3591c" providerId="LiveId" clId="{6029F3AA-03E4-4A22-85AA-689A39DB8295}" dt="2023-11-28T10:19:16.023" v="475" actId="20577"/>
        <pc:sldMkLst>
          <pc:docMk/>
          <pc:sldMk cId="2012384661" sldId="261"/>
        </pc:sldMkLst>
        <pc:spChg chg="mod">
          <ac:chgData name="Sisung Kim" userId="ca441811bac3591c" providerId="LiveId" clId="{6029F3AA-03E4-4A22-85AA-689A39DB8295}" dt="2023-11-28T10:11:22.873" v="267" actId="20577"/>
          <ac:spMkLst>
            <pc:docMk/>
            <pc:sldMk cId="2012384661" sldId="261"/>
            <ac:spMk id="2" creationId="{AAB9C120-D0EF-55CA-B025-8963E42C58F1}"/>
          </ac:spMkLst>
        </pc:spChg>
        <pc:spChg chg="mod">
          <ac:chgData name="Sisung Kim" userId="ca441811bac3591c" providerId="LiveId" clId="{6029F3AA-03E4-4A22-85AA-689A39DB8295}" dt="2023-11-28T10:19:16.023" v="475" actId="20577"/>
          <ac:spMkLst>
            <pc:docMk/>
            <pc:sldMk cId="2012384661" sldId="261"/>
            <ac:spMk id="5" creationId="{FE062A87-3832-3EBC-B6ED-693F15E90B91}"/>
          </ac:spMkLst>
        </pc:spChg>
        <pc:spChg chg="del">
          <ac:chgData name="Sisung Kim" userId="ca441811bac3591c" providerId="LiveId" clId="{6029F3AA-03E4-4A22-85AA-689A39DB8295}" dt="2023-11-28T10:16:03.494" v="439" actId="478"/>
          <ac:spMkLst>
            <pc:docMk/>
            <pc:sldMk cId="2012384661" sldId="261"/>
            <ac:spMk id="6" creationId="{40D66C22-AD47-2291-117C-7961750CD28B}"/>
          </ac:spMkLst>
        </pc:spChg>
        <pc:spChg chg="mod">
          <ac:chgData name="Sisung Kim" userId="ca441811bac3591c" providerId="LiveId" clId="{6029F3AA-03E4-4A22-85AA-689A39DB8295}" dt="2023-11-28T10:05:52.084" v="60" actId="20577"/>
          <ac:spMkLst>
            <pc:docMk/>
            <pc:sldMk cId="2012384661" sldId="261"/>
            <ac:spMk id="18" creationId="{09D769AD-8B8A-7E55-E707-7ED875C845E6}"/>
          </ac:spMkLst>
        </pc:spChg>
      </pc:sldChg>
      <pc:sldChg chg="addSp modSp mod">
        <pc:chgData name="Sisung Kim" userId="ca441811bac3591c" providerId="LiveId" clId="{6029F3AA-03E4-4A22-85AA-689A39DB8295}" dt="2023-11-28T10:17:30.146" v="459" actId="1076"/>
        <pc:sldMkLst>
          <pc:docMk/>
          <pc:sldMk cId="3121813944" sldId="262"/>
        </pc:sldMkLst>
        <pc:spChg chg="add mod">
          <ac:chgData name="Sisung Kim" userId="ca441811bac3591c" providerId="LiveId" clId="{6029F3AA-03E4-4A22-85AA-689A39DB8295}" dt="2023-11-28T10:17:27.008" v="457" actId="1076"/>
          <ac:spMkLst>
            <pc:docMk/>
            <pc:sldMk cId="3121813944" sldId="262"/>
            <ac:spMk id="2" creationId="{61D44A80-4560-E6C4-C3DB-14B06E0F78A3}"/>
          </ac:spMkLst>
        </pc:spChg>
        <pc:spChg chg="add mod">
          <ac:chgData name="Sisung Kim" userId="ca441811bac3591c" providerId="LiveId" clId="{6029F3AA-03E4-4A22-85AA-689A39DB8295}" dt="2023-11-28T10:17:30.146" v="459" actId="1076"/>
          <ac:spMkLst>
            <pc:docMk/>
            <pc:sldMk cId="3121813944" sldId="262"/>
            <ac:spMk id="3" creationId="{29C70511-870B-ED8E-2C10-525B91779B81}"/>
          </ac:spMkLst>
        </pc:spChg>
        <pc:spChg chg="add mod">
          <ac:chgData name="Sisung Kim" userId="ca441811bac3591c" providerId="LiveId" clId="{6029F3AA-03E4-4A22-85AA-689A39DB8295}" dt="2023-11-28T10:17:28.968" v="458" actId="1076"/>
          <ac:spMkLst>
            <pc:docMk/>
            <pc:sldMk cId="3121813944" sldId="262"/>
            <ac:spMk id="4" creationId="{97AD41BD-E110-227F-B073-8A120192A4D0}"/>
          </ac:spMkLst>
        </pc:spChg>
      </pc:sldChg>
      <pc:sldChg chg="addSp delSp modSp mod">
        <pc:chgData name="Sisung Kim" userId="ca441811bac3591c" providerId="LiveId" clId="{6029F3AA-03E4-4A22-85AA-689A39DB8295}" dt="2023-11-28T10:16:00.538" v="438" actId="478"/>
        <pc:sldMkLst>
          <pc:docMk/>
          <pc:sldMk cId="809233275" sldId="263"/>
        </pc:sldMkLst>
        <pc:spChg chg="del mod">
          <ac:chgData name="Sisung Kim" userId="ca441811bac3591c" providerId="LiveId" clId="{6029F3AA-03E4-4A22-85AA-689A39DB8295}" dt="2023-11-28T10:16:00.538" v="438" actId="478"/>
          <ac:spMkLst>
            <pc:docMk/>
            <pc:sldMk cId="809233275" sldId="263"/>
            <ac:spMk id="6" creationId="{40D66C22-AD47-2291-117C-7961750CD28B}"/>
          </ac:spMkLst>
        </pc:spChg>
        <pc:spChg chg="mod">
          <ac:chgData name="Sisung Kim" userId="ca441811bac3591c" providerId="LiveId" clId="{6029F3AA-03E4-4A22-85AA-689A39DB8295}" dt="2023-11-28T10:13:36.728" v="415" actId="1076"/>
          <ac:spMkLst>
            <pc:docMk/>
            <pc:sldMk cId="809233275" sldId="263"/>
            <ac:spMk id="9" creationId="{268DEFDF-D970-6959-0AB3-47BB18A87AA9}"/>
          </ac:spMkLst>
        </pc:spChg>
        <pc:picChg chg="add mod modCrop">
          <ac:chgData name="Sisung Kim" userId="ca441811bac3591c" providerId="LiveId" clId="{6029F3AA-03E4-4A22-85AA-689A39DB8295}" dt="2023-11-28T10:14:20.200" v="424" actId="1076"/>
          <ac:picMkLst>
            <pc:docMk/>
            <pc:sldMk cId="809233275" sldId="263"/>
            <ac:picMk id="2" creationId="{8DCD416E-44C8-F70B-BC5F-9C6A2397B79C}"/>
          </ac:picMkLst>
        </pc:picChg>
        <pc:picChg chg="mod modCrop">
          <ac:chgData name="Sisung Kim" userId="ca441811bac3591c" providerId="LiveId" clId="{6029F3AA-03E4-4A22-85AA-689A39DB8295}" dt="2023-11-28T10:14:02.316" v="418" actId="732"/>
          <ac:picMkLst>
            <pc:docMk/>
            <pc:sldMk cId="809233275" sldId="263"/>
            <ac:picMk id="8" creationId="{D96A84F3-D43A-9E3C-46A7-9CCB24F6E6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A75C-A2B0-6197-1CDF-378C7C32B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CC39B-EF2D-2648-19AA-37F275B9B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2DD1-CD77-DD7F-02FB-EF5C6CC6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AC6F-A6D0-4C8C-9791-70D8C77A7C26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99E2-7593-73EF-7090-142D57D0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D4EA-757D-9145-E605-1FBCA381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8FA-6ED0-47F6-BCA9-372F485B72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545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368F-D20C-0767-CAE4-1731179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81481-8CCF-25C4-0929-3E059A454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466A1-2A5F-91C9-A870-5B98A93E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AC6F-A6D0-4C8C-9791-70D8C77A7C26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ADB5-AC1B-C09A-C270-832C1063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2BF8-5DB9-641F-DA99-A939E2B3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8FA-6ED0-47F6-BCA9-372F485B72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005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C8701-0CB2-F393-6E39-F4A8A664D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0DBC0-B89B-ED5F-71DF-DD3FC22E4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A574-5182-D3D8-B33B-9897E8FF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AC6F-A6D0-4C8C-9791-70D8C77A7C26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61D0-F809-D76A-273E-0CCE8C7F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A8A9-439C-47D8-1E62-BF1C54F7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8FA-6ED0-47F6-BCA9-372F485B72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429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D5A2-D5FF-6ADD-B7A3-9A5F1A9B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7F460-A204-4755-6123-DA780889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8AA9-4063-F5DA-5223-5FA62B90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AC6F-A6D0-4C8C-9791-70D8C77A7C26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5FFB-FBA7-8079-350A-7399C726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232C-C280-B68A-986A-8249A459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8FA-6ED0-47F6-BCA9-372F485B72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569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C71E-F88E-9904-D087-D4F7A5F7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E5868-B22B-7FE8-F1F2-081416F0F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249D-F99C-58F2-5CCF-13A3764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AC6F-A6D0-4C8C-9791-70D8C77A7C26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34B6-6560-5527-A904-9E7E2532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2CD9-EBCE-A1D2-6C54-105118F0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8FA-6ED0-47F6-BCA9-372F485B72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483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B7EA-E4BD-8627-DEE7-A5842AB6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DCF8-C343-989E-6159-44BE76821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21A14-819F-BC26-5835-7CE6521EA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2D2A-683C-4A34-74D7-1B2C259A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AC6F-A6D0-4C8C-9791-70D8C77A7C26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1CE1-4640-FB9E-C8AC-513DB6C1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AADEC-509B-E573-0006-111477E6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8FA-6ED0-47F6-BCA9-372F485B72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272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5D3C-D509-67BF-18B1-CA7DBBBE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F58AC-E992-E037-14C5-0DCB4DF3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B0B3-D999-E8FE-CC49-30ABDB926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ACC5D-CF6C-99EE-9AEE-2EE1DB44C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0CE81-5CB5-45A1-19F0-B37AACB1E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148F6-6DA7-DD83-5848-A58AD7AC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AC6F-A6D0-4C8C-9791-70D8C77A7C26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9CF3D-5AAE-DCA5-9015-250D1A57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DBC51-1F00-47DC-E4CA-5D4B389B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8FA-6ED0-47F6-BCA9-372F485B72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225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0224-7A79-D938-93BE-E8044BF7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D70B1-4D34-ACFA-0BE8-7237093B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AC6F-A6D0-4C8C-9791-70D8C77A7C26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EFBC7-BE32-800B-CABE-0334F2C0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CB7E5-2D56-8972-6842-A8EF5126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8FA-6ED0-47F6-BCA9-372F485B72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8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E3D0B-2EDD-89D0-731B-C7EE6691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AC6F-A6D0-4C8C-9791-70D8C77A7C26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5BFC1-CDC4-36B4-2272-120DA3D6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62686-2EE4-4DD8-7D9F-D10477A2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8FA-6ED0-47F6-BCA9-372F485B72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94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CFC2-8134-B971-FEDA-46CEA4CD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E6FA-8124-2375-48D1-11F9BD92A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3AB60-5E4D-73B3-4E45-5433FDCC0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C796-C148-C0FA-8BC6-6B868035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AC6F-A6D0-4C8C-9791-70D8C77A7C26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7B6E8-3EAE-2118-785D-4AC57C5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40D43-F0D2-3CE0-E9FF-5171ACC7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8FA-6ED0-47F6-BCA9-372F485B72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720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66BA-EBF9-2F1F-9D9E-B51A4F7C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F012D-B56E-0FC0-42F5-6AA9CC20A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0889A-EB72-E58A-0BA9-E9575188B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4B344-88B3-217B-38D4-618A139C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AC6F-A6D0-4C8C-9791-70D8C77A7C26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E15D2-3A36-5968-254C-A64D7ED5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D76FD-4C1C-A3D3-468C-7911CAD9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B8FA-6ED0-47F6-BCA9-372F485B72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209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75317-68D9-D96C-41B0-EA6B90D6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6A98C-CD18-74BE-8E89-077D6480A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36EF8-F013-8568-02C4-86E15EFC4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AC6F-A6D0-4C8C-9791-70D8C77A7C26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D6FB-B5C8-EE99-9843-EBB19F645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92D34-D435-3807-80AA-E5CEBD75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B8FA-6ED0-47F6-BCA9-372F485B72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296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3xU-P4F9-k7v_ILXtvfQ0vAPBvspFpDU?usp=shar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mson206" TargetMode="External"/><Relationship Id="rId2" Type="http://schemas.openxmlformats.org/officeDocument/2006/relationships/hyperlink" Target="mailto:sisung.kim1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803F9-730E-C058-8DE3-AD526A1E2D96}"/>
              </a:ext>
            </a:extLst>
          </p:cNvPr>
          <p:cNvSpPr/>
          <p:nvPr/>
        </p:nvSpPr>
        <p:spPr>
          <a:xfrm>
            <a:off x="0" y="0"/>
            <a:ext cx="701749" cy="4247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62A87-3832-3EBC-B6ED-693F15E90B91}"/>
              </a:ext>
            </a:extLst>
          </p:cNvPr>
          <p:cNvSpPr txBox="1"/>
          <p:nvPr/>
        </p:nvSpPr>
        <p:spPr>
          <a:xfrm>
            <a:off x="2973573" y="2123853"/>
            <a:ext cx="5394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Sequential </a:t>
            </a:r>
            <a:r>
              <a:rPr lang="en-US" altLang="ko-KR" sz="3200" dirty="0"/>
              <a:t>Data &amp; </a:t>
            </a:r>
          </a:p>
          <a:p>
            <a:pPr algn="ctr"/>
            <a:r>
              <a:rPr lang="en-US" altLang="ko-KR" sz="3200" dirty="0"/>
              <a:t>Multi data-type Embedding</a:t>
            </a:r>
            <a:endParaRPr lang="LID4096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66C22-AD47-2291-117C-7961750CD28B}"/>
              </a:ext>
            </a:extLst>
          </p:cNvPr>
          <p:cNvSpPr txBox="1"/>
          <p:nvPr/>
        </p:nvSpPr>
        <p:spPr>
          <a:xfrm>
            <a:off x="3462667" y="4016874"/>
            <a:ext cx="441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 : sisung.kim1@gmail.com</a:t>
            </a:r>
          </a:p>
          <a:p>
            <a:pPr algn="ctr"/>
            <a:r>
              <a:rPr lang="en-US" sz="1200" dirty="0"/>
              <a:t>GitHub : https://github.com/crimson206</a:t>
            </a:r>
            <a:endParaRPr lang="LID4096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A6409-5089-CEAA-B608-28295509B4E3}"/>
              </a:ext>
            </a:extLst>
          </p:cNvPr>
          <p:cNvSpPr/>
          <p:nvPr/>
        </p:nvSpPr>
        <p:spPr>
          <a:xfrm>
            <a:off x="3981007" y="3751218"/>
            <a:ext cx="371607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85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803F9-730E-C058-8DE3-AD526A1E2D96}"/>
              </a:ext>
            </a:extLst>
          </p:cNvPr>
          <p:cNvSpPr/>
          <p:nvPr/>
        </p:nvSpPr>
        <p:spPr>
          <a:xfrm>
            <a:off x="0" y="893135"/>
            <a:ext cx="973942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62A87-3832-3EBC-B6ED-693F15E90B91}"/>
              </a:ext>
            </a:extLst>
          </p:cNvPr>
          <p:cNvSpPr txBox="1"/>
          <p:nvPr/>
        </p:nvSpPr>
        <p:spPr>
          <a:xfrm>
            <a:off x="274674" y="264411"/>
            <a:ext cx="582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Background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563E3-4DBC-0D20-01A3-834E6A809C0E}"/>
              </a:ext>
            </a:extLst>
          </p:cNvPr>
          <p:cNvSpPr/>
          <p:nvPr/>
        </p:nvSpPr>
        <p:spPr>
          <a:xfrm>
            <a:off x="6257260" y="6143847"/>
            <a:ext cx="59347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9C120-D0EF-55CA-B025-8963E42C58F1}"/>
              </a:ext>
            </a:extLst>
          </p:cNvPr>
          <p:cNvSpPr txBox="1"/>
          <p:nvPr/>
        </p:nvSpPr>
        <p:spPr>
          <a:xfrm>
            <a:off x="417328" y="2110189"/>
            <a:ext cx="5103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Embeddings typically convert categorical data into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While raw data could be discrete numbers or categories, embeddings allow these discrete values to be represented in a continuous vector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a one-dimensional space, each point is linearly separable; however, when embedded, these points can acquire a position in a multidimensional space.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37B6C-505C-05D8-80A5-4A9AE04F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395" y="1808509"/>
            <a:ext cx="5531763" cy="34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6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803F9-730E-C058-8DE3-AD526A1E2D96}"/>
              </a:ext>
            </a:extLst>
          </p:cNvPr>
          <p:cNvSpPr/>
          <p:nvPr/>
        </p:nvSpPr>
        <p:spPr>
          <a:xfrm>
            <a:off x="0" y="893135"/>
            <a:ext cx="973942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62A87-3832-3EBC-B6ED-693F15E90B91}"/>
              </a:ext>
            </a:extLst>
          </p:cNvPr>
          <p:cNvSpPr txBox="1"/>
          <p:nvPr/>
        </p:nvSpPr>
        <p:spPr>
          <a:xfrm>
            <a:off x="138223" y="269727"/>
            <a:ext cx="582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data &amp; Transformer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563E3-4DBC-0D20-01A3-834E6A809C0E}"/>
              </a:ext>
            </a:extLst>
          </p:cNvPr>
          <p:cNvSpPr/>
          <p:nvPr/>
        </p:nvSpPr>
        <p:spPr>
          <a:xfrm>
            <a:off x="6257260" y="6143847"/>
            <a:ext cx="59347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9C120-D0EF-55CA-B025-8963E42C58F1}"/>
              </a:ext>
            </a:extLst>
          </p:cNvPr>
          <p:cNvSpPr txBox="1"/>
          <p:nvPr/>
        </p:nvSpPr>
        <p:spPr>
          <a:xfrm>
            <a:off x="497072" y="2020231"/>
            <a:ext cx="5103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conversation, the meaning of each word is significantly influenced by its order within the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Such sequence-dependent data is often handled by one of the deep learning models, known as Transformers.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Transformers convert categorical words into expanded numerical sequences and interpret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data we interpret doesn't necessarily have to be textual.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will extend this issue into various dimensions.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6BDFE6-7408-EE54-7A2B-30C5C32F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969" y="1243204"/>
            <a:ext cx="3055250" cy="4101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9AE437-6EB4-CF96-DA75-4E0C20A18D80}"/>
              </a:ext>
            </a:extLst>
          </p:cNvPr>
          <p:cNvSpPr txBox="1"/>
          <p:nvPr/>
        </p:nvSpPr>
        <p:spPr>
          <a:xfrm>
            <a:off x="6377943" y="5377832"/>
            <a:ext cx="510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0F0F0F"/>
                </a:solidFill>
                <a:effectLst/>
                <a:latin typeface="Söhne"/>
              </a:rPr>
              <a:t>"This image illustrates the Transformer architecture, as originally presented in the 'Attention is All You Need' paper”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2493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FA757F5-E43D-3E4F-51EF-2F3F9AC3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30" y="1335344"/>
            <a:ext cx="4882117" cy="17986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03F9-730E-C058-8DE3-AD526A1E2D96}"/>
              </a:ext>
            </a:extLst>
          </p:cNvPr>
          <p:cNvSpPr/>
          <p:nvPr/>
        </p:nvSpPr>
        <p:spPr>
          <a:xfrm>
            <a:off x="0" y="893135"/>
            <a:ext cx="973942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62A87-3832-3EBC-B6ED-693F15E90B91}"/>
              </a:ext>
            </a:extLst>
          </p:cNvPr>
          <p:cNvSpPr txBox="1"/>
          <p:nvPr/>
        </p:nvSpPr>
        <p:spPr>
          <a:xfrm>
            <a:off x="244549" y="235917"/>
            <a:ext cx="271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Dimension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563E3-4DBC-0D20-01A3-834E6A809C0E}"/>
              </a:ext>
            </a:extLst>
          </p:cNvPr>
          <p:cNvSpPr/>
          <p:nvPr/>
        </p:nvSpPr>
        <p:spPr>
          <a:xfrm>
            <a:off x="6257260" y="6143847"/>
            <a:ext cx="59347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B9C120-D0EF-55CA-B025-8963E42C58F1}"/>
                  </a:ext>
                </a:extLst>
              </p:cNvPr>
              <p:cNvSpPr txBox="1"/>
              <p:nvPr/>
            </p:nvSpPr>
            <p:spPr>
              <a:xfrm>
                <a:off x="313661" y="1843429"/>
                <a:ext cx="510362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Söhne"/>
                  </a:rPr>
                  <a:t>Each part of a sequential dataset gets transformed into an embedding with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𝑒𝑚𝑏</m:t>
                        </m:r>
                      </m:sub>
                    </m:sSub>
                  </m:oMath>
                </a14:m>
                <a:r>
                  <a:rPr lang="en-US" b="0" i="0" dirty="0">
                    <a:effectLst/>
                    <a:latin typeface="KaTeX_Main"/>
                  </a:rPr>
                  <a:t>​</a:t>
                </a:r>
                <a:r>
                  <a:rPr lang="en-US" b="0" i="0" dirty="0">
                    <a:effectLst/>
                    <a:latin typeface="Söhne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Söhne"/>
                  </a:rPr>
                  <a:t>Here, each token number from the tokenized sequence is assigned a unique embedding, which is then projected into a higher-dimensional space.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0F0F0F"/>
                    </a:solidFill>
                    <a:effectLst/>
                    <a:latin typeface="Söhne"/>
                  </a:rPr>
                  <a:t>We are not limited to merely encoding words into embeddings. We can enrich these embeddings with a plethora of additional information, enhancing the representation of our data.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B9C120-D0EF-55CA-B025-8963E42C5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1" y="1843429"/>
                <a:ext cx="5103628" cy="3693319"/>
              </a:xfrm>
              <a:prstGeom prst="rect">
                <a:avLst/>
              </a:prstGeom>
              <a:blipFill>
                <a:blip r:embed="rId3"/>
                <a:stretch>
                  <a:fillRect l="-716" r="-167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205B323-40A2-1912-DE71-CC848E72B500}"/>
              </a:ext>
            </a:extLst>
          </p:cNvPr>
          <p:cNvSpPr/>
          <p:nvPr/>
        </p:nvSpPr>
        <p:spPr>
          <a:xfrm>
            <a:off x="6386053" y="2309778"/>
            <a:ext cx="4753324" cy="133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3F89C-F59B-06F4-A12A-BD0A9667B256}"/>
              </a:ext>
            </a:extLst>
          </p:cNvPr>
          <p:cNvSpPr txBox="1"/>
          <p:nvPr/>
        </p:nvSpPr>
        <p:spPr>
          <a:xfrm>
            <a:off x="6843825" y="5356715"/>
            <a:ext cx="41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F0F0F"/>
                </a:solidFill>
                <a:effectLst/>
                <a:latin typeface="Söhne"/>
              </a:rPr>
              <a:t>The combined visualization highlights the rich structure that embeddings can provide to machine learning models, especially in handling sequential data.</a:t>
            </a:r>
            <a:endParaRPr lang="en-US" altLang="ko-KR" sz="1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FEC987-892F-AA44-56EB-E15549524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530" y="3134018"/>
            <a:ext cx="4988941" cy="20177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466F23A-388C-846E-1D5F-4B462C31062C}"/>
              </a:ext>
            </a:extLst>
          </p:cNvPr>
          <p:cNvSpPr/>
          <p:nvPr/>
        </p:nvSpPr>
        <p:spPr>
          <a:xfrm>
            <a:off x="6452519" y="4216495"/>
            <a:ext cx="4403323" cy="1481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458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803F9-730E-C058-8DE3-AD526A1E2D96}"/>
              </a:ext>
            </a:extLst>
          </p:cNvPr>
          <p:cNvSpPr/>
          <p:nvPr/>
        </p:nvSpPr>
        <p:spPr>
          <a:xfrm>
            <a:off x="0" y="893135"/>
            <a:ext cx="973942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62A87-3832-3EBC-B6ED-693F15E90B91}"/>
              </a:ext>
            </a:extLst>
          </p:cNvPr>
          <p:cNvSpPr txBox="1"/>
          <p:nvPr/>
        </p:nvSpPr>
        <p:spPr>
          <a:xfrm>
            <a:off x="244549" y="235917"/>
            <a:ext cx="271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Data Embedding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563E3-4DBC-0D20-01A3-834E6A809C0E}"/>
              </a:ext>
            </a:extLst>
          </p:cNvPr>
          <p:cNvSpPr/>
          <p:nvPr/>
        </p:nvSpPr>
        <p:spPr>
          <a:xfrm>
            <a:off x="6257260" y="6143847"/>
            <a:ext cx="59347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9C120-D0EF-55CA-B025-8963E42C58F1}"/>
              </a:ext>
            </a:extLst>
          </p:cNvPr>
          <p:cNvSpPr txBox="1"/>
          <p:nvPr/>
        </p:nvSpPr>
        <p:spPr>
          <a:xfrm>
            <a:off x="598083" y="1833190"/>
            <a:ext cx="5103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Various types of data can be embedded into a higher dimensional space for more complex representations.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Even float type data can be embedded, allowing for a more nuanced interpretation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For instance, temperature readings can be embedded into a sinusoidal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 this way, embeddings can encompass not just textual data but various patterns and numerical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Multi-dimensional embeddings can significantly enrich the data representation.</a:t>
            </a:r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FA7AD8-85C8-7476-31BB-0B455E78F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61964"/>
              </p:ext>
            </p:extLst>
          </p:nvPr>
        </p:nvGraphicFramePr>
        <p:xfrm>
          <a:off x="6436241" y="3297932"/>
          <a:ext cx="5334000" cy="54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354">
                  <a:extLst>
                    <a:ext uri="{9D8B030D-6E8A-4147-A177-3AD203B41FA5}">
                      <a16:colId xmlns:a16="http://schemas.microsoft.com/office/drawing/2014/main" val="957735719"/>
                    </a:ext>
                  </a:extLst>
                </a:gridCol>
                <a:gridCol w="1185531">
                  <a:extLst>
                    <a:ext uri="{9D8B030D-6E8A-4147-A177-3AD203B41FA5}">
                      <a16:colId xmlns:a16="http://schemas.microsoft.com/office/drawing/2014/main" val="2321103536"/>
                    </a:ext>
                  </a:extLst>
                </a:gridCol>
                <a:gridCol w="1403497">
                  <a:extLst>
                    <a:ext uri="{9D8B030D-6E8A-4147-A177-3AD203B41FA5}">
                      <a16:colId xmlns:a16="http://schemas.microsoft.com/office/drawing/2014/main" val="3430827680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3416707417"/>
                    </a:ext>
                  </a:extLst>
                </a:gridCol>
              </a:tblGrid>
              <a:tr h="545672">
                <a:tc>
                  <a:txBody>
                    <a:bodyPr/>
                    <a:lstStyle/>
                    <a:p>
                      <a:r>
                        <a:rPr lang="en-US" dirty="0"/>
                        <a:t>Category1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Category2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Continuous1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Pattern1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56248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0CD5401-E075-404C-43D2-87B64AF9B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532503"/>
              </p:ext>
            </p:extLst>
          </p:nvPr>
        </p:nvGraphicFramePr>
        <p:xfrm>
          <a:off x="6436241" y="2423513"/>
          <a:ext cx="5334000" cy="50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964">
                  <a:extLst>
                    <a:ext uri="{9D8B030D-6E8A-4147-A177-3AD203B41FA5}">
                      <a16:colId xmlns:a16="http://schemas.microsoft.com/office/drawing/2014/main" val="957735719"/>
                    </a:ext>
                  </a:extLst>
                </a:gridCol>
                <a:gridCol w="2690036">
                  <a:extLst>
                    <a:ext uri="{9D8B030D-6E8A-4147-A177-3AD203B41FA5}">
                      <a16:colId xmlns:a16="http://schemas.microsoft.com/office/drawing/2014/main" val="2321103536"/>
                    </a:ext>
                  </a:extLst>
                </a:gridCol>
              </a:tblGrid>
              <a:tr h="500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Position1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5624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298CC7-031D-7F94-6882-F331AA3D8108}"/>
              </a:ext>
            </a:extLst>
          </p:cNvPr>
          <p:cNvSpPr txBox="1"/>
          <p:nvPr/>
        </p:nvSpPr>
        <p:spPr>
          <a:xfrm>
            <a:off x="8750152" y="2923873"/>
            <a:ext cx="70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Söhne"/>
              </a:rPr>
              <a:t>+</a:t>
            </a:r>
            <a:endParaRPr lang="en-US" altLang="ko-K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260C8C-EB48-6C97-A7A2-D11C8C79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83811"/>
              </p:ext>
            </p:extLst>
          </p:nvPr>
        </p:nvGraphicFramePr>
        <p:xfrm>
          <a:off x="7781258" y="4408532"/>
          <a:ext cx="2643964" cy="50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964">
                  <a:extLst>
                    <a:ext uri="{9D8B030D-6E8A-4147-A177-3AD203B41FA5}">
                      <a16:colId xmlns:a16="http://schemas.microsoft.com/office/drawing/2014/main" val="957735719"/>
                    </a:ext>
                  </a:extLst>
                </a:gridCol>
              </a:tblGrid>
              <a:tr h="500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 Embedding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5624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6627654-FE0B-B32C-E192-38C5D2BA9765}"/>
              </a:ext>
            </a:extLst>
          </p:cNvPr>
          <p:cNvSpPr txBox="1"/>
          <p:nvPr/>
        </p:nvSpPr>
        <p:spPr>
          <a:xfrm>
            <a:off x="8750151" y="3971269"/>
            <a:ext cx="70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Söhne"/>
              </a:rPr>
              <a:t>=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762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803F9-730E-C058-8DE3-AD526A1E2D96}"/>
              </a:ext>
            </a:extLst>
          </p:cNvPr>
          <p:cNvSpPr/>
          <p:nvPr/>
        </p:nvSpPr>
        <p:spPr>
          <a:xfrm>
            <a:off x="0" y="893135"/>
            <a:ext cx="973942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62A87-3832-3EBC-B6ED-693F15E90B91}"/>
              </a:ext>
            </a:extLst>
          </p:cNvPr>
          <p:cNvSpPr txBox="1"/>
          <p:nvPr/>
        </p:nvSpPr>
        <p:spPr>
          <a:xfrm>
            <a:off x="244549" y="235917"/>
            <a:ext cx="271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Embedding Example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563E3-4DBC-0D20-01A3-834E6A809C0E}"/>
              </a:ext>
            </a:extLst>
          </p:cNvPr>
          <p:cNvSpPr/>
          <p:nvPr/>
        </p:nvSpPr>
        <p:spPr>
          <a:xfrm>
            <a:off x="6257260" y="6143847"/>
            <a:ext cx="59347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9C120-D0EF-55CA-B025-8963E42C58F1}"/>
              </a:ext>
            </a:extLst>
          </p:cNvPr>
          <p:cNvSpPr txBox="1"/>
          <p:nvPr/>
        </p:nvSpPr>
        <p:spPr>
          <a:xfrm>
            <a:off x="477756" y="1717548"/>
            <a:ext cx="5103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importance of predicting failures in the production line in advance based on large amounts of data collected.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can predict the occurrence of future problems by analyzing various data obtained daily from the production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Categorical data: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factory_id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product_id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production machine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Continuous: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defect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rate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temperature, humidity Position: time in a sequence, time after last maintenance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link for the code example is in the next page.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65494565-8676-4B3F-16F2-FA82CBA61276}"/>
              </a:ext>
            </a:extLst>
          </p:cNvPr>
          <p:cNvSpPr/>
          <p:nvPr/>
        </p:nvSpPr>
        <p:spPr>
          <a:xfrm>
            <a:off x="7666075" y="2482046"/>
            <a:ext cx="2445488" cy="242430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73BAF9-17D6-7E8C-7BB8-CA10D7F6AD8F}"/>
              </a:ext>
            </a:extLst>
          </p:cNvPr>
          <p:cNvCxnSpPr/>
          <p:nvPr/>
        </p:nvCxnSpPr>
        <p:spPr>
          <a:xfrm flipV="1">
            <a:off x="9739424" y="4375954"/>
            <a:ext cx="558209" cy="585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54EA16-742F-C8F6-41BA-A57D0AF8CA61}"/>
              </a:ext>
            </a:extLst>
          </p:cNvPr>
          <p:cNvCxnSpPr>
            <a:cxnSpLocks/>
          </p:cNvCxnSpPr>
          <p:nvPr/>
        </p:nvCxnSpPr>
        <p:spPr>
          <a:xfrm>
            <a:off x="7724556" y="5156423"/>
            <a:ext cx="17242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9D910C-8619-4888-F2B5-0071BDB587D2}"/>
              </a:ext>
            </a:extLst>
          </p:cNvPr>
          <p:cNvCxnSpPr>
            <a:cxnSpLocks/>
          </p:cNvCxnSpPr>
          <p:nvPr/>
        </p:nvCxnSpPr>
        <p:spPr>
          <a:xfrm>
            <a:off x="7448109" y="3205717"/>
            <a:ext cx="0" cy="157789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67D9BB-B524-E5B3-1196-FD5C9783ABBD}"/>
              </a:ext>
            </a:extLst>
          </p:cNvPr>
          <p:cNvSpPr txBox="1"/>
          <p:nvPr/>
        </p:nvSpPr>
        <p:spPr>
          <a:xfrm rot="18833472">
            <a:off x="9575046" y="4598945"/>
            <a:ext cx="125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n_data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769AD-8B8A-7E55-E707-7ED875C845E6}"/>
              </a:ext>
            </a:extLst>
          </p:cNvPr>
          <p:cNvSpPr txBox="1"/>
          <p:nvPr/>
        </p:nvSpPr>
        <p:spPr>
          <a:xfrm rot="16200000">
            <a:off x="6592977" y="3830606"/>
            <a:ext cx="125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05AC4-1273-10CA-8914-449B69FAE7C7}"/>
              </a:ext>
            </a:extLst>
          </p:cNvPr>
          <p:cNvSpPr txBox="1"/>
          <p:nvPr/>
        </p:nvSpPr>
        <p:spPr>
          <a:xfrm>
            <a:off x="7887832" y="5273747"/>
            <a:ext cx="125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d_emb</a:t>
            </a:r>
            <a:endParaRPr lang="en-US" altLang="ko-KR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786EBC2D-0E95-5202-3868-070953AA6E81}"/>
              </a:ext>
            </a:extLst>
          </p:cNvPr>
          <p:cNvSpPr/>
          <p:nvPr/>
        </p:nvSpPr>
        <p:spPr>
          <a:xfrm>
            <a:off x="7666075" y="1770321"/>
            <a:ext cx="765535" cy="1297108"/>
          </a:xfrm>
          <a:prstGeom prst="cube">
            <a:avLst>
              <a:gd name="adj" fmla="val 7644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029AC-7B9F-DC3D-DE4B-566AAF30432F}"/>
              </a:ext>
            </a:extLst>
          </p:cNvPr>
          <p:cNvCxnSpPr>
            <a:cxnSpLocks/>
          </p:cNvCxnSpPr>
          <p:nvPr/>
        </p:nvCxnSpPr>
        <p:spPr>
          <a:xfrm>
            <a:off x="7448109" y="2338437"/>
            <a:ext cx="0" cy="67839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125D7F-8178-6B7C-E4AB-5AE6BE582E0A}"/>
              </a:ext>
            </a:extLst>
          </p:cNvPr>
          <p:cNvSpPr txBox="1"/>
          <p:nvPr/>
        </p:nvSpPr>
        <p:spPr>
          <a:xfrm rot="16200000">
            <a:off x="6596248" y="2485445"/>
            <a:ext cx="125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9F070E-21FA-11EF-F84F-07857B6D449A}"/>
              </a:ext>
            </a:extLst>
          </p:cNvPr>
          <p:cNvSpPr/>
          <p:nvPr/>
        </p:nvSpPr>
        <p:spPr>
          <a:xfrm>
            <a:off x="7684989" y="3080250"/>
            <a:ext cx="146399" cy="1821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6D33E-D0D1-823F-E88F-A0A6AD541604}"/>
              </a:ext>
            </a:extLst>
          </p:cNvPr>
          <p:cNvSpPr txBox="1"/>
          <p:nvPr/>
        </p:nvSpPr>
        <p:spPr>
          <a:xfrm rot="16200000">
            <a:off x="7137593" y="3821274"/>
            <a:ext cx="125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defect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0A4341-68EC-ADCB-ECC7-8FCF1195A9EB}"/>
              </a:ext>
            </a:extLst>
          </p:cNvPr>
          <p:cNvSpPr txBox="1"/>
          <p:nvPr/>
        </p:nvSpPr>
        <p:spPr>
          <a:xfrm rot="16200000">
            <a:off x="7435642" y="3838484"/>
            <a:ext cx="125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category1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3A641E-90FA-DE28-E5AB-71F7EAE08568}"/>
              </a:ext>
            </a:extLst>
          </p:cNvPr>
          <p:cNvSpPr txBox="1"/>
          <p:nvPr/>
        </p:nvSpPr>
        <p:spPr>
          <a:xfrm rot="16200000">
            <a:off x="7749269" y="3841435"/>
            <a:ext cx="125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category2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87790-A6B4-0B7C-36D3-43304BC18C42}"/>
              </a:ext>
            </a:extLst>
          </p:cNvPr>
          <p:cNvSpPr txBox="1"/>
          <p:nvPr/>
        </p:nvSpPr>
        <p:spPr>
          <a:xfrm rot="16200000">
            <a:off x="7934129" y="3872884"/>
            <a:ext cx="144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continuous1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56C3BE-8AE2-94D6-7B1F-3DF8AF10FE89}"/>
              </a:ext>
            </a:extLst>
          </p:cNvPr>
          <p:cNvSpPr txBox="1"/>
          <p:nvPr/>
        </p:nvSpPr>
        <p:spPr>
          <a:xfrm rot="16200000">
            <a:off x="8373233" y="3855684"/>
            <a:ext cx="144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position1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302739-3B89-7DE8-00FD-F2412D13851A}"/>
              </a:ext>
            </a:extLst>
          </p:cNvPr>
          <p:cNvSpPr txBox="1"/>
          <p:nvPr/>
        </p:nvSpPr>
        <p:spPr>
          <a:xfrm rot="16200000">
            <a:off x="8186981" y="3838484"/>
            <a:ext cx="144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E4C4E1-3019-A6EE-FD04-189C647256AD}"/>
              </a:ext>
            </a:extLst>
          </p:cNvPr>
          <p:cNvSpPr txBox="1"/>
          <p:nvPr/>
        </p:nvSpPr>
        <p:spPr>
          <a:xfrm rot="16200000">
            <a:off x="8631152" y="3855684"/>
            <a:ext cx="144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position2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28E0ED99-EAE5-5B5C-200D-6B322C80B060}"/>
              </a:ext>
            </a:extLst>
          </p:cNvPr>
          <p:cNvSpPr/>
          <p:nvPr/>
        </p:nvSpPr>
        <p:spPr>
          <a:xfrm>
            <a:off x="7831388" y="1777397"/>
            <a:ext cx="2280175" cy="1292983"/>
          </a:xfrm>
          <a:prstGeom prst="cube">
            <a:avLst>
              <a:gd name="adj" fmla="val 4418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LID4096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B085E7-5636-05C2-E408-93238B70254D}"/>
              </a:ext>
            </a:extLst>
          </p:cNvPr>
          <p:cNvSpPr txBox="1"/>
          <p:nvPr/>
        </p:nvSpPr>
        <p:spPr>
          <a:xfrm>
            <a:off x="8012478" y="2533582"/>
            <a:ext cx="125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make plan</a:t>
            </a:r>
          </a:p>
        </p:txBody>
      </p:sp>
    </p:spTree>
    <p:extLst>
      <p:ext uri="{BB962C8B-B14F-4D97-AF65-F5344CB8AC3E}">
        <p14:creationId xmlns:p14="http://schemas.microsoft.com/office/powerpoint/2010/main" val="201238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803F9-730E-C058-8DE3-AD526A1E2D96}"/>
              </a:ext>
            </a:extLst>
          </p:cNvPr>
          <p:cNvSpPr/>
          <p:nvPr/>
        </p:nvSpPr>
        <p:spPr>
          <a:xfrm>
            <a:off x="0" y="893135"/>
            <a:ext cx="973942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62A87-3832-3EBC-B6ED-693F15E90B91}"/>
              </a:ext>
            </a:extLst>
          </p:cNvPr>
          <p:cNvSpPr txBox="1"/>
          <p:nvPr/>
        </p:nvSpPr>
        <p:spPr>
          <a:xfrm>
            <a:off x="244549" y="235917"/>
            <a:ext cx="271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563E3-4DBC-0D20-01A3-834E6A809C0E}"/>
              </a:ext>
            </a:extLst>
          </p:cNvPr>
          <p:cNvSpPr/>
          <p:nvPr/>
        </p:nvSpPr>
        <p:spPr>
          <a:xfrm>
            <a:off x="6257260" y="6143847"/>
            <a:ext cx="59347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A84F3-D43A-9E3C-46A7-9CCB24F6E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9"/>
          <a:stretch/>
        </p:blipFill>
        <p:spPr>
          <a:xfrm>
            <a:off x="6823075" y="1712763"/>
            <a:ext cx="4323844" cy="3423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DEFDF-D970-6959-0AB3-47BB18A87AA9}"/>
              </a:ext>
            </a:extLst>
          </p:cNvPr>
          <p:cNvSpPr txBox="1"/>
          <p:nvPr/>
        </p:nvSpPr>
        <p:spPr>
          <a:xfrm>
            <a:off x="571500" y="2654511"/>
            <a:ext cx="4239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 Code : </a:t>
            </a:r>
          </a:p>
          <a:p>
            <a:r>
              <a:rPr lang="en-US" altLang="ko-KR" dirty="0">
                <a:hlinkClick r:id="rId3"/>
              </a:rPr>
              <a:t>https://colab.research.google.com/drive/13xU-P4F9-k7v_ILXtvfQ0vAPBvspFpDU?usp=sharing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code includes only the multi embedding part, but not training model.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CD416E-44C8-F70B-BC5F-9C6A2397B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73" b="52380"/>
          <a:stretch/>
        </p:blipFill>
        <p:spPr>
          <a:xfrm>
            <a:off x="5368926" y="2576838"/>
            <a:ext cx="1420617" cy="16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3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44A80-4560-E6C4-C3DB-14B06E0F78A3}"/>
              </a:ext>
            </a:extLst>
          </p:cNvPr>
          <p:cNvSpPr txBox="1"/>
          <p:nvPr/>
        </p:nvSpPr>
        <p:spPr>
          <a:xfrm>
            <a:off x="3141919" y="2274055"/>
            <a:ext cx="539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</a:t>
            </a:r>
            <a:endParaRPr lang="LID4096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70511-870B-ED8E-2C10-525B91779B81}"/>
              </a:ext>
            </a:extLst>
          </p:cNvPr>
          <p:cNvSpPr txBox="1"/>
          <p:nvPr/>
        </p:nvSpPr>
        <p:spPr>
          <a:xfrm>
            <a:off x="3002364" y="3927974"/>
            <a:ext cx="629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technical and collaboration inquiries: </a:t>
            </a:r>
            <a:r>
              <a:rPr lang="en-US" b="0" i="0" u="none" strike="noStrike" dirty="0">
                <a:effectLst/>
                <a:latin typeface="Söhne"/>
                <a:hlinkClick r:id="rId2"/>
              </a:rPr>
              <a:t>sisung.kim1@gmail.com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More codes: </a:t>
            </a:r>
            <a:r>
              <a:rPr lang="en-US" dirty="0">
                <a:hlinkClick r:id="rId3"/>
              </a:rPr>
              <a:t>https://github.com/crimson206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D41BD-E110-227F-B073-8A120192A4D0}"/>
              </a:ext>
            </a:extLst>
          </p:cNvPr>
          <p:cNvSpPr/>
          <p:nvPr/>
        </p:nvSpPr>
        <p:spPr>
          <a:xfrm>
            <a:off x="3981003" y="3580230"/>
            <a:ext cx="3716079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181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527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KaTeX_Main</vt:lpstr>
      <vt:lpstr>Söhne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Sisung Kim</dc:creator>
  <cp:lastModifiedBy>Sisung Kim</cp:lastModifiedBy>
  <cp:revision>1</cp:revision>
  <dcterms:created xsi:type="dcterms:W3CDTF">2023-11-25T10:18:24Z</dcterms:created>
  <dcterms:modified xsi:type="dcterms:W3CDTF">2023-11-28T10:19:17Z</dcterms:modified>
</cp:coreProperties>
</file>