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Lora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b1c922da2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1b1c922da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1c922da2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1b1c922da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b1c922da2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1b1c922da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1c922da2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31b1c922da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b1c922da2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31b1c922d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b1c922da2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1b1c922da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1c922da2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31b1c922d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b1c922da2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1b1c922d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1c922da2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1b1c922da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b1c922da2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1b1c922da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274052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992091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>
  <p:cSld name="Title, Content and Pictur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9788" y="440718"/>
            <a:ext cx="3932237" cy="98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839788" y="1620345"/>
            <a:ext cx="3932237" cy="424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or End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401378" y="2322352"/>
            <a:ext cx="99460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1401378" y="3352352"/>
            <a:ext cx="99460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s">
  <p:cSld name="Title and Bulle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404123"/>
            <a:ext cx="1051560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9788" y="1348828"/>
            <a:ext cx="10514012" cy="45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Bullets">
  <p:cSld name="Title, Subtitle and Bulle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38200" y="432336"/>
            <a:ext cx="1051560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38200" y="1961932"/>
            <a:ext cx="10515600" cy="378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838200" y="1156139"/>
            <a:ext cx="10515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Text">
  <p:cSld name="Title, Sub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8200" y="432336"/>
            <a:ext cx="1051560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9788" y="1839310"/>
            <a:ext cx="10514012" cy="402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2"/>
          </p:nvPr>
        </p:nvSpPr>
        <p:spPr>
          <a:xfrm>
            <a:off x="838200" y="1156139"/>
            <a:ext cx="10515600" cy="54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hotos">
  <p:cSld name="Three Pho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-1" y="0"/>
            <a:ext cx="6253656" cy="5929587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8"/>
          <p:cNvSpPr>
            <a:spLocks noGrp="1"/>
          </p:cNvSpPr>
          <p:nvPr>
            <p:ph type="pic" idx="3"/>
          </p:nvPr>
        </p:nvSpPr>
        <p:spPr>
          <a:xfrm>
            <a:off x="6385034" y="1"/>
            <a:ext cx="5806966" cy="2881586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"/>
          <p:cNvSpPr>
            <a:spLocks noGrp="1"/>
          </p:cNvSpPr>
          <p:nvPr>
            <p:ph type="pic" idx="4"/>
          </p:nvPr>
        </p:nvSpPr>
        <p:spPr>
          <a:xfrm>
            <a:off x="6385034" y="3048001"/>
            <a:ext cx="5806966" cy="288158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age Photo">
  <p:cSld name="Full Page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-2" y="0"/>
            <a:ext cx="12192001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">
  <p:cSld name="Horizontal Pictur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-2" y="0"/>
            <a:ext cx="12192001" cy="60697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msonmagick/llm-approxim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1926336" y="2951179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LLM Multi-head Attention Pruning</a:t>
            </a:r>
            <a:endParaRPr sz="4000"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524000" y="3906821"/>
            <a:ext cx="9144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Determining the Impact </a:t>
            </a:r>
            <a:r>
              <a:rPr lang="en-US"/>
              <a:t>of Multi-head </a:t>
            </a:r>
            <a:r>
              <a:rPr lang="en-US" dirty="0"/>
              <a:t>Attention Pruning On Large Language Models</a:t>
            </a:r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250500" y="4915325"/>
            <a:ext cx="5691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Welby Seely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Allocated Memory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64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Next Steps</a:t>
            </a:r>
            <a:endParaRPr sz="3000"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Enable pruning heads based on different strategies, including: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Random pruning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Gradient based pruning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Magnitude Based Pruning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Measure the effects Progressive Pruning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Incrementally prune heads in one layer (e.g., prune 25%, 50%, 75%) to measure the cumulative effect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Using these strategies, generate a heatmap of individual heads in each layer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Enable pruning of additional components (e.g. the MLP in each Decoder block).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64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Github</a:t>
            </a:r>
            <a:r>
              <a:rPr lang="en-US" sz="3000" dirty="0"/>
              <a:t> and Questions</a:t>
            </a:r>
            <a:endParaRPr sz="30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spcBef>
                <a:spcPts val="0"/>
              </a:spcBef>
              <a:buSzPts val="2400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https://github.com/crimsonmagick/llm-approximation</a:t>
            </a: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Questions?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have I worked on this semester?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The initial aim this semester was to comprehensively understand methodologies for determining neuron sensitivity in large language models (LLMs) and explore improvements.</a:t>
            </a:r>
            <a:br>
              <a:rPr lang="en-US" sz="2000" dirty="0"/>
            </a:br>
            <a:endParaRPr sz="8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Conducted a literature review, revealing that research tends to:</a:t>
            </a:r>
            <a:endParaRPr sz="2000" dirty="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Be narrowly focused.</a:t>
            </a:r>
            <a:endParaRPr sz="2000" dirty="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Lack a unified framework for analyzing neuron sensitivity holistically</a:t>
            </a: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Focus on singular metrics, like perplexity, leaving out metrics like evaluation time and energy consumption.</a:t>
            </a:r>
            <a:br>
              <a:rPr lang="en-US" sz="2000" dirty="0"/>
            </a:br>
            <a:endParaRPr sz="8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Began building a framework for performing this holistic analysis, systematically capturing metrics across the model’s architecture.</a:t>
            </a:r>
            <a:endParaRPr sz="2000" dirty="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The first component supported by this framework is the Multi-head Attention mechanism, the core innovation of the Transformer network.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State-of-the-Art Research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Example research from initial literature review: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err="1"/>
              <a:t>Llm</a:t>
            </a:r>
            <a:r>
              <a:rPr lang="en-US" sz="1800" dirty="0"/>
              <a:t>-pruner: On the structural pruning of large language models (</a:t>
            </a:r>
            <a:r>
              <a:rPr lang="en-US" sz="1800" dirty="0" err="1"/>
              <a:t>Xinyin</a:t>
            </a:r>
            <a:r>
              <a:rPr lang="en-US" sz="1800" dirty="0"/>
              <a:t> Ma et al., 2023)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LLM Pruning and Distillation in Practice: The </a:t>
            </a:r>
            <a:r>
              <a:rPr lang="en-US" sz="1800" dirty="0" err="1"/>
              <a:t>Minitron</a:t>
            </a:r>
            <a:r>
              <a:rPr lang="en-US" sz="1800" dirty="0"/>
              <a:t> Approach (Sreenivas et al., 2024)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Everybody Prune Now: Structured Pruning of LLMs with only Forward Passes (Dery et al., 2024)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A Simple And Effective Pruning Approach For Large Language Models (Sun et al., 2024)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Large Language Model Pruning (Huang et al., 2024)</a:t>
            </a:r>
            <a:br>
              <a:rPr lang="en-US" sz="1800" dirty="0"/>
            </a:br>
            <a:endParaRPr sz="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Limitations include:</a:t>
            </a:r>
            <a:endParaRPr sz="1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Lack of ability to prune arbitrary heads.</a:t>
            </a:r>
            <a:endParaRPr sz="1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No measurement of per-token execution time and energy consumption.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Lack of support for models using Grouped Query Attention (like Llama 3).</a:t>
            </a:r>
            <a:endParaRPr sz="1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Narrow focus on specific types of optimizations.</a:t>
            </a:r>
            <a:endParaRPr sz="1800" dirty="0"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Ex: pruning vertical parameter “channels” consisting only of zeroed weights.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Proposal: A Holistic Framework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structured framework is necessary to evaluate LLM components systematically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framework should: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Be able to analyze the systemic effects of approximating arbitrary components (e.g. attention heads, embedding layers).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Include comprehensive resource and performance metrics.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Perform parameter importance analysis within and between components.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64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 Experimental First Step: Attention Head Pruning</a:t>
            </a:r>
            <a:endParaRPr sz="300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Implemented attention head pruning framework, initially targeting the Llama 3 Decoder architecture. </a:t>
            </a:r>
            <a:br>
              <a:rPr lang="en-US" sz="2600" dirty="0"/>
            </a:br>
            <a:endParaRPr sz="600"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Prunes attention heads on a per layer basis.</a:t>
            </a:r>
            <a:endParaRPr sz="2600" dirty="0"/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This includes key and value heads when orphaned by a pruned attention head.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Calculates averaged sensitivity scores compared against an unpruned model.</a:t>
            </a:r>
            <a:endParaRPr sz="2600" dirty="0"/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This helps characterize the sensitivity of each layer to changes to its attention mechanism.</a:t>
            </a:r>
            <a:endParaRPr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64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Experimental Test Setup</a:t>
            </a:r>
            <a:endParaRPr sz="300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Model: Llama 3 8b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32 layers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32 attention heads per layer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 Data: wikitext-2-v1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 collection of over 100 million tokens extracted from the set of verified Good and Featured articles on Wikipedia.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Evaluated each layer with batch size of 5 across 25 prompts.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Executed on an Nvidia RTX 4090.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Tests executed over SSH</a:t>
            </a:r>
            <a:endParaRPr sz="20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Desktop environment disabled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Validated that Python was the only process accessing the GPU through the Nvidia System Management Interface</a:t>
            </a:r>
            <a:endParaRPr sz="16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4 metrics collected, all compared against a baseline (unpruned model):</a:t>
            </a:r>
            <a:endParaRPr sz="20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Per layer perplexity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Energy usage per token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Evaluation time per token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Allocated Memory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 Layer Perplexity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050" y="1112300"/>
            <a:ext cx="6136950" cy="4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 Usage Per Token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0860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Time Per Token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838200" y="1392621"/>
            <a:ext cx="10515600" cy="4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MU Powerpoint Presentation Template 2018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624</Words>
  <Application>Microsoft Office PowerPoint</Application>
  <PresentationFormat>Widescreen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Lora</vt:lpstr>
      <vt:lpstr>EMU Powerpoint Presentation Template 2018</vt:lpstr>
      <vt:lpstr>LLM Multi-head Attention Pruning</vt:lpstr>
      <vt:lpstr>What have I worked on this semester?</vt:lpstr>
      <vt:lpstr>Limitations of State-of-the-Art Research</vt:lpstr>
      <vt:lpstr>Proposal: A Holistic Framework</vt:lpstr>
      <vt:lpstr>An Experimental First Step: Attention Head Pruning</vt:lpstr>
      <vt:lpstr>Experimental Test Setup</vt:lpstr>
      <vt:lpstr>Per Layer Perplexity</vt:lpstr>
      <vt:lpstr>Energy Usage Per Token</vt:lpstr>
      <vt:lpstr>Evaluation Time Per Token</vt:lpstr>
      <vt:lpstr>Allocated Memory</vt:lpstr>
      <vt:lpstr>Next Steps</vt:lpstr>
      <vt:lpstr>Github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Welby Seely</dc:creator>
  <cp:lastModifiedBy>Welby Seely</cp:lastModifiedBy>
  <cp:revision>5</cp:revision>
  <dcterms:modified xsi:type="dcterms:W3CDTF">2024-12-06T16:57:03Z</dcterms:modified>
</cp:coreProperties>
</file>