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16"/>
  </p:notesMasterIdLst>
  <p:sldIdLst>
    <p:sldId id="256" r:id="rId5"/>
    <p:sldId id="2147474459" r:id="rId6"/>
    <p:sldId id="2147474463" r:id="rId7"/>
    <p:sldId id="2147474464" r:id="rId8"/>
    <p:sldId id="2147474472" r:id="rId9"/>
    <p:sldId id="2147474469" r:id="rId10"/>
    <p:sldId id="2147474471" r:id="rId11"/>
    <p:sldId id="2147474465" r:id="rId12"/>
    <p:sldId id="2147474467" r:id="rId13"/>
    <p:sldId id="2147474460" r:id="rId14"/>
    <p:sldId id="21474744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E28"/>
    <a:srgbClr val="1E0013"/>
    <a:srgbClr val="7F1920"/>
    <a:srgbClr val="2596BE"/>
    <a:srgbClr val="150910"/>
    <a:srgbClr val="2C1220"/>
    <a:srgbClr val="70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33431-E3B9-F026-AB34-EE86A16DFD7A}" v="2" dt="2023-12-07T20:20:42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7F38A-8546-4949-AD54-F2261FE0E732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6D48F-745D-4D9B-964A-6BF84BF7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6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34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2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4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1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7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38F0-9458-4506-9AF8-49A7046AD58A}" type="datetimeFigureOut">
              <a:rPr lang="en-US" smtClean="0"/>
              <a:t>10-Dec-23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1952-BBD7-437A-83CD-0CD60F05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3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4048-B07B-B366-1FF8-F8BC38C9D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5464" y="1807105"/>
            <a:ext cx="613299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de </a:t>
            </a:r>
            <a:r>
              <a:rPr lang="ro-RO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căutare online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91AEC-934C-242C-4EF6-93035DF55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778" y="4484957"/>
            <a:ext cx="8092571" cy="878154"/>
          </a:xfrm>
        </p:spPr>
        <p:txBody>
          <a:bodyPr>
            <a:normAutofit/>
          </a:bodyPr>
          <a:lstStyle/>
          <a:p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Dionisie Crina-Ioana, Mircia Flaviu-Constantin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442G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12.12.2023</a:t>
            </a:r>
            <a:endParaRPr lang="ro-RO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3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010AB2-8431-475D-D2E8-0582C5E7481B}"/>
              </a:ext>
            </a:extLst>
          </p:cNvPr>
          <p:cNvSpPr/>
          <p:nvPr/>
        </p:nvSpPr>
        <p:spPr>
          <a:xfrm>
            <a:off x="3810000" y="1143000"/>
            <a:ext cx="4663440" cy="4663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F78CE-089D-2D90-45B4-3C76C298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237" y="2782486"/>
            <a:ext cx="4982966" cy="129302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o-RO" dirty="0">
                <a:latin typeface="Verdana Pro Black" panose="020F0502020204030204" pitchFamily="34" charset="0"/>
                <a:cs typeface="Times New Roman" panose="02020603050405020304" pitchFamily="18" charset="0"/>
              </a:rPr>
              <a:t>Mulțumim pentru atenție!</a:t>
            </a:r>
            <a:endParaRPr lang="en-US" dirty="0">
              <a:latin typeface="Verdana Pro Black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2477EB7-3F18-E513-E024-50968CDD03C5}"/>
              </a:ext>
            </a:extLst>
          </p:cNvPr>
          <p:cNvSpPr/>
          <p:nvPr/>
        </p:nvSpPr>
        <p:spPr>
          <a:xfrm>
            <a:off x="3440132" y="1561671"/>
            <a:ext cx="5414481" cy="400692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263D8-524B-424A-99C7-1D85A74E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132" y="2828206"/>
            <a:ext cx="4729537" cy="1293028"/>
          </a:xfrm>
        </p:spPr>
        <p:txBody>
          <a:bodyPr>
            <a:noAutofit/>
          </a:bodyPr>
          <a:lstStyle/>
          <a:p>
            <a:r>
              <a:rPr lang="ro-RO" dirty="0">
                <a:latin typeface="Verdana Pro Black" panose="020B0A04030504040204" pitchFamily="34" charset="0"/>
                <a:cs typeface="Times New Roman" panose="02020603050405020304" pitchFamily="18" charset="0"/>
              </a:rPr>
              <a:t>Întrebări?</a:t>
            </a:r>
            <a:endParaRPr lang="en-US" dirty="0">
              <a:latin typeface="Verdana Pro Black" panose="020B0A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BC06-3995-C307-002A-314AE252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4647"/>
            <a:ext cx="8610600" cy="1293028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BE46-F5E6-32C7-C5A4-10B00AFA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957" y="2214756"/>
            <a:ext cx="6533508" cy="402412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Diagrame funcționalități (5-6)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Gantt</a:t>
            </a:r>
          </a:p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Tabel contribuții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țumiri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Întrebări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Graphic 10" descr="Research with solid fill">
            <a:extLst>
              <a:ext uri="{FF2B5EF4-FFF2-40B4-BE49-F238E27FC236}">
                <a16:creationId xmlns:a16="http://schemas.microsoft.com/office/drawing/2014/main" id="{D68CBE9D-1EF5-4D3C-738E-462B021F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1535" y="2214756"/>
            <a:ext cx="2428488" cy="2428488"/>
          </a:xfrm>
          <a:prstGeom prst="rect">
            <a:avLst/>
          </a:prstGeom>
        </p:spPr>
      </p:pic>
      <p:pic>
        <p:nvPicPr>
          <p:cNvPr id="16" name="Graphic 15" descr="Programmer female outline">
            <a:extLst>
              <a:ext uri="{FF2B5EF4-FFF2-40B4-BE49-F238E27FC236}">
                <a16:creationId xmlns:a16="http://schemas.microsoft.com/office/drawing/2014/main" id="{8DCAAF16-B8E0-F56D-F1D7-1D3963577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2432" y="3646967"/>
            <a:ext cx="2180033" cy="21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E36-823F-9F5D-94BC-984C1628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829" y="852478"/>
            <a:ext cx="8610600" cy="1293028"/>
          </a:xfrm>
        </p:spPr>
        <p:txBody>
          <a:bodyPr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32CA14-2582-6306-D945-EC391134E2D9}"/>
              </a:ext>
            </a:extLst>
          </p:cNvPr>
          <p:cNvGrpSpPr/>
          <p:nvPr/>
        </p:nvGrpSpPr>
        <p:grpSpPr>
          <a:xfrm>
            <a:off x="1269294" y="2204094"/>
            <a:ext cx="1321067" cy="1321067"/>
            <a:chOff x="1269294" y="2204094"/>
            <a:chExt cx="1321067" cy="13210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656471-5BE0-3637-9F30-333812D269AD}"/>
                </a:ext>
              </a:extLst>
            </p:cNvPr>
            <p:cNvSpPr/>
            <p:nvPr/>
          </p:nvSpPr>
          <p:spPr>
            <a:xfrm>
              <a:off x="1269294" y="2204094"/>
              <a:ext cx="1321067" cy="1321067"/>
            </a:xfrm>
            <a:prstGeom prst="ellipse">
              <a:avLst/>
            </a:prstGeom>
            <a:solidFill>
              <a:srgbClr val="DF2E28"/>
            </a:solidFill>
            <a:ln>
              <a:solidFill>
                <a:srgbClr val="F26A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sz="1600" spc="-15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C5E7E8EB-B202-41FA-B8E6-030DB2133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3449" y="2427975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F37B8F-D970-48E8-58D6-5890D0E55496}"/>
              </a:ext>
            </a:extLst>
          </p:cNvPr>
          <p:cNvGrpSpPr/>
          <p:nvPr/>
        </p:nvGrpSpPr>
        <p:grpSpPr>
          <a:xfrm>
            <a:off x="5435226" y="2179598"/>
            <a:ext cx="1321067" cy="1321067"/>
            <a:chOff x="5504796" y="2204093"/>
            <a:chExt cx="1321067" cy="13210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AAFE77-548C-E8AE-8967-80EBA706DE0D}"/>
                </a:ext>
              </a:extLst>
            </p:cNvPr>
            <p:cNvSpPr/>
            <p:nvPr/>
          </p:nvSpPr>
          <p:spPr>
            <a:xfrm>
              <a:off x="5504796" y="2204093"/>
              <a:ext cx="1321067" cy="1321067"/>
            </a:xfrm>
            <a:prstGeom prst="ellipse">
              <a:avLst/>
            </a:prstGeom>
            <a:solidFill>
              <a:srgbClr val="DF2E28"/>
            </a:solidFill>
            <a:ln>
              <a:solidFill>
                <a:srgbClr val="F26A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sz="1600" spc="-15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Graphic 9" descr="Bar chart with solid fill">
              <a:extLst>
                <a:ext uri="{FF2B5EF4-FFF2-40B4-BE49-F238E27FC236}">
                  <a16:creationId xmlns:a16="http://schemas.microsoft.com/office/drawing/2014/main" id="{CD15E0C2-058E-D8D6-E589-82F1EA7C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08130" y="2427975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1846C0-6D31-B804-F0A5-E5AEF8512B2C}"/>
              </a:ext>
            </a:extLst>
          </p:cNvPr>
          <p:cNvGrpSpPr/>
          <p:nvPr/>
        </p:nvGrpSpPr>
        <p:grpSpPr>
          <a:xfrm>
            <a:off x="9601639" y="2179602"/>
            <a:ext cx="1321067" cy="1321067"/>
            <a:chOff x="9740299" y="2204096"/>
            <a:chExt cx="1321067" cy="132106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A77E32-8FA1-20B1-8EC8-2CF674007D65}"/>
                </a:ext>
              </a:extLst>
            </p:cNvPr>
            <p:cNvSpPr/>
            <p:nvPr/>
          </p:nvSpPr>
          <p:spPr>
            <a:xfrm>
              <a:off x="9740299" y="2204096"/>
              <a:ext cx="1321067" cy="1321067"/>
            </a:xfrm>
            <a:prstGeom prst="ellipse">
              <a:avLst/>
            </a:prstGeom>
            <a:solidFill>
              <a:srgbClr val="DF2E28"/>
            </a:solidFill>
            <a:ln>
              <a:solidFill>
                <a:srgbClr val="F26A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sz="1600" spc="-15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Graphic 11" descr="Ui Ux with solid fill">
              <a:extLst>
                <a:ext uri="{FF2B5EF4-FFF2-40B4-BE49-F238E27FC236}">
                  <a16:creationId xmlns:a16="http://schemas.microsoft.com/office/drawing/2014/main" id="{69EA7B53-71D5-D716-34C7-036B38165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43632" y="2407426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55EDC38-076C-EBB1-8D3A-FBFFD99B2E1B}"/>
              </a:ext>
            </a:extLst>
          </p:cNvPr>
          <p:cNvSpPr txBox="1"/>
          <p:nvPr/>
        </p:nvSpPr>
        <p:spPr>
          <a:xfrm>
            <a:off x="703734" y="382670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6CBB8-F666-AFAF-EE91-C312D9D1849D}"/>
              </a:ext>
            </a:extLst>
          </p:cNvPr>
          <p:cNvSpPr txBox="1"/>
          <p:nvPr/>
        </p:nvSpPr>
        <p:spPr>
          <a:xfrm>
            <a:off x="9681909" y="3841257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B683C-3270-EBA5-2EB3-02A67CC7C651}"/>
              </a:ext>
            </a:extLst>
          </p:cNvPr>
          <p:cNvSpPr txBox="1"/>
          <p:nvPr/>
        </p:nvSpPr>
        <p:spPr>
          <a:xfrm>
            <a:off x="5219557" y="3841258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Eficientizare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42933E-1E10-7EB1-2FC0-F637CC6728E1}"/>
              </a:ext>
            </a:extLst>
          </p:cNvPr>
          <p:cNvSpPr txBox="1"/>
          <p:nvPr/>
        </p:nvSpPr>
        <p:spPr>
          <a:xfrm>
            <a:off x="9212044" y="4567473"/>
            <a:ext cx="2100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structurate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Ușor de folosit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9469BD-7B7A-4B26-7167-E2F9C08CB439}"/>
              </a:ext>
            </a:extLst>
          </p:cNvPr>
          <p:cNvSpPr txBox="1"/>
          <p:nvPr/>
        </p:nvSpPr>
        <p:spPr>
          <a:xfrm>
            <a:off x="4448996" y="4567473"/>
            <a:ext cx="3740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Extragerea detaliilor importante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 la date in timp real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14421-670A-F1AB-D886-156944EA938B}"/>
              </a:ext>
            </a:extLst>
          </p:cNvPr>
          <p:cNvSpPr txBox="1"/>
          <p:nvPr/>
        </p:nvSpPr>
        <p:spPr>
          <a:xfrm>
            <a:off x="303785" y="4567473"/>
            <a:ext cx="3313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 pentru statistici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Facilitează analizarea pieței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5A2B-0F0E-5177-F7DF-7B1193DD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36291"/>
            <a:ext cx="8610600" cy="1293028"/>
          </a:xfrm>
        </p:spPr>
        <p:txBody>
          <a:bodyPr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folosite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E4EDED03-550E-7A79-C286-934AEC7E9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3788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een rectangular sign with white text&#10;&#10;Description automatically generated">
            <a:extLst>
              <a:ext uri="{FF2B5EF4-FFF2-40B4-BE49-F238E27FC236}">
                <a16:creationId xmlns:a16="http://schemas.microsoft.com/office/drawing/2014/main" id="{F0CE8D1E-241B-0324-3793-52685ACEEA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4" t="34630" r="13822" b="36004"/>
          <a:stretch/>
        </p:blipFill>
        <p:spPr>
          <a:xfrm>
            <a:off x="5093423" y="2378860"/>
            <a:ext cx="2261937" cy="914400"/>
          </a:xfrm>
          <a:prstGeom prst="rect">
            <a:avLst/>
          </a:prstGeom>
        </p:spPr>
      </p:pic>
      <p:pic>
        <p:nvPicPr>
          <p:cNvPr id="12" name="Picture 11" descr="A black circle with a white cat in the middle&#10;&#10;Description automatically generated">
            <a:extLst>
              <a:ext uri="{FF2B5EF4-FFF2-40B4-BE49-F238E27FC236}">
                <a16:creationId xmlns:a16="http://schemas.microsoft.com/office/drawing/2014/main" id="{21066403-C503-7EC7-AD0B-620984FF6E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5" t="18420" r="17770" b="17483"/>
          <a:stretch/>
        </p:blipFill>
        <p:spPr>
          <a:xfrm>
            <a:off x="9304020" y="2273353"/>
            <a:ext cx="1097280" cy="1125414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BD3A63-1602-D62B-C0C5-D0649C7FF891}"/>
              </a:ext>
            </a:extLst>
          </p:cNvPr>
          <p:cNvSpPr txBox="1"/>
          <p:nvPr/>
        </p:nvSpPr>
        <p:spPr>
          <a:xfrm>
            <a:off x="1063120" y="4345743"/>
            <a:ext cx="23695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Librăria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‘requests’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0A39A-0A28-D4C4-E3AA-B29365B983E9}"/>
              </a:ext>
            </a:extLst>
          </p:cNvPr>
          <p:cNvSpPr txBox="1"/>
          <p:nvPr/>
        </p:nvSpPr>
        <p:spPr>
          <a:xfrm>
            <a:off x="4944082" y="3698965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Framework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B4602-E47F-F8C7-85C4-D793701E0110}"/>
              </a:ext>
            </a:extLst>
          </p:cNvPr>
          <p:cNvSpPr txBox="1"/>
          <p:nvPr/>
        </p:nvSpPr>
        <p:spPr>
          <a:xfrm>
            <a:off x="1749389" y="369896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4CEAF-725C-C762-F6BF-293AAE148FF0}"/>
              </a:ext>
            </a:extLst>
          </p:cNvPr>
          <p:cNvSpPr txBox="1"/>
          <p:nvPr/>
        </p:nvSpPr>
        <p:spPr>
          <a:xfrm>
            <a:off x="9293304" y="37245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A20EA-A1DD-BED8-4025-2AA765204484}"/>
              </a:ext>
            </a:extLst>
          </p:cNvPr>
          <p:cNvSpPr txBox="1"/>
          <p:nvPr/>
        </p:nvSpPr>
        <p:spPr>
          <a:xfrm>
            <a:off x="8695820" y="4253412"/>
            <a:ext cx="2788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Eficiență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Administrare ușoară a codului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28C3F0-681E-0D78-8EB4-FE72D6AC348B}"/>
              </a:ext>
            </a:extLst>
          </p:cNvPr>
          <p:cNvSpPr txBox="1"/>
          <p:nvPr/>
        </p:nvSpPr>
        <p:spPr>
          <a:xfrm>
            <a:off x="4661908" y="4314966"/>
            <a:ext cx="3393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Ecosistem vast de pachete și plugin-uri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5A2B-0F0E-5177-F7DF-7B1193DD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36291"/>
            <a:ext cx="8610600" cy="1293028"/>
          </a:xfrm>
        </p:spPr>
        <p:txBody>
          <a:bodyPr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Diagrame funcționalități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EA75E7-7FD7-AFAD-2F32-AF71AD3ECE24}"/>
              </a:ext>
            </a:extLst>
          </p:cNvPr>
          <p:cNvGrpSpPr/>
          <p:nvPr/>
        </p:nvGrpSpPr>
        <p:grpSpPr>
          <a:xfrm>
            <a:off x="687435" y="1888220"/>
            <a:ext cx="10819763" cy="4365893"/>
            <a:chOff x="1020138" y="1898494"/>
            <a:chExt cx="10819763" cy="436589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010C34-24BF-6C85-131D-A4A588B57384}"/>
                </a:ext>
              </a:extLst>
            </p:cNvPr>
            <p:cNvSpPr/>
            <p:nvPr/>
          </p:nvSpPr>
          <p:spPr>
            <a:xfrm>
              <a:off x="1020138" y="4476107"/>
              <a:ext cx="2616913" cy="1293028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040E923-5737-C3EC-30C0-A66D2CABE4D2}"/>
                </a:ext>
              </a:extLst>
            </p:cNvPr>
            <p:cNvSpPr/>
            <p:nvPr/>
          </p:nvSpPr>
          <p:spPr>
            <a:xfrm>
              <a:off x="5001374" y="4476107"/>
              <a:ext cx="2616913" cy="1293028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95F681E-7E5F-F2E2-48D4-A9C00BA64C82}"/>
                </a:ext>
              </a:extLst>
            </p:cNvPr>
            <p:cNvSpPr/>
            <p:nvPr/>
          </p:nvSpPr>
          <p:spPr>
            <a:xfrm>
              <a:off x="8982610" y="4498368"/>
              <a:ext cx="2616913" cy="1293028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9183C-23F6-B9AA-A8F2-87ADFA291873}"/>
                </a:ext>
              </a:extLst>
            </p:cNvPr>
            <p:cNvSpPr txBox="1"/>
            <p:nvPr/>
          </p:nvSpPr>
          <p:spPr>
            <a:xfrm>
              <a:off x="1179388" y="4799455"/>
              <a:ext cx="2298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Pagina de căutare pentru cuvântul ales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0F3EEA-6542-99E8-E9CD-FB2255AB25E6}"/>
                </a:ext>
              </a:extLst>
            </p:cNvPr>
            <p:cNvSpPr txBox="1"/>
            <p:nvPr/>
          </p:nvSpPr>
          <p:spPr>
            <a:xfrm>
              <a:off x="5608228" y="4922566"/>
              <a:ext cx="1403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Django API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973917-8FA8-B7DE-96D2-46187F5A4E14}"/>
                </a:ext>
              </a:extLst>
            </p:cNvPr>
            <p:cNvSpPr txBox="1"/>
            <p:nvPr/>
          </p:nvSpPr>
          <p:spPr>
            <a:xfrm>
              <a:off x="9316015" y="4944827"/>
              <a:ext cx="1933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 de căutare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Graphic 12" descr="User outline">
              <a:extLst>
                <a:ext uri="{FF2B5EF4-FFF2-40B4-BE49-F238E27FC236}">
                  <a16:creationId xmlns:a16="http://schemas.microsoft.com/office/drawing/2014/main" id="{C41CB8A3-23D0-9063-2949-23C024520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71395" y="3561707"/>
              <a:ext cx="914400" cy="9144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6C2BCE-95C1-0E50-49E7-4FE0E06675EB}"/>
                </a:ext>
              </a:extLst>
            </p:cNvPr>
            <p:cNvSpPr/>
            <p:nvPr/>
          </p:nvSpPr>
          <p:spPr>
            <a:xfrm>
              <a:off x="9505547" y="1898494"/>
              <a:ext cx="1554480" cy="155448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A70B22-029D-6035-4DD4-FE2BE1861981}"/>
                </a:ext>
              </a:extLst>
            </p:cNvPr>
            <p:cNvSpPr txBox="1"/>
            <p:nvPr/>
          </p:nvSpPr>
          <p:spPr>
            <a:xfrm>
              <a:off x="9496814" y="2127013"/>
              <a:ext cx="15719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Pagina website predefinită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F231CF9-BF22-7961-47D4-A489A614867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637051" y="5122621"/>
              <a:ext cx="1364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DC21DA-75A6-907D-C2B3-3405EF0EA524}"/>
                </a:ext>
              </a:extLst>
            </p:cNvPr>
            <p:cNvCxnSpPr>
              <a:cxnSpLocks/>
            </p:cNvCxnSpPr>
            <p:nvPr/>
          </p:nvCxnSpPr>
          <p:spPr>
            <a:xfrm>
              <a:off x="7618287" y="5122621"/>
              <a:ext cx="1364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83571DE-1023-7510-3B20-C404D0F5D19A}"/>
                </a:ext>
              </a:extLst>
            </p:cNvPr>
            <p:cNvCxnSpPr>
              <a:cxnSpLocks/>
              <a:stCxn id="8" idx="0"/>
              <a:endCxn id="14" idx="4"/>
            </p:cNvCxnSpPr>
            <p:nvPr/>
          </p:nvCxnSpPr>
          <p:spPr>
            <a:xfrm flipH="1" flipV="1">
              <a:off x="10282787" y="3452974"/>
              <a:ext cx="8280" cy="10453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CD4030-BDA6-437F-1A8A-D9E51481BC0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394" y="2680093"/>
              <a:ext cx="7685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928690-A7DB-2BC9-EE05-BBFF0016B601}"/>
                </a:ext>
              </a:extLst>
            </p:cNvPr>
            <p:cNvCxnSpPr>
              <a:cxnSpLocks/>
            </p:cNvCxnSpPr>
            <p:nvPr/>
          </p:nvCxnSpPr>
          <p:spPr>
            <a:xfrm>
              <a:off x="11837267" y="2673594"/>
              <a:ext cx="0" cy="24798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6474B6-FC58-D409-2DAC-4F13B493B3DE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16" y="5769135"/>
              <a:ext cx="0" cy="4952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46B936-E6FB-E2BD-9E53-E7A6E784B85A}"/>
                </a:ext>
              </a:extLst>
            </p:cNvPr>
            <p:cNvCxnSpPr>
              <a:cxnSpLocks/>
            </p:cNvCxnSpPr>
            <p:nvPr/>
          </p:nvCxnSpPr>
          <p:spPr>
            <a:xfrm>
              <a:off x="6309831" y="6264387"/>
              <a:ext cx="39982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9A3A6B-38B5-8FAC-01F2-D40929D8A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99523" y="5144882"/>
              <a:ext cx="2377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63E040-9C96-837C-AFD9-022E3C9D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066" y="5769135"/>
              <a:ext cx="0" cy="4952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DB3960-6A53-34C5-FDE7-A3044B20EAC4}"/>
                </a:ext>
              </a:extLst>
            </p:cNvPr>
            <p:cNvCxnSpPr>
              <a:cxnSpLocks/>
            </p:cNvCxnSpPr>
            <p:nvPr/>
          </p:nvCxnSpPr>
          <p:spPr>
            <a:xfrm>
              <a:off x="2328594" y="6264387"/>
              <a:ext cx="33000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0A75035-0AA6-1F22-E1AC-53C63C15F62A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328595" y="5769135"/>
              <a:ext cx="0" cy="4952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98AE74-35BE-A910-ECFE-D7E20C71D05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6309831" y="5769135"/>
              <a:ext cx="0" cy="4952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55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DD5A2B-0F0E-5177-F7DF-7B1193DD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77" y="1493000"/>
            <a:ext cx="3748161" cy="241505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1A1D32-3C18-9555-6CA1-313ECF5AD137}"/>
              </a:ext>
            </a:extLst>
          </p:cNvPr>
          <p:cNvGrpSpPr/>
          <p:nvPr/>
        </p:nvGrpSpPr>
        <p:grpSpPr>
          <a:xfrm>
            <a:off x="3818668" y="897819"/>
            <a:ext cx="7568990" cy="5731346"/>
            <a:chOff x="2808015" y="827769"/>
            <a:chExt cx="7568990" cy="57313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2FF050-55D1-5372-ADFB-F1D9BED8AAB9}"/>
                </a:ext>
              </a:extLst>
            </p:cNvPr>
            <p:cNvGrpSpPr/>
            <p:nvPr/>
          </p:nvGrpSpPr>
          <p:grpSpPr>
            <a:xfrm>
              <a:off x="2808015" y="5635785"/>
              <a:ext cx="2839234" cy="923330"/>
              <a:chOff x="2166134" y="5565025"/>
              <a:chExt cx="2743200" cy="92333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C4D2E96-A1AF-5F55-208F-FB0B4DF2C1C3}"/>
                  </a:ext>
                </a:extLst>
              </p:cNvPr>
              <p:cNvSpPr/>
              <p:nvPr/>
            </p:nvSpPr>
            <p:spPr>
              <a:xfrm>
                <a:off x="2166134" y="5616575"/>
                <a:ext cx="2743200" cy="54864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06D8FB-E197-E5A1-743A-464EE119BB66}"/>
                  </a:ext>
                </a:extLst>
              </p:cNvPr>
              <p:cNvSpPr txBox="1"/>
              <p:nvPr/>
            </p:nvSpPr>
            <p:spPr>
              <a:xfrm>
                <a:off x="2183204" y="5565025"/>
                <a:ext cx="26504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Redirecționează utilizatorul </a:t>
                </a:r>
              </a:p>
              <a:p>
                <a:pPr algn="ctr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către pagina cu rezultate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2E09CB9-0F51-A8F0-E624-07944381ADDD}"/>
                </a:ext>
              </a:extLst>
            </p:cNvPr>
            <p:cNvGrpSpPr/>
            <p:nvPr/>
          </p:nvGrpSpPr>
          <p:grpSpPr>
            <a:xfrm>
              <a:off x="4192885" y="827769"/>
              <a:ext cx="6184120" cy="5444942"/>
              <a:chOff x="4192885" y="827769"/>
              <a:chExt cx="6184120" cy="544494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714891E-5E49-7995-2764-257DEE0043A7}"/>
                  </a:ext>
                </a:extLst>
              </p:cNvPr>
              <p:cNvGrpSpPr/>
              <p:nvPr/>
            </p:nvGrpSpPr>
            <p:grpSpPr>
              <a:xfrm>
                <a:off x="5158174" y="827769"/>
                <a:ext cx="2832827" cy="548640"/>
                <a:chOff x="8177735" y="720725"/>
                <a:chExt cx="2832827" cy="548640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1AA94F7C-A4DD-2528-80C4-465A5C9F7CE0}"/>
                    </a:ext>
                  </a:extLst>
                </p:cNvPr>
                <p:cNvSpPr/>
                <p:nvPr/>
              </p:nvSpPr>
              <p:spPr>
                <a:xfrm>
                  <a:off x="8222549" y="720725"/>
                  <a:ext cx="2743200" cy="548640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115100-8DB6-3EA7-9FED-9FCDB33147E9}"/>
                    </a:ext>
                  </a:extLst>
                </p:cNvPr>
                <p:cNvSpPr txBox="1"/>
                <p:nvPr/>
              </p:nvSpPr>
              <p:spPr>
                <a:xfrm>
                  <a:off x="8177735" y="801410"/>
                  <a:ext cx="28328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o-RO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Cuvânt introdus de utilizator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C50E29-4FD0-69B6-4AFE-818B9C02D4A5}"/>
                  </a:ext>
                </a:extLst>
              </p:cNvPr>
              <p:cNvGrpSpPr/>
              <p:nvPr/>
            </p:nvGrpSpPr>
            <p:grpSpPr>
              <a:xfrm>
                <a:off x="5202987" y="1690931"/>
                <a:ext cx="2743200" cy="646331"/>
                <a:chOff x="8222549" y="1662359"/>
                <a:chExt cx="2743200" cy="646331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6A6BF245-B9F9-5708-0329-09F5CE5DEEF6}"/>
                    </a:ext>
                  </a:extLst>
                </p:cNvPr>
                <p:cNvSpPr/>
                <p:nvPr/>
              </p:nvSpPr>
              <p:spPr>
                <a:xfrm>
                  <a:off x="8222549" y="1697990"/>
                  <a:ext cx="2743200" cy="548640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AF91AF-A42A-E341-DF62-B60DB7B57632}"/>
                    </a:ext>
                  </a:extLst>
                </p:cNvPr>
                <p:cNvSpPr txBox="1"/>
                <p:nvPr/>
              </p:nvSpPr>
              <p:spPr>
                <a:xfrm>
                  <a:off x="8440485" y="1662359"/>
                  <a:ext cx="2307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o-RO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Cerere către un URL din DJANGO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80958AE-5940-BC06-9BA1-E09D52189F1C}"/>
                  </a:ext>
                </a:extLst>
              </p:cNvPr>
              <p:cNvGrpSpPr/>
              <p:nvPr/>
            </p:nvGrpSpPr>
            <p:grpSpPr>
              <a:xfrm>
                <a:off x="5247798" y="2585134"/>
                <a:ext cx="2743200" cy="646331"/>
                <a:chOff x="8222546" y="2589803"/>
                <a:chExt cx="2743200" cy="64633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4BD3D54-1FBA-C30C-42E5-93B5F29E5B8E}"/>
                    </a:ext>
                  </a:extLst>
                </p:cNvPr>
                <p:cNvSpPr/>
                <p:nvPr/>
              </p:nvSpPr>
              <p:spPr>
                <a:xfrm>
                  <a:off x="8222546" y="2630782"/>
                  <a:ext cx="2743200" cy="548640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9ECD97C-5623-5101-9C51-CD7D92484D9A}"/>
                    </a:ext>
                  </a:extLst>
                </p:cNvPr>
                <p:cNvSpPr txBox="1"/>
                <p:nvPr/>
              </p:nvSpPr>
              <p:spPr>
                <a:xfrm>
                  <a:off x="8378648" y="2589803"/>
                  <a:ext cx="24309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o-RO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Validarea datelor și serializarea lor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F23FB2C-A1E4-9C5A-4B40-D25213CA9B7B}"/>
                  </a:ext>
                </a:extLst>
              </p:cNvPr>
              <p:cNvGrpSpPr/>
              <p:nvPr/>
            </p:nvGrpSpPr>
            <p:grpSpPr>
              <a:xfrm>
                <a:off x="5247799" y="3497893"/>
                <a:ext cx="2743200" cy="646331"/>
                <a:chOff x="8222549" y="3536714"/>
                <a:chExt cx="2743200" cy="646331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8966B674-B0A5-ECDB-1318-29B26351945C}"/>
                    </a:ext>
                  </a:extLst>
                </p:cNvPr>
                <p:cNvSpPr/>
                <p:nvPr/>
              </p:nvSpPr>
              <p:spPr>
                <a:xfrm>
                  <a:off x="8222549" y="3585560"/>
                  <a:ext cx="2743200" cy="548640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4B386F9-5B75-C9AC-532B-78B99617D790}"/>
                    </a:ext>
                  </a:extLst>
                </p:cNvPr>
                <p:cNvSpPr txBox="1"/>
                <p:nvPr/>
              </p:nvSpPr>
              <p:spPr>
                <a:xfrm>
                  <a:off x="8356183" y="3536714"/>
                  <a:ext cx="247593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o-RO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Extragerea datelor din p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agina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predefinit</a:t>
                  </a:r>
                  <a:r>
                    <a:rPr lang="ro-RO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ă 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D5E4AC0-B3A9-00F5-9208-BE606EED89D0}"/>
                  </a:ext>
                </a:extLst>
              </p:cNvPr>
              <p:cNvGrpSpPr/>
              <p:nvPr/>
            </p:nvGrpSpPr>
            <p:grpSpPr>
              <a:xfrm>
                <a:off x="5980225" y="4442551"/>
                <a:ext cx="1188720" cy="1188720"/>
                <a:chOff x="9136947" y="4402618"/>
                <a:chExt cx="1188720" cy="1188720"/>
              </a:xfrm>
            </p:grpSpPr>
            <p:sp>
              <p:nvSpPr>
                <p:cNvPr id="10" name="Diamond 9">
                  <a:extLst>
                    <a:ext uri="{FF2B5EF4-FFF2-40B4-BE49-F238E27FC236}">
                      <a16:creationId xmlns:a16="http://schemas.microsoft.com/office/drawing/2014/main" id="{88BD483C-E1FE-7773-6372-745CCCC4A3F3}"/>
                    </a:ext>
                  </a:extLst>
                </p:cNvPr>
                <p:cNvSpPr/>
                <p:nvPr/>
              </p:nvSpPr>
              <p:spPr>
                <a:xfrm>
                  <a:off x="9136947" y="4402618"/>
                  <a:ext cx="1188720" cy="1188720"/>
                </a:xfrm>
                <a:prstGeom prst="diamond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BE86A99-1D3F-401A-8E9C-C16BDC61EF9D}"/>
                    </a:ext>
                  </a:extLst>
                </p:cNvPr>
                <p:cNvSpPr txBox="1"/>
                <p:nvPr/>
              </p:nvSpPr>
              <p:spPr>
                <a:xfrm>
                  <a:off x="9180349" y="4623527"/>
                  <a:ext cx="11453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o-RO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Există rezultate?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49B65A5-8DF4-F3E5-3C69-6019D6D6582E}"/>
                  </a:ext>
                </a:extLst>
              </p:cNvPr>
              <p:cNvGrpSpPr/>
              <p:nvPr/>
            </p:nvGrpSpPr>
            <p:grpSpPr>
              <a:xfrm>
                <a:off x="7383878" y="5626380"/>
                <a:ext cx="2993127" cy="646331"/>
                <a:chOff x="7866943" y="5597841"/>
                <a:chExt cx="2993127" cy="646331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EEC70D9A-3ED5-9220-9AF5-93B8CF47899A}"/>
                    </a:ext>
                  </a:extLst>
                </p:cNvPr>
                <p:cNvSpPr/>
                <p:nvPr/>
              </p:nvSpPr>
              <p:spPr>
                <a:xfrm>
                  <a:off x="7946187" y="5646687"/>
                  <a:ext cx="2834640" cy="548640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423E11B-501D-845B-947F-AD81A283C54E}"/>
                    </a:ext>
                  </a:extLst>
                </p:cNvPr>
                <p:cNvSpPr txBox="1"/>
                <p:nvPr/>
              </p:nvSpPr>
              <p:spPr>
                <a:xfrm>
                  <a:off x="7866943" y="5597841"/>
                  <a:ext cx="299312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o-RO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Redirecționează utilizatorul</a:t>
                  </a:r>
                </a:p>
                <a:p>
                  <a:pPr algn="ctr"/>
                  <a:r>
                    <a:rPr lang="ro-RO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către pagina goală de rezultate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48B7DBD-CA96-A27C-B163-88BED2482CB3}"/>
                  </a:ext>
                </a:extLst>
              </p:cNvPr>
              <p:cNvCxnSpPr>
                <a:cxnSpLocks/>
                <a:stCxn id="3" idx="2"/>
                <a:endCxn id="14" idx="0"/>
              </p:cNvCxnSpPr>
              <p:nvPr/>
            </p:nvCxnSpPr>
            <p:spPr>
              <a:xfrm flipH="1">
                <a:off x="6574585" y="1376409"/>
                <a:ext cx="3" cy="3145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78326E0-B7B7-CBF8-AAC6-BB040BE46A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74585" y="2263359"/>
                <a:ext cx="3" cy="3145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E92343E-B018-B3B6-256E-122AAD159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74585" y="3183371"/>
                <a:ext cx="3" cy="3145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3A86006-18B3-F898-F52A-4B827515AD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74585" y="4098085"/>
                <a:ext cx="3" cy="3145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CD36063-11ED-C70C-386B-B74346F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2885" y="5043292"/>
                <a:ext cx="0" cy="6440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16BC623-BFD2-FF58-68BB-436B82001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6279" y="5022471"/>
                <a:ext cx="0" cy="630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60C15A4-1A27-8EDC-3041-3FF75C72B5DE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 flipV="1">
                <a:off x="4192885" y="5036911"/>
                <a:ext cx="1787340" cy="127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E7B87B-FB16-E994-25EF-EB0682A20A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8942" y="5036911"/>
                <a:ext cx="1787340" cy="127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8264D9-7F8F-EA22-BBB8-3A27B276AE95}"/>
                  </a:ext>
                </a:extLst>
              </p:cNvPr>
              <p:cNvSpPr txBox="1"/>
              <p:nvPr/>
            </p:nvSpPr>
            <p:spPr>
              <a:xfrm>
                <a:off x="4853724" y="4708545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8A62EF-741F-25FA-0259-E06350A03BC3}"/>
                  </a:ext>
                </a:extLst>
              </p:cNvPr>
              <p:cNvSpPr txBox="1"/>
              <p:nvPr/>
            </p:nvSpPr>
            <p:spPr>
              <a:xfrm>
                <a:off x="7598318" y="4700352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05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843591-320D-CF5E-6BCE-703D5DBD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05469"/>
            <a:ext cx="8610600" cy="1293028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B0E29-047E-2A1F-9B19-666AA01F10C1}"/>
              </a:ext>
            </a:extLst>
          </p:cNvPr>
          <p:cNvSpPr txBox="1"/>
          <p:nvPr/>
        </p:nvSpPr>
        <p:spPr>
          <a:xfrm>
            <a:off x="1157557" y="2455525"/>
            <a:ext cx="66560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Înțelegere mai bună a tehnologiilor utilizate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Familiarizarea cu extragerea informațiilor dintr-o structură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Însușirea unor mai bune abilități pentru scrierea unei documentații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Colaborare eficientă în echipă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Analizarea datelor obținute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Graphic 17" descr="Head with gears outline">
            <a:extLst>
              <a:ext uri="{FF2B5EF4-FFF2-40B4-BE49-F238E27FC236}">
                <a16:creationId xmlns:a16="http://schemas.microsoft.com/office/drawing/2014/main" id="{01DD9726-E91F-4EF0-1E5C-9A1176941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9352" y="2232682"/>
            <a:ext cx="3123342" cy="31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5A2B-0F0E-5177-F7DF-7B1193DD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36291"/>
            <a:ext cx="8610600" cy="1293028"/>
          </a:xfrm>
        </p:spPr>
        <p:txBody>
          <a:bodyPr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Diagramă gantt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D1FB743-D200-6B41-C855-50A958C5F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1" b="15736"/>
          <a:stretch/>
        </p:blipFill>
        <p:spPr>
          <a:xfrm>
            <a:off x="243466" y="2383603"/>
            <a:ext cx="11705067" cy="386716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03A0F6-6C2D-FE46-5769-3B9CDD65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5856053"/>
            <a:ext cx="100965" cy="112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10082-841D-5261-0BAB-634CEE229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502" y="5850377"/>
            <a:ext cx="50857" cy="117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A2D5E5-F339-9D77-D5B5-1D8E8081E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549" y="5871211"/>
            <a:ext cx="61464" cy="9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38BA-693F-FA40-5F4A-FC5DFE71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6354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buții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DE0FCA-0729-85CD-9CFD-9E21639E7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282941"/>
              </p:ext>
            </p:extLst>
          </p:nvPr>
        </p:nvGraphicFramePr>
        <p:xfrm>
          <a:off x="1287150" y="2430777"/>
          <a:ext cx="9617700" cy="387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051">
                  <a:extLst>
                    <a:ext uri="{9D8B030D-6E8A-4147-A177-3AD203B41FA5}">
                      <a16:colId xmlns:a16="http://schemas.microsoft.com/office/drawing/2014/main" val="1869135115"/>
                    </a:ext>
                  </a:extLst>
                </a:gridCol>
                <a:gridCol w="3337364">
                  <a:extLst>
                    <a:ext uri="{9D8B030D-6E8A-4147-A177-3AD203B41FA5}">
                      <a16:colId xmlns:a16="http://schemas.microsoft.com/office/drawing/2014/main" val="383494245"/>
                    </a:ext>
                  </a:extLst>
                </a:gridCol>
                <a:gridCol w="3860285">
                  <a:extLst>
                    <a:ext uri="{9D8B030D-6E8A-4147-A177-3AD203B41FA5}">
                      <a16:colId xmlns:a16="http://schemas.microsoft.com/office/drawing/2014/main" val="1999144843"/>
                    </a:ext>
                  </a:extLst>
                </a:gridCol>
              </a:tblGrid>
              <a:tr h="347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limită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Sarcini Flaviu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Sarcini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Crina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597651847"/>
                  </a:ext>
                </a:extLst>
              </a:tr>
              <a:tr h="347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18.10.2023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Stabilirea detaliilor tehnice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288"/>
                  </a:ext>
                </a:extLst>
              </a:tr>
              <a:tr h="622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22.10.2023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Studierea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beneficiilor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diferitelor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modele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web-</a:t>
                      </a:r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craling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Implementarea web-crawler-ului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177979275"/>
                  </a:ext>
                </a:extLst>
              </a:tr>
              <a:tr h="622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07.11.2023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Rafinarea modului de agregare a rezultatelor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Adăugarea API-ului pentru motorul de căutare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3358561030"/>
                  </a:ext>
                </a:extLst>
              </a:tr>
              <a:tr h="622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16.11.2023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Implementarea interfeței grafice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Crearea structurii inițiale a documentației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4241547127"/>
                  </a:ext>
                </a:extLst>
              </a:tr>
              <a:tr h="622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28.11.2023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Adăugarea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testelor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funcționale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Refactorizarea codului pentru fiecare modul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extLst>
                  <a:ext uri="{0D108BD9-81ED-4DB2-BD59-A6C34878D82A}">
                    <a16:rowId xmlns:a16="http://schemas.microsoft.com/office/drawing/2014/main" val="2106112230"/>
                  </a:ext>
                </a:extLst>
              </a:tr>
              <a:tr h="347261">
                <a:tc>
                  <a:txBody>
                    <a:bodyPr/>
                    <a:lstStyle/>
                    <a:p>
                      <a:pPr algn="ctr" fontAlgn="b"/>
                      <a:r>
                        <a:rPr lang="ro-R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05.12.2023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o-R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Realizarea documentației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33269"/>
                  </a:ext>
                </a:extLst>
              </a:tr>
              <a:tr h="347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10.12.2023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Adăugarea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prezentării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PowerPoint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91" marR="12491" marT="124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8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5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9A1D859A14543A47F49DF2DA44BFA" ma:contentTypeVersion="12" ma:contentTypeDescription="Create a new document." ma:contentTypeScope="" ma:versionID="8635899e808ec23b0eea22f9e84a567f">
  <xsd:schema xmlns:xsd="http://www.w3.org/2001/XMLSchema" xmlns:xs="http://www.w3.org/2001/XMLSchema" xmlns:p="http://schemas.microsoft.com/office/2006/metadata/properties" xmlns:ns3="7a3f878f-47e4-43c1-aaa8-cd4e19d423fa" xmlns:ns4="aa1bddbf-3c86-47ff-8157-daffd86928c6" targetNamespace="http://schemas.microsoft.com/office/2006/metadata/properties" ma:root="true" ma:fieldsID="6e85b8f62dd7dc54bf0ad146ed038571" ns3:_="" ns4:_="">
    <xsd:import namespace="7a3f878f-47e4-43c1-aaa8-cd4e19d423fa"/>
    <xsd:import namespace="aa1bddbf-3c86-47ff-8157-daffd86928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3f878f-47e4-43c1-aaa8-cd4e19d423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bddbf-3c86-47ff-8157-daffd8692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1bddbf-3c86-47ff-8157-daffd86928c6" xsi:nil="true"/>
  </documentManagement>
</p:properties>
</file>

<file path=customXml/itemProps1.xml><?xml version="1.0" encoding="utf-8"?>
<ds:datastoreItem xmlns:ds="http://schemas.openxmlformats.org/officeDocument/2006/customXml" ds:itemID="{905A6B00-3AC9-4BA5-9291-66F5863A55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3f878f-47e4-43c1-aaa8-cd4e19d423fa"/>
    <ds:schemaRef ds:uri="aa1bddbf-3c86-47ff-8157-daffd86928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913468-C8F5-4735-A3F6-DC622B29FD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AD27BE-3DF0-4103-8C25-DD0AF8E034A9}">
  <ds:schemaRefs>
    <ds:schemaRef ds:uri="http://schemas.microsoft.com/office/2006/metadata/properties"/>
    <ds:schemaRef ds:uri="7a3f878f-47e4-43c1-aaa8-cd4e19d423fa"/>
    <ds:schemaRef ds:uri="http://schemas.microsoft.com/office/2006/documentManagement/types"/>
    <ds:schemaRef ds:uri="http://purl.org/dc/terms/"/>
    <ds:schemaRef ds:uri="http://purl.org/dc/dcmitype/"/>
    <ds:schemaRef ds:uri="aa1bddbf-3c86-47ff-8157-daffd86928c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297</TotalTime>
  <Words>239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Verdana Pro Black</vt:lpstr>
      <vt:lpstr>Vapor Trail</vt:lpstr>
      <vt:lpstr>Motor de căutare online</vt:lpstr>
      <vt:lpstr>Cuprins</vt:lpstr>
      <vt:lpstr>Introducere</vt:lpstr>
      <vt:lpstr>Tehnologii folosite</vt:lpstr>
      <vt:lpstr>Diagrame funcționalități</vt:lpstr>
      <vt:lpstr>Diagrame funcționalități</vt:lpstr>
      <vt:lpstr>Concluzii</vt:lpstr>
      <vt:lpstr>Diagramă gantt</vt:lpstr>
      <vt:lpstr>Tabel contribuții</vt:lpstr>
      <vt:lpstr>Mulțumim pentru atenție!</vt:lpstr>
      <vt:lpstr>Întrebări?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de căutare online</dc:title>
  <dc:creator>Crina-Ioana DIONISIE (116646)</dc:creator>
  <cp:lastModifiedBy>Crina-Ioana DIONISIE (116646)</cp:lastModifiedBy>
  <cp:revision>14</cp:revision>
  <dcterms:created xsi:type="dcterms:W3CDTF">2023-11-28T17:55:33Z</dcterms:created>
  <dcterms:modified xsi:type="dcterms:W3CDTF">2023-12-10T18:43:28Z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0x010100C2E9A1D859A14543A47F49DF2DA44BFA</vt:lpwstr>
  </property>
</Properties>
</file>