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6214-5A1C-4BC4-80A0-587FDF4382DA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A0A63-E60D-4D5D-ADEE-07E61DDA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96845-4354-47DA-90D1-A947C3CA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56963-1B3B-4BE4-B426-225C7D39A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659E6-A600-4C3D-928C-82E5FF74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EB81E-F3D5-40BB-80D4-06C5530B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F1A99-ADFC-415A-92AE-F399ED9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7B0EF-E8AF-430E-B642-09C047B3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C73285-65EE-4234-8459-F88993751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6EEA3-D8BA-41AA-91D0-7E5E6409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5644D-48C7-4889-832C-AB62F2D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FB1CE-79CA-4878-8939-A861D596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178A31-A8B0-4685-9C7E-35FF113EC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F1279C-42F5-474F-863E-D956F4A45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9FC7E-DEC3-4309-9182-14179A91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BB56F-5C00-4A4C-BC84-9101E808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383C49-FDA5-4650-894B-03E47B6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5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AF91-DCDA-4C9B-8D29-87499F8C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2FB08-ECBB-497C-B061-C348FBCC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B5111-CA92-4B25-91E6-F297ACE5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397B4-98B4-46B5-8F48-D92BCEFD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A0EFC-6222-46B2-8F5E-75F81C8B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F2022-4C75-41B7-8A5E-B1036820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E41E2-6DA6-478C-84E6-0E4D1EF8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03744-6224-49F1-8259-F89392AC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5453F-B1C7-4444-BB6F-87B9ED0D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6FF5C-D667-4EAF-A09B-5FE64302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0C7B2-AE4B-4358-BF0C-2EE0AB80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A8DE2-B493-493C-8A10-6AF299C8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B3B2FB-4169-48FF-9AA0-7883A711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0189A-82DD-4609-A8EE-F11DC378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FA290-3156-41F0-A0CE-D041C0B6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DDFB3-0BB4-4441-8D27-09C47FD4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2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EBBF-6548-46DA-931A-C0E943BF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0AFEA-6784-4A0B-975C-A1340E7E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92D0A0-7710-4BB3-9490-F99CFAFE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537C8-B673-4563-A843-DC57DC12F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BF8D15-6D5C-4378-949E-675FB6708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5639C8-E878-4D52-8113-172C32F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B5FE04-6428-433E-8358-354311E0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4F36C1-4D51-4A39-A552-CFBCD21D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EC9F4-E5E9-4D37-AAB6-165585F3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BDDAF1-F210-475E-807F-4667FD98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817C3D-1A06-4209-9007-38DFCD46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609841-BD00-4842-BC41-47D0E22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D6330A-33D0-4EDC-B6E1-161A4444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46DA8B-6FAF-4269-ABA2-4DEA5F96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1CFA1-41F7-4A3C-A8B2-2738563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1885-306F-44CE-A524-567DFFB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FFE0E-6007-4C85-BF42-F4D64AB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62685-F54E-44B2-9ADF-E6C7F05D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58AE9-8B5F-4E94-9F4A-CDBE520E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268FD7-D2BE-494F-946F-EF32D5F0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B487BA-B4F2-4DF3-98D6-3B119E8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9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3CDD-0382-4345-ADFB-E8F9D7AB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19C5AC-BD3D-4B55-BB08-DC531B11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71488-4A31-4319-8813-7E7F2B23C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D899BA-8E95-4FD7-9315-06E2750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EE886-A463-4678-9FF9-B895D3D8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7FAE3-A6B4-4C41-9133-EB776DBC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9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6596-E000-49B0-B7F7-FCA1DE5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1F066-A240-43DE-BC2B-275F591A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0BA70-5047-46C5-8F46-618553648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DD38-B4C0-4B1B-937B-EC05730C868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B4AE8-26DD-4AF1-804B-AA52497B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ED898-9683-42C0-9BA1-CB48995C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955C-6B0E-4B12-B810-AB7352D23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2317" y="1628676"/>
            <a:ext cx="5795368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endParaRPr lang="en-US" sz="1916" dirty="0"/>
          </a:p>
        </p:txBody>
      </p:sp>
      <p:sp>
        <p:nvSpPr>
          <p:cNvPr id="6" name="Text 2"/>
          <p:cNvSpPr/>
          <p:nvPr/>
        </p:nvSpPr>
        <p:spPr>
          <a:xfrm>
            <a:off x="912317" y="2261196"/>
            <a:ext cx="5795368" cy="2432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789"/>
              </a:lnSpc>
            </a:pPr>
            <a:r>
              <a:rPr lang="en-US" sz="3832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Паттерны проектирования. Порождающие паттерны.</a:t>
            </a:r>
            <a:endParaRPr lang="en-US" sz="38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12317" y="5058966"/>
            <a:ext cx="5795368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endParaRPr lang="en-US" sz="1916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1870" y="273414"/>
            <a:ext cx="4865688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Строитель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B88A1D4-66BB-4D79-8EDE-B61D5C4B636A}"/>
              </a:ext>
            </a:extLst>
          </p:cNvPr>
          <p:cNvGrpSpPr/>
          <p:nvPr/>
        </p:nvGrpSpPr>
        <p:grpSpPr>
          <a:xfrm>
            <a:off x="912317" y="1514706"/>
            <a:ext cx="547390" cy="547390"/>
            <a:chOff x="1094780" y="2137053"/>
            <a:chExt cx="656868" cy="656868"/>
          </a:xfrm>
        </p:grpSpPr>
        <p:sp>
          <p:nvSpPr>
            <p:cNvPr id="5" name="Shape 2"/>
            <p:cNvSpPr/>
            <p:nvPr/>
          </p:nvSpPr>
          <p:spPr>
            <a:xfrm>
              <a:off x="1094780" y="2137053"/>
              <a:ext cx="656868" cy="656868"/>
            </a:xfrm>
            <a:prstGeom prst="roundRect">
              <a:avLst>
                <a:gd name="adj" fmla="val 20000"/>
              </a:avLst>
            </a:prstGeom>
            <a:solidFill>
              <a:srgbClr val="542C49"/>
            </a:solidFill>
            <a:ln w="18217">
              <a:solidFill>
                <a:srgbClr val="643557"/>
              </a:solidFill>
              <a:prstDash val="solid"/>
            </a:ln>
          </p:spPr>
        </p:sp>
        <p:sp>
          <p:nvSpPr>
            <p:cNvPr id="6" name="Text 3"/>
            <p:cNvSpPr/>
            <p:nvPr/>
          </p:nvSpPr>
          <p:spPr>
            <a:xfrm>
              <a:off x="1343144" y="2191822"/>
              <a:ext cx="160020" cy="54733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3592"/>
                </a:lnSpc>
              </a:pPr>
              <a:r>
                <a:rPr lang="en-US" sz="2873" dirty="0">
                  <a:solidFill>
                    <a:srgbClr val="DAD8E9"/>
                  </a:solidFill>
                  <a:latin typeface="Segoe UI Light" panose="020B0502040204020203" pitchFamily="34" charset="0"/>
                  <a:ea typeface="Prompt" pitchFamily="34" charset="-122"/>
                  <a:cs typeface="Segoe UI Light" panose="020B0502040204020203" pitchFamily="34" charset="0"/>
                </a:rPr>
                <a:t>1</a:t>
              </a:r>
              <a:endParaRPr lang="en-US" sz="2873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" name="Text 4"/>
          <p:cNvSpPr/>
          <p:nvPr/>
        </p:nvSpPr>
        <p:spPr>
          <a:xfrm>
            <a:off x="1740347" y="1495012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Описание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747143" y="1911432"/>
            <a:ext cx="4348857" cy="1946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Строитель позволяет создавать сложные объекты, используя один и тот же процесс конструирования, но различные представления и конфигурации.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67FAA5-EB8B-4D42-8834-F8CD09335ADD}"/>
              </a:ext>
            </a:extLst>
          </p:cNvPr>
          <p:cNvGrpSpPr/>
          <p:nvPr/>
        </p:nvGrpSpPr>
        <p:grpSpPr>
          <a:xfrm>
            <a:off x="6217643" y="1495012"/>
            <a:ext cx="547390" cy="547390"/>
            <a:chOff x="7461171" y="2526983"/>
            <a:chExt cx="656868" cy="656868"/>
          </a:xfrm>
        </p:grpSpPr>
        <p:sp>
          <p:nvSpPr>
            <p:cNvPr id="9" name="Shape 6"/>
            <p:cNvSpPr/>
            <p:nvPr/>
          </p:nvSpPr>
          <p:spPr>
            <a:xfrm>
              <a:off x="7461171" y="2526983"/>
              <a:ext cx="656868" cy="656868"/>
            </a:xfrm>
            <a:prstGeom prst="roundRect">
              <a:avLst>
                <a:gd name="adj" fmla="val 20000"/>
              </a:avLst>
            </a:prstGeom>
            <a:solidFill>
              <a:srgbClr val="542C49"/>
            </a:solidFill>
            <a:ln w="18217">
              <a:solidFill>
                <a:srgbClr val="643557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7660005" y="2581751"/>
              <a:ext cx="259080" cy="54733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3592"/>
                </a:lnSpc>
              </a:pPr>
              <a:r>
                <a:rPr lang="en-US" sz="2873" dirty="0">
                  <a:solidFill>
                    <a:srgbClr val="DAD8E9"/>
                  </a:solidFill>
                  <a:latin typeface="Segoe UI Light" panose="020B0502040204020203" pitchFamily="34" charset="0"/>
                  <a:ea typeface="Prompt" pitchFamily="34" charset="-122"/>
                  <a:cs typeface="Segoe UI Light" panose="020B0502040204020203" pitchFamily="34" charset="0"/>
                </a:rPr>
                <a:t>2</a:t>
              </a:r>
              <a:endParaRPr lang="en-US" sz="2873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" name="Text 8"/>
          <p:cNvSpPr/>
          <p:nvPr/>
        </p:nvSpPr>
        <p:spPr>
          <a:xfrm>
            <a:off x="7008317" y="1533359"/>
            <a:ext cx="3390900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Примеры применения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008317" y="1924482"/>
            <a:ext cx="4271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Строитель может быть полезен, когда требуется постепенно создавать и настраивать объект с множеством опций и параметров.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BC7C5E5-126E-4111-9C2F-C54AFD9C707C}"/>
              </a:ext>
            </a:extLst>
          </p:cNvPr>
          <p:cNvGrpSpPr/>
          <p:nvPr/>
        </p:nvGrpSpPr>
        <p:grpSpPr>
          <a:xfrm>
            <a:off x="911870" y="4313568"/>
            <a:ext cx="547390" cy="547390"/>
            <a:chOff x="1094780" y="6113978"/>
            <a:chExt cx="656868" cy="656868"/>
          </a:xfrm>
        </p:grpSpPr>
        <p:sp>
          <p:nvSpPr>
            <p:cNvPr id="13" name="Shape 10"/>
            <p:cNvSpPr/>
            <p:nvPr/>
          </p:nvSpPr>
          <p:spPr>
            <a:xfrm>
              <a:off x="1094780" y="6113978"/>
              <a:ext cx="656868" cy="656868"/>
            </a:xfrm>
            <a:prstGeom prst="roundRect">
              <a:avLst>
                <a:gd name="adj" fmla="val 20000"/>
              </a:avLst>
            </a:prstGeom>
            <a:solidFill>
              <a:srgbClr val="542C49"/>
            </a:solidFill>
            <a:ln w="18217">
              <a:solidFill>
                <a:srgbClr val="643557"/>
              </a:solidFill>
              <a:prstDash val="solid"/>
            </a:ln>
          </p:spPr>
        </p:sp>
        <p:sp>
          <p:nvSpPr>
            <p:cNvPr id="14" name="Text 11"/>
            <p:cNvSpPr/>
            <p:nvPr/>
          </p:nvSpPr>
          <p:spPr>
            <a:xfrm>
              <a:off x="1297424" y="6168747"/>
              <a:ext cx="251460" cy="54733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3592"/>
                </a:lnSpc>
              </a:pPr>
              <a:r>
                <a:rPr lang="en-US" sz="2873" dirty="0">
                  <a:solidFill>
                    <a:srgbClr val="DAD8E9"/>
                  </a:solidFill>
                  <a:latin typeface="Segoe UI Light" panose="020B0502040204020203" pitchFamily="34" charset="0"/>
                  <a:ea typeface="Prompt" pitchFamily="34" charset="-122"/>
                  <a:cs typeface="Segoe UI Light" panose="020B0502040204020203" pitchFamily="34" charset="0"/>
                </a:rPr>
                <a:t>3</a:t>
              </a:r>
              <a:endParaRPr lang="en-US" sz="2873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Text 12"/>
          <p:cNvSpPr/>
          <p:nvPr/>
        </p:nvSpPr>
        <p:spPr>
          <a:xfrm>
            <a:off x="1690812" y="4313568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Преимущества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747144" y="4774340"/>
            <a:ext cx="4271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Облегчает процесс создания сложных объектов путем выделения шагов конструирования и их последовательного выполнения.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0020791-5BA9-4115-81B8-E32123B9E374}"/>
              </a:ext>
            </a:extLst>
          </p:cNvPr>
          <p:cNvGrpSpPr/>
          <p:nvPr/>
        </p:nvGrpSpPr>
        <p:grpSpPr>
          <a:xfrm>
            <a:off x="6217643" y="4267927"/>
            <a:ext cx="547390" cy="547390"/>
            <a:chOff x="7461171" y="6113978"/>
            <a:chExt cx="656868" cy="656868"/>
          </a:xfrm>
        </p:grpSpPr>
        <p:sp>
          <p:nvSpPr>
            <p:cNvPr id="17" name="Shape 14"/>
            <p:cNvSpPr/>
            <p:nvPr/>
          </p:nvSpPr>
          <p:spPr>
            <a:xfrm>
              <a:off x="7461171" y="6113978"/>
              <a:ext cx="656868" cy="656868"/>
            </a:xfrm>
            <a:prstGeom prst="roundRect">
              <a:avLst>
                <a:gd name="adj" fmla="val 20000"/>
              </a:avLst>
            </a:prstGeom>
            <a:solidFill>
              <a:srgbClr val="542C49"/>
            </a:solidFill>
            <a:ln w="18217">
              <a:solidFill>
                <a:srgbClr val="643557"/>
              </a:solidFill>
              <a:prstDash val="solid"/>
            </a:ln>
          </p:spPr>
        </p:sp>
        <p:sp>
          <p:nvSpPr>
            <p:cNvPr id="18" name="Text 15"/>
            <p:cNvSpPr/>
            <p:nvPr/>
          </p:nvSpPr>
          <p:spPr>
            <a:xfrm>
              <a:off x="7656195" y="6168747"/>
              <a:ext cx="266700" cy="54733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3592"/>
                </a:lnSpc>
              </a:pPr>
              <a:r>
                <a:rPr lang="en-US" sz="2873" dirty="0">
                  <a:solidFill>
                    <a:srgbClr val="DAD8E9"/>
                  </a:solidFill>
                  <a:latin typeface="Segoe UI Light" panose="020B0502040204020203" pitchFamily="34" charset="0"/>
                  <a:ea typeface="Prompt" pitchFamily="34" charset="-122"/>
                  <a:cs typeface="Segoe UI Light" panose="020B0502040204020203" pitchFamily="34" charset="0"/>
                </a:rPr>
                <a:t>4</a:t>
              </a:r>
              <a:endParaRPr lang="en-US" sz="2873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" name="Text 16"/>
          <p:cNvSpPr/>
          <p:nvPr/>
        </p:nvSpPr>
        <p:spPr>
          <a:xfrm>
            <a:off x="7008317" y="4259893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Недостатки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008317" y="4721309"/>
            <a:ext cx="4271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Может привести к избыточности создания классов-строителей, если их число и сложность становятся неуправляемыми.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674531" y="163004"/>
            <a:ext cx="2842937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Строитель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07" y="1376022"/>
            <a:ext cx="9615984" cy="4736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8057" y="0"/>
            <a:ext cx="12192001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75183" y="288866"/>
            <a:ext cx="4865688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Прототип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047383" y="585777"/>
            <a:ext cx="48618" cy="5771654"/>
          </a:xfrm>
          <a:prstGeom prst="roundRect">
            <a:avLst>
              <a:gd name="adj" fmla="val 225184"/>
            </a:avLst>
          </a:prstGeom>
          <a:solidFill>
            <a:srgbClr val="643557"/>
          </a:solidFill>
          <a:ln/>
        </p:spPr>
      </p:sp>
      <p:sp>
        <p:nvSpPr>
          <p:cNvPr id="6" name="Shape 3"/>
          <p:cNvSpPr/>
          <p:nvPr/>
        </p:nvSpPr>
        <p:spPr>
          <a:xfrm>
            <a:off x="6345386" y="1025117"/>
            <a:ext cx="851495" cy="48618"/>
          </a:xfrm>
          <a:prstGeom prst="roundRect">
            <a:avLst>
              <a:gd name="adj" fmla="val 225184"/>
            </a:avLst>
          </a:prstGeom>
          <a:solidFill>
            <a:srgbClr val="643557"/>
          </a:solidFill>
          <a:ln/>
        </p:spPr>
      </p:sp>
      <p:sp>
        <p:nvSpPr>
          <p:cNvPr id="7" name="Shape 4"/>
          <p:cNvSpPr/>
          <p:nvPr/>
        </p:nvSpPr>
        <p:spPr>
          <a:xfrm>
            <a:off x="5797996" y="775781"/>
            <a:ext cx="547390" cy="54739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80708" y="795467"/>
            <a:ext cx="133350" cy="45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592"/>
              </a:lnSpc>
            </a:pPr>
            <a:r>
              <a:rPr lang="en-US" sz="2873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1</a:t>
            </a:r>
            <a:endParaRPr lang="en-US" sz="287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427763" y="859372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Описание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27764" y="1287303"/>
            <a:ext cx="3845619" cy="1946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Прототип позволяет создавать объекты, базируясь на уже существующих объектах-прототипах, без явного указания их классов.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4964955" y="1944233"/>
            <a:ext cx="851495" cy="48618"/>
          </a:xfrm>
          <a:prstGeom prst="roundRect">
            <a:avLst>
              <a:gd name="adj" fmla="val 225184"/>
            </a:avLst>
          </a:prstGeom>
          <a:solidFill>
            <a:srgbClr val="643557"/>
          </a:solidFill>
          <a:ln/>
        </p:spPr>
      </p:sp>
      <p:sp>
        <p:nvSpPr>
          <p:cNvPr id="12" name="Shape 9"/>
          <p:cNvSpPr/>
          <p:nvPr/>
        </p:nvSpPr>
        <p:spPr>
          <a:xfrm>
            <a:off x="5797946" y="1703456"/>
            <a:ext cx="547390" cy="54739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963691" y="1703455"/>
            <a:ext cx="215900" cy="45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592"/>
              </a:lnSpc>
            </a:pPr>
            <a:r>
              <a:rPr lang="en-US" sz="2873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2</a:t>
            </a:r>
            <a:endParaRPr lang="en-US" sz="287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426814" y="1706650"/>
            <a:ext cx="3390900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Примеры применения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06345" y="2098159"/>
            <a:ext cx="3845619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Прототип может быть полезен, когда требуется создать объекты с уже установленными свойствами или параметрами.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347070" y="3995255"/>
            <a:ext cx="851495" cy="48618"/>
          </a:xfrm>
          <a:prstGeom prst="roundRect">
            <a:avLst>
              <a:gd name="adj" fmla="val 225184"/>
            </a:avLst>
          </a:prstGeom>
          <a:solidFill>
            <a:srgbClr val="643557"/>
          </a:solidFill>
          <a:ln/>
        </p:spPr>
      </p:sp>
      <p:sp>
        <p:nvSpPr>
          <p:cNvPr id="17" name="Shape 14"/>
          <p:cNvSpPr/>
          <p:nvPr/>
        </p:nvSpPr>
        <p:spPr>
          <a:xfrm>
            <a:off x="5797946" y="3745869"/>
            <a:ext cx="547390" cy="54739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5966866" y="3745868"/>
            <a:ext cx="209550" cy="45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592"/>
              </a:lnSpc>
            </a:pPr>
            <a:r>
              <a:rPr lang="en-US" sz="2873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3</a:t>
            </a:r>
            <a:endParaRPr lang="en-US" sz="287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427763" y="3805201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Преимущества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427763" y="4196247"/>
            <a:ext cx="3845619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Позволяет создавать объекты, не зависящие от конкретных классов и использующие уже существующие прототипы.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Shape 13">
            <a:extLst>
              <a:ext uri="{FF2B5EF4-FFF2-40B4-BE49-F238E27FC236}">
                <a16:creationId xmlns:a16="http://schemas.microsoft.com/office/drawing/2014/main" id="{458DA350-A310-4738-8E5B-04D184B7EAE0}"/>
              </a:ext>
            </a:extLst>
          </p:cNvPr>
          <p:cNvSpPr/>
          <p:nvPr/>
        </p:nvSpPr>
        <p:spPr>
          <a:xfrm>
            <a:off x="4983051" y="5037763"/>
            <a:ext cx="851495" cy="48618"/>
          </a:xfrm>
          <a:prstGeom prst="roundRect">
            <a:avLst>
              <a:gd name="adj" fmla="val 225184"/>
            </a:avLst>
          </a:prstGeom>
          <a:solidFill>
            <a:srgbClr val="643557"/>
          </a:solidFill>
          <a:ln/>
        </p:spPr>
      </p:sp>
      <p:sp>
        <p:nvSpPr>
          <p:cNvPr id="22" name="Shape 14">
            <a:extLst>
              <a:ext uri="{FF2B5EF4-FFF2-40B4-BE49-F238E27FC236}">
                <a16:creationId xmlns:a16="http://schemas.microsoft.com/office/drawing/2014/main" id="{8EFB09F9-5E75-4CC0-A4B9-6CBF9CB3427F}"/>
              </a:ext>
            </a:extLst>
          </p:cNvPr>
          <p:cNvSpPr/>
          <p:nvPr/>
        </p:nvSpPr>
        <p:spPr>
          <a:xfrm>
            <a:off x="5791368" y="4792153"/>
            <a:ext cx="547390" cy="54739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3A1D4DD8-A03D-4FAB-ACF0-D70D48597FA2}"/>
              </a:ext>
            </a:extLst>
          </p:cNvPr>
          <p:cNvSpPr/>
          <p:nvPr/>
        </p:nvSpPr>
        <p:spPr>
          <a:xfrm>
            <a:off x="5957827" y="4793024"/>
            <a:ext cx="209550" cy="45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592"/>
              </a:lnSpc>
            </a:pPr>
            <a:r>
              <a:rPr lang="ru-RU" sz="2873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4</a:t>
            </a:r>
            <a:endParaRPr lang="en-US" sz="287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4A999931-321B-44FA-B827-842B43F50144}"/>
              </a:ext>
            </a:extLst>
          </p:cNvPr>
          <p:cNvSpPr/>
          <p:nvPr/>
        </p:nvSpPr>
        <p:spPr>
          <a:xfrm>
            <a:off x="3232779" y="4767876"/>
            <a:ext cx="1688631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993"/>
              </a:lnSpc>
            </a:pPr>
            <a:r>
              <a:rPr lang="ru-RU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Недостатки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 12">
            <a:extLst>
              <a:ext uri="{FF2B5EF4-FFF2-40B4-BE49-F238E27FC236}">
                <a16:creationId xmlns:a16="http://schemas.microsoft.com/office/drawing/2014/main" id="{C86CCC5F-FF07-4A5B-8390-31A7AD29B950}"/>
              </a:ext>
            </a:extLst>
          </p:cNvPr>
          <p:cNvSpPr/>
          <p:nvPr/>
        </p:nvSpPr>
        <p:spPr>
          <a:xfrm>
            <a:off x="1137432" y="5122698"/>
            <a:ext cx="3845619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3065"/>
              </a:lnSpc>
            </a:pPr>
            <a:r>
              <a:rPr lang="ru-RU" b="0" i="0" dirty="0">
                <a:solidFill>
                  <a:srgbClr val="D1D5D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Для некоторых объектов создание точных копий может быть трудным или даже невозможным.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736675" y="233192"/>
            <a:ext cx="271865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Прототип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36" y="1520700"/>
            <a:ext cx="8029128" cy="4581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4" name="Text 1"/>
          <p:cNvSpPr/>
          <p:nvPr/>
        </p:nvSpPr>
        <p:spPr>
          <a:xfrm>
            <a:off x="927497" y="152575"/>
            <a:ext cx="4865688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Одиночка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12317" y="1065362"/>
            <a:ext cx="10367368" cy="5364311"/>
          </a:xfrm>
          <a:prstGeom prst="roundRect">
            <a:avLst>
              <a:gd name="adj" fmla="val 2264"/>
            </a:avLst>
          </a:prstGeom>
          <a:noFill/>
          <a:ln w="18217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927497" y="2296275"/>
            <a:ext cx="10337007" cy="13486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170781" y="1429446"/>
            <a:ext cx="4678759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Описание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108004" y="1075721"/>
            <a:ext cx="5141317" cy="1167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Одиночка гарантирует, что класс имеет только один экземпляр, и предоставляет глобальную точку доступа к нему.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912315" y="3644965"/>
            <a:ext cx="10337007" cy="13959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170780" y="2723049"/>
            <a:ext cx="4678759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Примеры применения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092822" y="2302187"/>
            <a:ext cx="5156500" cy="13427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Одиночка полезен, когда требуется</a:t>
            </a:r>
            <a:r>
              <a:rPr lang="ru-RU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обеспечить доступ к единственному экземпляру класса или создать разделяемый ресурс.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927497" y="5040878"/>
            <a:ext cx="10337007" cy="13779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170779" y="4071738"/>
            <a:ext cx="4678759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Преимущества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108004" y="3652083"/>
            <a:ext cx="5171677" cy="1377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Гарантирует наличие только одного экземпляра класса и предоставляет глобальную точку доступа.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5BF00DF1-E0F1-4065-ADA2-1341938756B2}"/>
              </a:ext>
            </a:extLst>
          </p:cNvPr>
          <p:cNvSpPr/>
          <p:nvPr/>
        </p:nvSpPr>
        <p:spPr>
          <a:xfrm>
            <a:off x="1170779" y="5463645"/>
            <a:ext cx="4678759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r>
              <a:rPr lang="ru-RU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Недостатки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CC4B4C90-7C2A-47DA-A21E-DB1D34C2F51D}"/>
              </a:ext>
            </a:extLst>
          </p:cNvPr>
          <p:cNvSpPr/>
          <p:nvPr/>
        </p:nvSpPr>
        <p:spPr>
          <a:xfrm>
            <a:off x="6100413" y="5047995"/>
            <a:ext cx="5179269" cy="1359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ru-RU" b="0" i="0" dirty="0">
                <a:solidFill>
                  <a:srgbClr val="D1D5D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 одиночки может создавать жесткую связь между компонентами системы, что затрудняет их переиспользование и изменение.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674482" y="168275"/>
            <a:ext cx="2842937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Одиночка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07" y="1915815"/>
            <a:ext cx="9983688" cy="37309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12317" y="5920383"/>
            <a:ext cx="10367368" cy="389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5"/>
              </a:lnSpc>
            </a:pPr>
            <a:endParaRPr lang="en-US" sz="1916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r>
              <a:rPr lang="ru-RU" dirty="0"/>
              <a:t>-</a:t>
            </a:r>
          </a:p>
        </p:txBody>
      </p:sp>
      <p:sp>
        <p:nvSpPr>
          <p:cNvPr id="4" name="Text 1"/>
          <p:cNvSpPr/>
          <p:nvPr/>
        </p:nvSpPr>
        <p:spPr>
          <a:xfrm>
            <a:off x="912317" y="572227"/>
            <a:ext cx="503555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Подведём итоги: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01452" y="1623814"/>
            <a:ext cx="9978232" cy="778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3065"/>
              </a:lnSpc>
              <a:buSzPct val="100000"/>
              <a:buChar char="•"/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Абстрактная фабрика: предоставляет интерфейс для создания семейств связанных или зависимых объектов без указания их конкретных классов.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1452" y="2503845"/>
            <a:ext cx="9978232" cy="1167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3065"/>
              </a:lnSpc>
              <a:buSzPct val="100000"/>
              <a:buChar char="•"/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Строитель: позволяет создавать сложные объекты пошагово. Он разделяет процесс создания объекта на несколько этапов, что позволяет использовать один и тот же процесс создания для разных представлений.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01452" y="3768786"/>
            <a:ext cx="9978232" cy="778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3065"/>
              </a:lnSpc>
              <a:buSzPct val="100000"/>
              <a:buChar char="•"/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Фабричный метод: предоставляет интерфейс для создания объектов, но позволяет подклассам выбирать класс создаваемого экземпляра.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1452" y="4647769"/>
            <a:ext cx="9978232" cy="878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3065"/>
              </a:lnSpc>
              <a:buSzPct val="100000"/>
              <a:buChar char="•"/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Прототип: позволяет создавать объекты путем клонирования уже существующих объектов.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301452" y="5507303"/>
            <a:ext cx="9978232" cy="778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3065"/>
              </a:lnSpc>
              <a:buSzPct val="100000"/>
              <a:buChar char="•"/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Одиночка: гарантирует, что класс имеет только один экземпляр, и предоставляет глобальную точку доступа к этому экземпляру.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04105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2317" y="3559721"/>
            <a:ext cx="4865688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Определение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912316" y="4517728"/>
            <a:ext cx="10367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Порождающие паттерны проектирования представляют собой специальные концепции, спроектированные для эффективного создания объектов и компонентов в гибком и управляемом стиле. Они способствуют повторному использованию кода и упрощают процесс разработки, делая его более гибким и удобным.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2317" y="1637904"/>
            <a:ext cx="981710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Назначение и цели применения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12317" y="2884686"/>
            <a:ext cx="10367368" cy="2335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Основная цель порождающих паттернов - обеспечить гибкость и расширяемость при создании сложных объектов и структур. Они также помогают снизить зависимость между компонентами системы и улучшить тестируемость кода. Эти паттерны также улучшают читаемость кода и его структурирование, разделяя ответственность по созданию объектов от их использования. Такой подход способствует повышению ясности и понимаемости кода, что важно для командной разработки и сопровождения проекта.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ru-RU" sz="1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048000" cy="68579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60317" y="669032"/>
            <a:ext cx="7319368" cy="1520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986"/>
              </a:lnSpc>
            </a:pPr>
            <a:r>
              <a:rPr lang="ru-RU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Особенности применения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3960317" y="2189460"/>
            <a:ext cx="7319368" cy="1946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b="1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1.  Создание объектов:</a:t>
            </a: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Порождающие паттерны используются для создания объектов, причем способ создания может быть абстрагирован от клиентского кода. Это позволяет упростить процесс создания объектов и изолировать детали их конструирования.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960317" y="4409281"/>
            <a:ext cx="7319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b="1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2.  Сокрытие деталей создания:</a:t>
            </a: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Одной из целей порождающих паттернов является сокрытие деталей процесса создания объектов от клиентского кода. Это способствует уменьшению зависимостей между компонентами системы. 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ru-RU" sz="1500" dirty="0"/>
          </a:p>
        </p:txBody>
      </p:sp>
      <p:sp>
        <p:nvSpPr>
          <p:cNvPr id="4" name="Text 1"/>
          <p:cNvSpPr/>
          <p:nvPr/>
        </p:nvSpPr>
        <p:spPr>
          <a:xfrm>
            <a:off x="912317" y="669032"/>
            <a:ext cx="789305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Особенности применения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12317" y="1915815"/>
            <a:ext cx="10367368" cy="1167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b="1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3.  Обеспечение гибкости:</a:t>
            </a: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Порождающие паттерны обеспечивают гибкость в создании объектов. Они позволяют изменять тип создаваемых объектов или их конфигурацию, не затрагивая код, который использует эти объекты.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12317" y="3357166"/>
            <a:ext cx="10367368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b="1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4.  Улучшение повторного использования:</a:t>
            </a: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Использование порождающих паттернов способствует повторному использованию кода, поскольку они позволяют создавать объекты с учетом различных условий и требований, не изменяя основной логики программы.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12316" y="4718347"/>
            <a:ext cx="10367368" cy="1167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b="1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5.  Сокращение зависимостей:</a:t>
            </a: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 Паттерны этой категории помогают уменьшить зависимости между компонентами системы, так как они обеспечивают абстракции для создания объектов и скрывают детали их реализации.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2317" y="546286"/>
            <a:ext cx="4865688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Фабрика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13717" y="1548250"/>
            <a:ext cx="5062042" cy="2223889"/>
          </a:xfrm>
          <a:prstGeom prst="roundRect">
            <a:avLst>
              <a:gd name="adj" fmla="val 4211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12316" y="1708502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Описание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12316" y="2106617"/>
            <a:ext cx="4545112" cy="1167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Паттерн Фабрика предоставляет интерфейс для создания объектов без указания их конкретных классов.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217642" y="1548249"/>
            <a:ext cx="5062042" cy="2223889"/>
          </a:xfrm>
          <a:prstGeom prst="roundRect">
            <a:avLst>
              <a:gd name="adj" fmla="val 4211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76107" y="1662731"/>
            <a:ext cx="3390900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Примеры применения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476107" y="2085643"/>
            <a:ext cx="4545112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Фабрика может быть использована, когда создание объекта требует сложной логики или зависит от других компонентов системы.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577800" y="4162657"/>
            <a:ext cx="5062042" cy="2223889"/>
          </a:xfrm>
          <a:prstGeom prst="roundRect">
            <a:avLst>
              <a:gd name="adj" fmla="val 4211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ru-RU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12317" y="4246838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Преимущества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12316" y="4626372"/>
            <a:ext cx="4545112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Обеспечивает гибкость и возможность поддержки различных типов создаваемых объектов без изменения существующего кода.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6217642" y="4162657"/>
            <a:ext cx="5062042" cy="2223890"/>
          </a:xfrm>
          <a:prstGeom prst="roundRect">
            <a:avLst>
              <a:gd name="adj" fmla="val 4211"/>
            </a:avLst>
          </a:prstGeom>
          <a:solidFill>
            <a:srgbClr val="542C49"/>
          </a:solidFill>
          <a:ln w="1821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ru-RU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6476107" y="4246838"/>
            <a:ext cx="2432843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DAD8E9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Недостатки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476107" y="4626372"/>
            <a:ext cx="4545112" cy="1556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sz="1916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Может привести к большому количеству кода и увеличенной сложности в случае использования большого количества фабрик.</a:t>
            </a:r>
            <a:endParaRPr lang="en-US" sz="191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860962" y="287852"/>
            <a:ext cx="2470075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Фабрика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80" y="1429246"/>
            <a:ext cx="6795840" cy="5047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2317" y="248245"/>
            <a:ext cx="661035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Абстрактная фабрика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12317" y="1160606"/>
            <a:ext cx="2146697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Описание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12317" y="2000194"/>
            <a:ext cx="2192235" cy="4043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Абстрактная фабрика предоставляет интерфейс для создания семейств взаимосвязанных или взаимозависимых объектов.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685380" y="1160606"/>
            <a:ext cx="2146697" cy="760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Примеры применения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658890" y="2019777"/>
            <a:ext cx="2146697" cy="4670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Абстрактная фабрика может быть использована, когда необходимо создать объекты с определенными свойствами, удовлетворяющими определенному контракту.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359925" y="1160606"/>
            <a:ext cx="2146697" cy="760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Преимущества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359925" y="2000194"/>
            <a:ext cx="2146697" cy="3503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Позволяет создавать семейства объектов совместимыми и независимыми от спецификации их конкретных классов.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152037" y="1160606"/>
            <a:ext cx="2146697" cy="380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93"/>
              </a:lnSpc>
            </a:pPr>
            <a:r>
              <a:rPr lang="en-US" sz="2394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Недостатки</a:t>
            </a:r>
            <a:endParaRPr lang="en-US" sz="2394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152037" y="2000195"/>
            <a:ext cx="2146697" cy="27246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65"/>
              </a:lnSpc>
            </a:pPr>
            <a:r>
              <a:rPr lang="en-US" dirty="0">
                <a:solidFill>
                  <a:srgbClr val="DAD8E9"/>
                </a:solidFill>
                <a:latin typeface="Segoe UI Light" panose="020B0502040204020203" pitchFamily="34" charset="0"/>
                <a:ea typeface="Mukta" pitchFamily="34" charset="-122"/>
                <a:cs typeface="Segoe UI Light" panose="020B0502040204020203" pitchFamily="34" charset="0"/>
              </a:rPr>
              <a:t>Усложняет архитектуру системы за счет увеличения количества абстракций и классов.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B0C23">
              <a:alpha val="75000"/>
            </a:srgbClr>
          </a:solidFill>
          <a:ln w="1821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156450" y="246590"/>
            <a:ext cx="5879100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986"/>
              </a:lnSpc>
            </a:pPr>
            <a:r>
              <a:rPr lang="en-US" sz="4789" dirty="0">
                <a:solidFill>
                  <a:srgbClr val="C6BFEE"/>
                </a:solidFill>
                <a:latin typeface="Segoe UI Light" panose="020B0502040204020203" pitchFamily="34" charset="0"/>
                <a:ea typeface="Prompt" pitchFamily="34" charset="-122"/>
                <a:cs typeface="Segoe UI Light" panose="020B0502040204020203" pitchFamily="34" charset="0"/>
              </a:rPr>
              <a:t>Абстрактная фабрика</a:t>
            </a:r>
            <a:endParaRPr lang="en-US" sz="478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66" y="1398996"/>
            <a:ext cx="7268468" cy="467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742</Words>
  <Application>Microsoft Office PowerPoint</Application>
  <PresentationFormat>Широкоэкранный</PresentationFormat>
  <Paragraphs>93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Буданова</dc:creator>
  <cp:lastModifiedBy>Ксения Буданова</cp:lastModifiedBy>
  <cp:revision>45</cp:revision>
  <dcterms:created xsi:type="dcterms:W3CDTF">2023-12-11T22:46:09Z</dcterms:created>
  <dcterms:modified xsi:type="dcterms:W3CDTF">2023-12-12T21:57:13Z</dcterms:modified>
</cp:coreProperties>
</file>