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62" r:id="rId10"/>
    <p:sldId id="277" r:id="rId11"/>
    <p:sldId id="263" r:id="rId12"/>
    <p:sldId id="278" r:id="rId13"/>
    <p:sldId id="264" r:id="rId14"/>
    <p:sldId id="279" r:id="rId15"/>
    <p:sldId id="265" r:id="rId16"/>
    <p:sldId id="280" r:id="rId17"/>
    <p:sldId id="266" r:id="rId18"/>
    <p:sldId id="281" r:id="rId19"/>
    <p:sldId id="267" r:id="rId20"/>
    <p:sldId id="282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28534-1623-4381-AE83-93F74989334A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7F20-FB7D-4DF9-8FB1-2553E50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0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7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2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7B33-EA61-459F-B7A2-2F16CA005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1586C0-E2AC-43DC-945A-4ECBD7C7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969F6-2DCB-458C-80B1-BB1BCC77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60A2D-03FB-43E4-B64D-19194ED5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63D30-D1EE-4629-8B06-134CED9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3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263B4-7033-4C47-8BDD-C6D2263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E522F-567F-4AA3-945E-0C2AD082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D6B8-4D40-4E0B-93BA-208C40C7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F2E13-06D5-4E55-A1E4-5BDC616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A0068-EEE5-4FB7-81BE-84DDA73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B31B82-67EA-4DB7-BAB7-28832EB95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C8F819-F613-445E-A227-DBDE616C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A8126-E367-4454-99CE-542FCE2F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9E4C4B-E9D7-46C8-8E6E-A8088E9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1C282-92E3-43E2-8FCC-2547A38F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3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8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3C4AF-5EBA-4147-BD3A-2390C83C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7CFA7-222D-438C-87A2-87A851E1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27C2-4F88-403A-861D-E90F5ABC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DD92F-C5AA-47C2-8620-9A50EAD6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D151C-5371-4509-A87F-9429C609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EF3DF-5AA1-4114-9CCC-C02C1E0D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454B-B210-434F-B127-356A6F6C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46186-4417-49E5-82F5-AFBD5E8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7A715-7A73-4618-BA2F-96471EA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02124-39FF-4794-B459-D54B4B41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C68A-D9EA-4474-B8E4-4F04ECCA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980D1-0EA6-42DF-B80F-5CE28094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FC12CA-83CF-402A-8EE2-BD8230C90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38D617-704B-4A7E-A506-E801F0E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838C5-B982-4C1C-B537-5A810E39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76370-2DDA-4FAF-BAE9-AC71A2E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A8FA4-07A5-4CA5-A154-9E9BF17E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0236CF-7246-4348-AEE8-F9BD766F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B4810-F4A3-45C0-B917-ABCBD8A92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8F201D-E789-4F8E-87B7-F386C3C4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873A20-3B29-466F-A46C-69C10B8E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909801-28F9-4093-A886-763E9BB1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595037-751B-492D-B107-FE19D50B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049FC-50DE-431E-A77A-04901397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514C9-9207-452D-AEFF-03A1DE0E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33320E-7195-4AFC-B4BD-CC6EFD01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F83E52-9D15-4C3B-9F35-30CB05F8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F28242-AFE7-41CA-AB77-C19BB096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643CB5-C379-466C-AC74-4BB6ECBD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DFFE2A-3E2F-4289-B9DB-AA77A793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A23C9-BC0C-4541-8556-53539563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76F2-2161-4226-9D80-11DA152E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5F95F-2DAA-4992-88EA-DDD93716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CD3CEF-A642-49D2-A2C1-75783830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43990-5BAB-4830-AD24-B15E6130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E8091-8880-4CFE-BF88-3A321B92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790E3-23F3-49F4-BE77-E6915F20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CD23E-B8F0-4989-B7FB-8997D7AF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724AA4-80F2-442E-911F-400A42FC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8EFCA-E4A2-4CFA-A9E6-6D09D3B4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5A87-45DE-47DE-85A4-DF423F3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07316-3091-42FA-ABF5-BD09DFDB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8ABA7-3FAD-4109-82A5-AAA9FDF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063EB-D608-4313-9726-FB01897E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676891-41A9-434B-9AD0-B397EB13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B071A-80AA-4598-A135-78725CD4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6536-424E-4D0D-B077-D294C1928785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44C90-3622-4D6F-B47D-85A9C9E4C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BA8E3-ADEB-4E49-A9DB-AB46EDE5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A4E7-6AF6-4229-92FB-57A15618E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40859" y="2560142"/>
            <a:ext cx="5882283" cy="17377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61"/>
              </a:lnSpc>
            </a:pPr>
            <a:r>
              <a:rPr lang="en-US" sz="3649" b="1" dirty="0">
                <a:solidFill>
                  <a:srgbClr val="FFFFFF"/>
                </a:solidFill>
                <a:latin typeface="Calibri Light" panose="020F0302020204030204" pitchFamily="34" charset="0"/>
                <a:ea typeface="Syne" pitchFamily="34" charset="-122"/>
                <a:cs typeface="Calibri Light" panose="020F0302020204030204" pitchFamily="34" charset="0"/>
              </a:rPr>
              <a:t>Архитектурные паттерны микросервисов</a:t>
            </a:r>
            <a:endParaRPr lang="en-US" sz="3649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692125" y="254535"/>
            <a:ext cx="4807743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API Gateway Pattern</a:t>
            </a:r>
            <a:endParaRPr lang="en-US" sz="4500" dirty="0">
              <a:latin typeface="+mj-lt"/>
            </a:endParaRPr>
          </a:p>
        </p:txBody>
      </p:sp>
      <p:pic>
        <p:nvPicPr>
          <p:cNvPr id="3074" name="Picture 2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A0879F65-C89C-4771-BE9F-7FBF4DF4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471613"/>
            <a:ext cx="96996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ru-RU" sz="1500" dirty="0"/>
          </a:p>
        </p:txBody>
      </p:sp>
      <p:sp>
        <p:nvSpPr>
          <p:cNvPr id="4" name="Text 2"/>
          <p:cNvSpPr/>
          <p:nvPr/>
        </p:nvSpPr>
        <p:spPr>
          <a:xfrm>
            <a:off x="4791719" y="167893"/>
            <a:ext cx="29792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Saga Pattern</a:t>
            </a:r>
            <a:endParaRPr lang="en-US" sz="45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967909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0" y="1388016"/>
            <a:ext cx="10083602" cy="741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Управление транзакционными операциями, которые должны быть выполнены атомарно и согласованно.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0" y="2142000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Обработка длительных и сложных бизнес-процессов, состоящих из нескольких шагов.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0" y="2567267"/>
            <a:ext cx="10083602" cy="741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Обеспечение отката или компенсации операций в случае возникновения ошибок или отказов.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40" y="2992532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Улучшение отказоустойчивости и надежности системы при выполнении сложных операций.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59" y="3733893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40" y="4213744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бизнес-процессов на отдельные шаги, каждый из которых выполняется отдельным сервисом.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40" y="502344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логики компенсации для отката выполненных операций в случае ошибок.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39" y="5477822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Управление состоянием процесса и отслеживание выполнения каждого шага.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40" y="600053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Механизмы повторной попытки выполнения операций в случае временных сбоев.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791719" y="167893"/>
            <a:ext cx="29792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Saga Pattern</a:t>
            </a:r>
            <a:endParaRPr lang="en-US" sz="4500" dirty="0">
              <a:latin typeface="+mj-lt"/>
            </a:endParaRPr>
          </a:p>
        </p:txBody>
      </p:sp>
      <p:pic>
        <p:nvPicPr>
          <p:cNvPr id="4098" name="Picture 2" descr="Saga Pattern | How to Implement Business Transactions Using Microservices –  Part II - The Couchbase Blog">
            <a:extLst>
              <a:ext uri="{FF2B5EF4-FFF2-40B4-BE49-F238E27FC236}">
                <a16:creationId xmlns:a16="http://schemas.microsoft.com/office/drawing/2014/main" id="{3C884D55-A55C-4489-9770-DCC100AE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19994"/>
            <a:ext cx="81280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8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431628" y="163314"/>
            <a:ext cx="53287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Event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Sourcing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1067848"/>
            <a:ext cx="10454283" cy="34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0" y="1699177"/>
            <a:ext cx="10083602" cy="34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Хранение истории изменений состояния системы в виде событий.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0" y="2162529"/>
            <a:ext cx="10083602" cy="34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Восстановление состояния системы путем повторного применения событий.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0" y="2625881"/>
            <a:ext cx="10083602" cy="34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Предоставление полной трассируемости истории изменений для аудита и отладки.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40" y="3089232"/>
            <a:ext cx="10083602" cy="34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Поддержка временных исторических запросов и аналитики.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59" y="3602228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41" y="423355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Запись каждого изменения состояния системы в виде события.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41" y="4696909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Хранение событий в постоянном хранилище с возможностью восстановления состояния.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41" y="5160261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Применение событий последовательно для восстановления состояния системы.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41" y="5642514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версионирования событий для обеспечения согласованности и целостности данных.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431628" y="163314"/>
            <a:ext cx="53287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Event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Sourcing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0B64D1-FB70-4B9B-8794-E23D678D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11" y="1693862"/>
            <a:ext cx="8012178" cy="38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9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594870" y="284063"/>
            <a:ext cx="3372941" cy="805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CQRS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969327"/>
            <a:ext cx="10454283" cy="266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1" y="1472868"/>
            <a:ext cx="10083602" cy="260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операций записи (command) и операций чтения (query) в системе.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1" y="1888337"/>
            <a:ext cx="10083602" cy="521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Улучшение производительности и масштабируемости системы за счет оптимизации чтения и записи данных.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1" y="2651843"/>
            <a:ext cx="10083602" cy="260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Упрощение модели данных для операций чтения и записи.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41" y="3115195"/>
            <a:ext cx="10083602" cy="260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Повышение гибкости и возможности внесения изменений в систему.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60" y="3736913"/>
            <a:ext cx="10454283" cy="266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42" y="4167085"/>
            <a:ext cx="10083602" cy="266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отдельных моделей данных и механизмов для операций записи и чтения.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42" y="4706011"/>
            <a:ext cx="10083602" cy="532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команд для изменения состояния системы и запросов для получения данных.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42" y="5111151"/>
            <a:ext cx="10083602" cy="266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логики обработки команд и запросов для достижения ясности и простоты кода.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42" y="5650078"/>
            <a:ext cx="10083602" cy="532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асинхронных механизмов и шаблонов для обеспечения масштабируемости и отказоустойчивости.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594870" y="284063"/>
            <a:ext cx="3372941" cy="805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CQRS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pic>
        <p:nvPicPr>
          <p:cNvPr id="6146" name="Picture 2" descr="CQRS Design Pattern in Microservices Architectures | by Mehmet Ozkaya |  Design Microservices Architecture with Patterns &amp; Principles | Medium">
            <a:extLst>
              <a:ext uri="{FF2B5EF4-FFF2-40B4-BE49-F238E27FC236}">
                <a16:creationId xmlns:a16="http://schemas.microsoft.com/office/drawing/2014/main" id="{6FF5EBA3-15CF-491F-A03C-5CADFC30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73" y="1373484"/>
            <a:ext cx="7624854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0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041228" y="145456"/>
            <a:ext cx="41095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Bulkhead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869454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0" y="1268629"/>
            <a:ext cx="10083602" cy="749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Изолирование компонентов системы для предотвращения распространения сбоев и снижения влияния отказов.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0" y="2088415"/>
            <a:ext cx="10083602" cy="374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Улучшение отказоустойчивости системы и обеспечение высокой доступности.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0" y="2551767"/>
            <a:ext cx="10083602" cy="374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ресурсов и потоков выполнения между различными компонентами системы.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40" y="3015118"/>
            <a:ext cx="10083602" cy="374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Предотвращение одиночной точки отказа и перегрузки ресурсов.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59" y="3707507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41" y="4152448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разделенных пулов ресурсов для различных компонентов или типов запросов.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41" y="4619711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Ограничение числа параллельных запросов и потоков выполнения для каждого пула ресурсов.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40" y="5008804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Предотвращение блокировок и перегрузки ресурсов путем выделения отдельных ресурсов для каждого компонента.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41" y="5745957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Мониторинг и контроль нагрузки на каждый пул ресурсов для быстрого обнаружения и устранения проблем.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041228" y="145456"/>
            <a:ext cx="41095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Bulkhead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74FF80-9A24-4BAA-947D-933F44CD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48" y="1230312"/>
            <a:ext cx="5686505" cy="49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806027" y="164504"/>
            <a:ext cx="9110713" cy="631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Backends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for Frontends (BFF) Pattern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462459" y="1085273"/>
            <a:ext cx="10454283" cy="370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647798" y="1573832"/>
            <a:ext cx="99694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ответственности между клиентской стороной и серверной стороной при разработке многоплатформенных приложений.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647798" y="2316827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Улучшение производительности и оптимизация обмена данными между клиентом и сервером.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647799" y="2806888"/>
            <a:ext cx="10675343" cy="511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Предоставление удобного интерфейса для клиентской стороны, специфичного для ее потребностей.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647798" y="3260397"/>
            <a:ext cx="10454283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Упрощение разработки, тестирования и поддержки клиентской стороны при использовании различных платформ и устройств.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62458" y="4223781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47798" y="4751400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Создание отдельных бэкендов для каждой клиентской платформы или типа запросов.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47798" y="5214752"/>
            <a:ext cx="10083602" cy="464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Предоставление API, специфичного для каждого клиента, для удовлетворения его потребностей.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47798" y="5678103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микросервисной архитектуры для разделения функциональности и обработки запросов.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868858" y="1462584"/>
            <a:ext cx="4634210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Определение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16422" y="2910582"/>
            <a:ext cx="10106719" cy="2224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2000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Микросервисные паттерны проектирования - это рекомендации и подходы к созданию компьютерных систем, состоящих из множества небольших, независимых частей (микросервисов). Эти правила помогают разработчикам строить гибкие, масштабируемые и устойчивые к сбоям системы. Примеры таких правил включают в себя однозначное определение ответственности каждого микросервиса, возможность их независимого обновления и обеспечение отказоустойчивости.</a:t>
            </a:r>
            <a:endParaRPr lang="en-US" sz="2000" dirty="0">
              <a:latin typeface="+mj-lt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68859" y="2649934"/>
            <a:ext cx="28873" cy="2745383"/>
          </a:xfrm>
          <a:prstGeom prst="rect">
            <a:avLst/>
          </a:prstGeom>
          <a:solidFill>
            <a:srgbClr val="8061FF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1806028" y="164504"/>
            <a:ext cx="9060240" cy="631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Backends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for Frontends (BFF) Pattern</a:t>
            </a:r>
            <a:endParaRPr lang="en-US" sz="4561" dirty="0">
              <a:latin typeface="+mj-lt"/>
            </a:endParaRPr>
          </a:p>
        </p:txBody>
      </p:sp>
      <p:pic>
        <p:nvPicPr>
          <p:cNvPr id="8194" name="Picture 2" descr="Backends for Frontends Pattern — BFF | by Mehmet Ozkaya | Design  Microservices Architecture with Patterns &amp; Principles | Medium">
            <a:extLst>
              <a:ext uri="{FF2B5EF4-FFF2-40B4-BE49-F238E27FC236}">
                <a16:creationId xmlns:a16="http://schemas.microsoft.com/office/drawing/2014/main" id="{32D6139B-4507-42CD-A4FB-EC1E2DF0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07" y="1097757"/>
            <a:ext cx="6613987" cy="52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8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8859" y="955474"/>
            <a:ext cx="5882283" cy="813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Заключение</a:t>
            </a:r>
            <a:endParaRPr lang="en-US" sz="4561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868858" y="2076650"/>
            <a:ext cx="5882283" cy="3843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ru-RU" sz="2000" dirty="0">
                <a:solidFill>
                  <a:srgbClr val="D1D5DB"/>
                </a:solidFill>
                <a:latin typeface="Söhne"/>
              </a:rPr>
              <a:t>Микросервисные архитектурные шаблоны предоставляют технические преимущества, такие как высокая гибкость, масштабируемость и отказоустойчивость. Этот подход оптимизирует разработку и обеспечивает более эффективное управление изменениями в коде. Внедрение микросервисов может значительно улучшить процессы CI/CD, обеспечивая независимое развертывание и масштабирование каждого сервиса. 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868858" y="932656"/>
            <a:ext cx="6451600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Основные принципы</a:t>
            </a:r>
            <a:endParaRPr lang="en-US" sz="4561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68859" y="2004220"/>
            <a:ext cx="3330278" cy="3921026"/>
          </a:xfrm>
          <a:prstGeom prst="roundRect">
            <a:avLst>
              <a:gd name="adj" fmla="val 2087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1100535" y="2235894"/>
            <a:ext cx="2866926" cy="723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51"/>
              </a:lnSpc>
            </a:pPr>
            <a:r>
              <a:rPr lang="en-US" sz="228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Разделение ответственности</a:t>
            </a:r>
            <a:endParaRPr lang="en-US" sz="2281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00535" y="3098800"/>
            <a:ext cx="2866926" cy="2594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Возможность разбивать приложение на небольшие, независимые сервисы, каждый отвечающий за конкретную функциональность.</a:t>
            </a:r>
            <a:endParaRPr lang="en-US" sz="1824" dirty="0">
              <a:latin typeface="+mj-lt"/>
            </a:endParaRPr>
          </a:p>
        </p:txBody>
      </p:sp>
      <p:sp>
        <p:nvSpPr>
          <p:cNvPr id="8" name="Shape 6"/>
          <p:cNvSpPr/>
          <p:nvPr/>
        </p:nvSpPr>
        <p:spPr>
          <a:xfrm>
            <a:off x="4430812" y="2004220"/>
            <a:ext cx="3330278" cy="3921026"/>
          </a:xfrm>
          <a:prstGeom prst="roundRect">
            <a:avLst>
              <a:gd name="adj" fmla="val 2087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4662488" y="2235894"/>
            <a:ext cx="2774950" cy="361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1"/>
              </a:lnSpc>
            </a:pPr>
            <a:r>
              <a:rPr lang="en-US" sz="228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Контейнеризация</a:t>
            </a:r>
            <a:endParaRPr lang="en-US" sz="2281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662488" y="3098800"/>
            <a:ext cx="2866926" cy="2224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Возможность использования контейнеров, таких как Docker, для изоляции и легкого развертывания микросервисов.</a:t>
            </a:r>
            <a:endParaRPr lang="en-US" sz="1824" dirty="0">
              <a:latin typeface="+mj-lt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992765" y="2004220"/>
            <a:ext cx="3330278" cy="3921026"/>
          </a:xfrm>
          <a:prstGeom prst="roundRect">
            <a:avLst>
              <a:gd name="adj" fmla="val 2087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8224441" y="2235894"/>
            <a:ext cx="2866926" cy="1085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51"/>
              </a:lnSpc>
            </a:pPr>
            <a:r>
              <a:rPr lang="en-US" sz="228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Гибкая масштабируемость</a:t>
            </a:r>
            <a:endParaRPr lang="en-US" sz="2281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224440" y="3098799"/>
            <a:ext cx="2866926" cy="2224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Возможность масштабировать только нужные сервисы, обеспечивая гибкую и эффективную инфраструктуру.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48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916859" y="1038324"/>
            <a:ext cx="7406283" cy="1447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701"/>
              </a:lnSpc>
            </a:pP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Преимущества и недостатки</a:t>
            </a:r>
            <a:endParaRPr lang="en-US" sz="4561" dirty="0"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3916858" y="3014960"/>
            <a:ext cx="521295" cy="521295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4110832" y="3022103"/>
            <a:ext cx="133350" cy="434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1"/>
              </a:lnSpc>
            </a:pPr>
            <a:r>
              <a:rPr lang="ru-RU" sz="2737" b="1" dirty="0">
                <a:solidFill>
                  <a:srgbClr val="FFFFFF"/>
                </a:solidFill>
                <a:latin typeface="+mj-lt"/>
                <a:ea typeface="Syne" pitchFamily="34" charset="-122"/>
              </a:rPr>
              <a:t>+</a:t>
            </a:r>
            <a:endParaRPr lang="en-US" sz="2737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4669830" y="3094533"/>
            <a:ext cx="2317750" cy="361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1"/>
              </a:lnSpc>
            </a:pPr>
            <a:r>
              <a:rPr lang="en-US" sz="228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Преимущества</a:t>
            </a:r>
            <a:endParaRPr lang="en-US" sz="2281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669830" y="3595489"/>
            <a:ext cx="2834382" cy="2224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Повышенная гибкость, быстрая развертываемость, улучшенная масштабируемость и управляемость системы.</a:t>
            </a:r>
            <a:endParaRPr lang="en-US" sz="1824" dirty="0">
              <a:latin typeface="+mj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735888" y="3014960"/>
            <a:ext cx="521295" cy="521295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7888585" y="3014960"/>
            <a:ext cx="215900" cy="434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1"/>
              </a:lnSpc>
            </a:pPr>
            <a:r>
              <a:rPr lang="ru-RU" sz="2737" b="1" dirty="0">
                <a:solidFill>
                  <a:srgbClr val="FFFFFF"/>
                </a:solidFill>
                <a:latin typeface="+mj-lt"/>
                <a:ea typeface="Syne" pitchFamily="34" charset="-122"/>
              </a:rPr>
              <a:t>-</a:t>
            </a:r>
            <a:endParaRPr lang="en-US" sz="2737" dirty="0">
              <a:latin typeface="+mj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488859" y="3094533"/>
            <a:ext cx="2317056" cy="361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1"/>
              </a:lnSpc>
            </a:pPr>
            <a:r>
              <a:rPr lang="en-US" sz="228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Недостатки</a:t>
            </a:r>
            <a:endParaRPr lang="en-US" sz="2281" dirty="0"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488858" y="3595489"/>
            <a:ext cx="2834382" cy="2224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19"/>
              </a:lnSpc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Сложность управления, увеличение сложности тестирования и необходимость в пересекающейся команде разработчиков.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323678" y="227471"/>
            <a:ext cx="55446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Service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Registry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1313470"/>
            <a:ext cx="10454283" cy="371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0" y="1944799"/>
            <a:ext cx="10083602" cy="371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Упрощение управления и обнаружения служб в распределенных системах.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0" y="2408151"/>
            <a:ext cx="10083602" cy="371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Повышение гибкости и масштабируемости при добавлении, удалении или обновлении служб.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0" y="2871503"/>
            <a:ext cx="10083602" cy="371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Снижение зависимостей между службами.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8859" y="3838571"/>
            <a:ext cx="10454283" cy="370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239540" y="4469900"/>
            <a:ext cx="10083602" cy="370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Возможность регистрировать и обнаруживать службы в централизованном реестре.</a:t>
            </a:r>
            <a:endParaRPr lang="en-US" sz="1824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40" y="4933252"/>
            <a:ext cx="10083602" cy="370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Автоматическая обработка изменений в состоянии служб и их доступности.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40" y="5396604"/>
            <a:ext cx="10083602" cy="370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Предоставление механизма для выбора подходящей службы из реестра.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40" y="5859955"/>
            <a:ext cx="10083602" cy="370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Поддержка механизма обратного вызова для оповещения о изменениях в реестре.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323678" y="227471"/>
            <a:ext cx="5544642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Service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Registry</a:t>
            </a:r>
            <a:r>
              <a:rPr lang="en-US" sz="4561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Pattern</a:t>
            </a:r>
            <a:endParaRPr lang="en-US" sz="4561" dirty="0">
              <a:latin typeface="+mj-lt"/>
            </a:endParaRPr>
          </a:p>
        </p:txBody>
      </p:sp>
      <p:pic>
        <p:nvPicPr>
          <p:cNvPr id="1026" name="Picture 2" descr="Service Registry Pattern. In this article, we are going to talk… | by  Mehmet Ozkaya | Design Microservices Architecture with Patterns &amp;  Principles | Medium">
            <a:extLst>
              <a:ext uri="{FF2B5EF4-FFF2-40B4-BE49-F238E27FC236}">
                <a16:creationId xmlns:a16="http://schemas.microsoft.com/office/drawing/2014/main" id="{900D6BB0-5817-4671-9F01-58AAE45F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42232"/>
            <a:ext cx="7620000" cy="47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ru-RU" sz="1500" dirty="0"/>
          </a:p>
        </p:txBody>
      </p:sp>
      <p:sp>
        <p:nvSpPr>
          <p:cNvPr id="4" name="Text 2"/>
          <p:cNvSpPr/>
          <p:nvPr/>
        </p:nvSpPr>
        <p:spPr>
          <a:xfrm>
            <a:off x="3481114" y="370681"/>
            <a:ext cx="522977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Circuit Breaker</a:t>
            </a:r>
            <a:r>
              <a:rPr lang="ru-RU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Pattern</a:t>
            </a:r>
            <a:endParaRPr lang="en-US" sz="45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7" y="1092101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37" y="1533143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Защита системы от сбоев и перегрузок внешних сервисов.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37" y="1996495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Предотвращение каскадного отказа в распределенных системах.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37" y="245984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Увеличение отказоустойчивости и стабильности системы в целом.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37" y="2923198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Обеспечение контроля над трафиком и управление нагрузкой на сервисы.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59" y="3738662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38" y="4190504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Автоматическое переключение на альтернативные механизмы обработки запросов при отказе сервисов.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38" y="5024536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Мониторинг состояния сервисов и динамическое настройка параметров шаблона.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38" y="548788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Установка времени ожидания и повторных попыток для обработки запросов.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38" y="5951239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Ведение статистики и сбор метрик для анализа производительности и проблем.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462064" y="348059"/>
            <a:ext cx="526787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Circuit Breaker</a:t>
            </a:r>
            <a:r>
              <a:rPr lang="ru-RU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 </a:t>
            </a: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Pattern</a:t>
            </a:r>
            <a:endParaRPr lang="en-US" sz="4500" dirty="0">
              <a:latin typeface="+mj-lt"/>
            </a:endParaRPr>
          </a:p>
        </p:txBody>
      </p:sp>
      <p:pic>
        <p:nvPicPr>
          <p:cNvPr id="2050" name="Picture 2" descr="MRA Part 6 – Circuit Breaker Pattern">
            <a:extLst>
              <a:ext uri="{FF2B5EF4-FFF2-40B4-BE49-F238E27FC236}">
                <a16:creationId xmlns:a16="http://schemas.microsoft.com/office/drawing/2014/main" id="{22DAEAFC-8975-4428-B49D-E7393918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76" y="1437482"/>
            <a:ext cx="6906249" cy="47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9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692125" y="254535"/>
            <a:ext cx="4807743" cy="72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701"/>
              </a:lnSpc>
            </a:pPr>
            <a:r>
              <a:rPr lang="en-US" sz="4500" b="1" dirty="0">
                <a:solidFill>
                  <a:srgbClr val="FFFFFF"/>
                </a:solidFill>
                <a:latin typeface="+mj-lt"/>
                <a:ea typeface="Syne" pitchFamily="34" charset="-122"/>
                <a:cs typeface="Syne" pitchFamily="34" charset="-120"/>
              </a:rPr>
              <a:t>API Gateway Pattern</a:t>
            </a:r>
            <a:endParaRPr lang="en-US" sz="45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8859" y="1271884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Цели: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9541" y="1690280"/>
            <a:ext cx="10454283" cy="441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Обеспечение единого точки входа для клиентов и балансировки нагрузки между микросервисами.</a:t>
            </a:r>
            <a:endParaRPr lang="en-US" sz="1824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39541" y="2125882"/>
            <a:ext cx="10083602" cy="3583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Сокрытие деталей реализации микросервисной архитектуры от клиентов.</a:t>
            </a:r>
            <a:endParaRPr lang="en-US" sz="1824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1239542" y="2578418"/>
            <a:ext cx="10083602" cy="3583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Обеспечение безопасности и аутентификации клиентов.</a:t>
            </a:r>
            <a:endParaRPr lang="en-US" sz="1824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9542" y="3040211"/>
            <a:ext cx="10454281" cy="716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Предоставление механизма для мониторинга, логирования и анализа производительности микросервисов.</a:t>
            </a:r>
            <a:endParaRPr lang="en-US" sz="1824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8856" y="4038101"/>
            <a:ext cx="10454283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19"/>
              </a:lnSpc>
            </a:pPr>
            <a:r>
              <a:rPr lang="en-US" sz="2000" b="1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Особенности применения: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9537" y="4416869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Разделение функциональности на микросервисы на основе предметной области.</a:t>
            </a:r>
            <a:endParaRPr lang="en-US" sz="1824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9537" y="4810167"/>
            <a:ext cx="10083602" cy="370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шаблона API Gateway для связи между клиентами и микросервисами.</a:t>
            </a:r>
            <a:endParaRPr lang="en-US" sz="1824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39539" y="5240425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Реализация механизмов безопасности, аутентификации, авторизации и ограничения доступа.</a:t>
            </a:r>
            <a:endParaRPr lang="en-US" sz="1824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39539" y="5633723"/>
            <a:ext cx="10083602" cy="741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919"/>
              </a:lnSpc>
              <a:buSzPct val="100000"/>
              <a:buChar char="•"/>
            </a:pPr>
            <a:r>
              <a:rPr lang="en-US" sz="1824" dirty="0">
                <a:solidFill>
                  <a:srgbClr val="D9E1FF"/>
                </a:solidFill>
                <a:latin typeface="+mj-lt"/>
                <a:ea typeface="Arimo" pitchFamily="34" charset="-122"/>
                <a:cs typeface="Arimo" pitchFamily="34" charset="-120"/>
              </a:rPr>
              <a:t>Использование механизмов балансировки нагрузки, кеширования, мониторинга и логирования для улучшения производительности и стабильности системы.</a:t>
            </a:r>
            <a:endParaRPr lang="en-US" sz="1824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953</Words>
  <Application>Microsoft Office PowerPoint</Application>
  <PresentationFormat>Широкоэкранный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Буданова</dc:creator>
  <cp:lastModifiedBy>Ксения Буданова</cp:lastModifiedBy>
  <cp:revision>4</cp:revision>
  <dcterms:created xsi:type="dcterms:W3CDTF">2023-12-11T22:43:21Z</dcterms:created>
  <dcterms:modified xsi:type="dcterms:W3CDTF">2023-12-11T22:45:01Z</dcterms:modified>
</cp:coreProperties>
</file>