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6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394" r:id="rId29"/>
    <p:sldId id="395" r:id="rId30"/>
    <p:sldId id="396" r:id="rId31"/>
    <p:sldId id="398" r:id="rId32"/>
    <p:sldId id="399" r:id="rId33"/>
    <p:sldId id="401" r:id="rId34"/>
    <p:sldId id="400" r:id="rId35"/>
    <p:sldId id="436" r:id="rId36"/>
    <p:sldId id="437" r:id="rId37"/>
    <p:sldId id="275" r:id="rId38"/>
    <p:sldId id="267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8" r:id="rId50"/>
    <p:sldId id="270" r:id="rId51"/>
    <p:sldId id="271" r:id="rId52"/>
    <p:sldId id="272" r:id="rId53"/>
    <p:sldId id="273" r:id="rId54"/>
    <p:sldId id="274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313689-2B4A-418E-994C-1D3A1FF346BE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D80C10-BF04-455B-903C-9DC0D78D48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63D37C9-470E-49EB-8508-DFB1C2B29388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2AD8933-11B7-42C5-9D84-A4D47ADCC5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0281-020F-4D5D-B1F6-2C85F1903FBC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23D4-A13A-43AF-A9A6-E985D58F2B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BBC4B-2A66-4F4F-9DA1-3ECD19E88A05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C3F2-BDE1-47DB-9BCE-5214060934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706E-BEB4-48FA-8891-0DDE561CD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273C-99A0-47AA-B9C3-A0FE281332B0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8C67A-3E8D-4FD4-A3A0-B5B696E70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B4BC639-5604-4109-8FA4-96901D3B1094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B10DB6-578B-431B-A816-29698D22E4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082573-A7BE-45FA-B74E-53DCA4CBBD6A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F7AC1D-A49C-420A-847F-4BF03982F9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1529A-9242-4CB0-8CDA-329FB5E9998D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2A2584-34E2-4797-A7D5-E9B5B1B59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54620B-F614-4F99-B107-624E288903D5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095946-5C37-4949-921D-1554682978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4EE6-5ABA-4192-ABF6-B20BC37E75B3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3AA6-4804-404A-8871-22258E825A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CDBA3C-362E-415F-8086-FAA1945B63AB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E65D4-C368-4CCB-8E39-6ADA01DA20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A7947D-745F-4051-8F02-8C2CB0791E0E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BC41CDD-61AF-4DAE-9143-A1CAAAEE36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8441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CF8256D-D2FC-4D25-81A3-05AB62FBD3BA}" type="datetimeFigureOut">
              <a:rPr lang="ru-RU"/>
              <a:pPr>
                <a:defRPr/>
              </a:pPr>
              <a:t>18.09.2019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5122D6-FAE9-426B-9E83-52EE44CC30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2" r:id="rId2"/>
    <p:sldLayoutId id="2147483717" r:id="rId3"/>
    <p:sldLayoutId id="2147483718" r:id="rId4"/>
    <p:sldLayoutId id="2147483719" r:id="rId5"/>
    <p:sldLayoutId id="2147483720" r:id="rId6"/>
    <p:sldLayoutId id="2147483713" r:id="rId7"/>
    <p:sldLayoutId id="2147483721" r:id="rId8"/>
    <p:sldLayoutId id="2147483722" r:id="rId9"/>
    <p:sldLayoutId id="2147483714" r:id="rId10"/>
    <p:sldLayoutId id="2147483715" r:id="rId11"/>
    <p:sldLayoutId id="21474837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600" smtClean="0"/>
              <a:t>Администрирование и информационная безопасность Интернет систем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5813" y="4267200"/>
            <a:ext cx="8205787" cy="1752600"/>
          </a:xfrm>
        </p:spPr>
        <p:txBody>
          <a:bodyPr/>
          <a:lstStyle/>
          <a:p>
            <a:pPr marR="0" eaLnBrk="1" hangingPunct="1"/>
            <a:endParaRPr lang="ru-RU" smtClean="0"/>
          </a:p>
          <a:p>
            <a:pPr marR="0" eaLnBrk="1" hangingPunct="1"/>
            <a:r>
              <a:rPr lang="ru-RU" smtClean="0"/>
              <a:t>к.т.н., доцент Тимонович Г.Л.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90550"/>
          </a:xfrm>
        </p:spPr>
        <p:txBody>
          <a:bodyPr/>
          <a:lstStyle/>
          <a:p>
            <a:pPr eaLnBrk="1" hangingPunct="1"/>
            <a:r>
              <a:rPr lang="ru-RU" smtClean="0"/>
              <a:t>Используемые сетевые протоколы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Интернет систем</a:t>
            </a:r>
            <a:endParaRPr lang="ru-RU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85813" y="2214563"/>
          <a:ext cx="7959725" cy="4008437"/>
        </p:xfrm>
        <a:graphic>
          <a:graphicData uri="http://schemas.openxmlformats.org/presentationml/2006/ole">
            <p:oleObj spid="_x0000_s186370" name="Документ" r:id="rId3" imgW="5708880" imgH="2874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1238" y="457200"/>
            <a:ext cx="7524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smtClean="0">
                <a:latin typeface="Times New Roman" pitchFamily="18" charset="0"/>
              </a:rPr>
              <a:t>Стек </a:t>
            </a:r>
            <a:r>
              <a:rPr lang="en-US" sz="3200" smtClean="0">
                <a:latin typeface="Times New Roman" pitchFamily="18" charset="0"/>
              </a:rPr>
              <a:t>TCP/IP</a:t>
            </a:r>
            <a:r>
              <a:rPr lang="ru-RU" sz="3200" smtClean="0">
                <a:latin typeface="Times New Roman" pitchFamily="18" charset="0"/>
              </a:rPr>
              <a:t> становится основным средством построения составных сетей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14350" y="1628775"/>
          <a:ext cx="8116888" cy="4848225"/>
        </p:xfrm>
        <a:graphic>
          <a:graphicData uri="http://schemas.openxmlformats.org/presentationml/2006/ole">
            <p:oleObj spid="_x0000_s187394" name="Visio" r:id="rId3" imgW="8117640" imgH="4847760" progId="">
              <p:embed/>
            </p:oleObj>
          </a:graphicData>
        </a:graphic>
      </p:graphicFrame>
    </p:spTree>
  </p:cSld>
  <p:clrMapOvr>
    <a:masterClrMapping/>
  </p:clrMapOvr>
  <p:transition advClick="0" advTm="2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675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ОС Используемые пользователями Интернет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Интернет систем</a:t>
            </a:r>
            <a:endParaRPr lang="ru-RU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071688"/>
            <a:ext cx="63722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19175"/>
          </a:xfrm>
        </p:spPr>
        <p:txBody>
          <a:bodyPr/>
          <a:lstStyle/>
          <a:p>
            <a:pPr eaLnBrk="1" hangingPunct="1"/>
            <a:r>
              <a:rPr lang="ru-RU" smtClean="0"/>
              <a:t>ОС используемые на серверах для размещения </a:t>
            </a:r>
            <a:r>
              <a:rPr lang="en-US" smtClean="0"/>
              <a:t>Web </a:t>
            </a:r>
            <a:r>
              <a:rPr lang="ru-RU" smtClean="0"/>
              <a:t>сайтов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Интернет систем</a:t>
            </a:r>
            <a:endParaRPr lang="ru-RU" dirty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71813"/>
            <a:ext cx="722788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8763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ПО </a:t>
            </a:r>
            <a:r>
              <a:rPr lang="en-US" dirty="0" smtClean="0"/>
              <a:t>web </a:t>
            </a:r>
            <a:r>
              <a:rPr lang="ru-RU" dirty="0" smtClean="0"/>
              <a:t>серверов используемое для размещения </a:t>
            </a:r>
            <a:r>
              <a:rPr lang="en-US" dirty="0" smtClean="0"/>
              <a:t>Web </a:t>
            </a:r>
            <a:r>
              <a:rPr lang="ru-RU" dirty="0" smtClean="0"/>
              <a:t>сайтов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Интернет систем</a:t>
            </a:r>
            <a:endParaRPr lang="ru-RU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2214563"/>
            <a:ext cx="4429125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661987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/>
              <a:t>Языки программирования используемые для создания </a:t>
            </a:r>
            <a:r>
              <a:rPr lang="en-US" dirty="0" smtClean="0"/>
              <a:t>Web </a:t>
            </a:r>
            <a:r>
              <a:rPr lang="ru-RU" dirty="0" smtClean="0"/>
              <a:t>сайтов Интернет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Особенности Интернет систем</a:t>
            </a:r>
            <a:endParaRPr lang="ru-RU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500313"/>
            <a:ext cx="642937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</a:rPr>
              <a:t>Интранет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 - технологии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Интранет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b="1" smtClean="0">
                <a:latin typeface="Times New Roman" pitchFamily="18" charset="0"/>
              </a:rPr>
              <a:t>Intranet</a:t>
            </a:r>
            <a:r>
              <a:rPr lang="ru-RU" sz="2000" smtClean="0">
                <a:latin typeface="Times New Roman" pitchFamily="18" charset="0"/>
              </a:rPr>
              <a:t> - это корпоративная локальная или территориально распределенная непубличная сеть, использующая в своих приложениях Internet-технологии. Эта сеть, как правило, закрыта для внешнего доступа из Интернет.</a:t>
            </a: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Технологии Internet/intranet в корне меняют парадигму единого мирового информационного пространства - вместо некоего централизованного глобального хранилища информации мировое сообщество быстро создает и эффективно использует территориально распределенные информационные ресурсы в виде многочисленных государственных, университетских, корпоративных и даже персональных, личных баз знаний и данных. </a:t>
            </a:r>
            <a:endParaRPr lang="ru-RU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 Практически мгновенно и единообразно он может получить как данные с сервера соседнего отдела родного предприятия, так и данные с сервера, расположенного на противоположной стороне земного шара</a:t>
            </a:r>
            <a:endParaRPr lang="ru-RU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Технологии интранет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algn="just" eaLnBrk="1" hangingPunct="1"/>
            <a:r>
              <a:rPr lang="ru-RU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позволяют создавать информационные системы крупных предприятий и корпораций благодаря таким свойствам</a:t>
            </a:r>
            <a:r>
              <a:rPr lang="ru-RU" sz="2800" smtClean="0">
                <a:solidFill>
                  <a:srgbClr val="000000"/>
                </a:solidFill>
                <a:latin typeface="Times New Roman" pitchFamily="18" charset="0"/>
              </a:rPr>
              <a:t> как</a:t>
            </a:r>
            <a:r>
              <a:rPr lang="ru-RU" sz="2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 eaLnBrk="1" hangingPunct="1"/>
            <a:r>
              <a:rPr lang="ru-RU" sz="28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открытость </a:t>
            </a:r>
          </a:p>
          <a:p>
            <a:pPr algn="just" eaLnBrk="1" hangingPunct="1"/>
            <a:r>
              <a:rPr lang="ru-RU" sz="28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универсальность </a:t>
            </a:r>
          </a:p>
          <a:p>
            <a:pPr algn="just" eaLnBrk="1" hangingPunct="1"/>
            <a:r>
              <a:rPr lang="ru-RU" sz="28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простота использования </a:t>
            </a:r>
          </a:p>
          <a:p>
            <a:pPr algn="just" eaLnBrk="1" hangingPunct="1"/>
            <a:r>
              <a:rPr lang="ru-RU" sz="28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устойчивость </a:t>
            </a:r>
          </a:p>
          <a:p>
            <a:pPr algn="just" eaLnBrk="1" hangingPunct="1"/>
            <a:r>
              <a:rPr lang="ru-RU" sz="28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низкие затраты </a:t>
            </a:r>
          </a:p>
          <a:p>
            <a:pPr eaLnBrk="1" hangingPunct="1"/>
            <a:endParaRPr lang="ru-RU" sz="2800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>
                <a:solidFill>
                  <a:srgbClr val="7030A0"/>
                </a:solidFill>
                <a:latin typeface="Times New Roman" pitchFamily="18" charset="0"/>
              </a:rPr>
              <a:t>О</a:t>
            </a:r>
            <a:r>
              <a:rPr lang="ru-RU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ткрытость</a:t>
            </a:r>
            <a:endParaRPr lang="ru-RU" sz="3600" smtClean="0">
              <a:solidFill>
                <a:srgbClr val="7030A0"/>
              </a:solidFill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17713"/>
            <a:ext cx="8421688" cy="4114800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Эти технологии являются открытими, так как основываются на открытых, общедоступных стандартных протоколах. </a:t>
            </a:r>
            <a:endParaRPr lang="ru-RU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Это свойство делает системы, построенные на базе интранет технологий, не зависящими от фирм-производителей программного обеспечения.</a:t>
            </a:r>
            <a:b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Лекции:  34 часов</a:t>
            </a:r>
          </a:p>
          <a:p>
            <a:pPr eaLnBrk="1" hangingPunct="1"/>
            <a:r>
              <a:rPr lang="ru-RU" smtClean="0"/>
              <a:t>Практические занятия: 34 часов</a:t>
            </a:r>
          </a:p>
          <a:p>
            <a:pPr eaLnBrk="1" hangingPunct="1"/>
            <a:r>
              <a:rPr lang="ru-RU" smtClean="0"/>
              <a:t>Зачет.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Учебная программа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Универсальность</a:t>
            </a:r>
            <a:r>
              <a:rPr lang="ru-RU" sz="3200" smtClean="0">
                <a:solidFill>
                  <a:srgbClr val="7030A0"/>
                </a:solidFill>
                <a:latin typeface="Times New Roman" pitchFamily="18" charset="0"/>
              </a:rPr>
              <a:t> и п</a:t>
            </a:r>
            <a:r>
              <a:rPr lang="ru-RU" sz="32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ростота использования</a:t>
            </a:r>
            <a:r>
              <a:rPr lang="ru-RU" sz="3200" smtClean="0">
                <a:solidFill>
                  <a:srgbClr val="7030A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ru-RU" sz="2800" b="1" smtClean="0">
                <a:solidFill>
                  <a:srgbClr val="000080"/>
                </a:solidFill>
                <a:latin typeface="Times New Roman" pitchFamily="18" charset="0"/>
              </a:rPr>
              <a:t>	</a:t>
            </a:r>
            <a:r>
              <a:rPr lang="ru-RU" sz="2800" b="1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Универсальность</a:t>
            </a:r>
          </a:p>
          <a:p>
            <a:pPr lvl="1" algn="just" eaLnBrk="1" hangingPunct="1"/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Позволяет унифицировать протоколы обмена данными и интерфейсы отображения данных вне зависимости от типа иформационного ресурса.</a:t>
            </a:r>
            <a:endParaRPr lang="ru-RU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ru-RU" sz="28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sz="2800" b="1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  <a:endParaRPr lang="ru-RU" sz="2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ru-RU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Стандартизация программного обеспечения пользователя позволяет ему быстро, без специального обучения, освоить приемы работы с корпоративными информационными ресурсами. </a:t>
            </a:r>
          </a:p>
          <a:p>
            <a:pPr eaLnBrk="1" hangingPunct="1"/>
            <a:endParaRPr lang="ru-RU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solidFill>
                  <a:srgbClr val="7030A0"/>
                </a:solidFill>
                <a:latin typeface="Times New Roman" pitchFamily="18" charset="0"/>
              </a:rPr>
              <a:t>Устойчивость и низкие затраты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smtClean="0">
                <a:solidFill>
                  <a:srgbClr val="000080"/>
                </a:solidFill>
                <a:latin typeface="Times New Roman" pitchFamily="18" charset="0"/>
              </a:rPr>
              <a:t>	</a:t>
            </a:r>
            <a:r>
              <a:rPr lang="ru-RU" sz="2800" b="1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Устойчивость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Надежность и масштабируемость являются двумя критическими факторами, влияющими на успех тех или иных технологий на рынке. 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</a:rPr>
              <a:t>И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нтранет-технологии являются одними из наиболее испытанных и надежных на сегодняшний день, поскольку развитие Интернет проходило в течение многих лет и используется миллионами людей по всему миру.</a:t>
            </a:r>
            <a:endParaRPr lang="ru-RU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ru-RU" sz="2400" b="1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Низкие затраты</a:t>
            </a:r>
            <a:endParaRPr lang="ru-RU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</a:rPr>
              <a:t>И</a:t>
            </a:r>
            <a:r>
              <a:rPr lang="ru-RU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нтранет-технологий не требует приобретения дорогих коммерческих продуктов. Многое из необходимого математического обеспечения может быть получено бесплатно или за небольшую плату. </a:t>
            </a:r>
          </a:p>
          <a:p>
            <a:pPr eaLnBrk="1" hangingPunct="1">
              <a:lnSpc>
                <a:spcPct val="90000"/>
              </a:lnSpc>
            </a:pPr>
            <a:endParaRPr lang="ru-RU" sz="20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smtClean="0">
                <a:latin typeface="Times New Roman" pitchFamily="18" charset="0"/>
              </a:rPr>
              <a:t>Intranet-технология основывается на: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84216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	- организации сети передачи данных (основной TCP/IP); </a:t>
            </a:r>
            <a:br>
              <a:rPr lang="ru-RU" sz="2000" smtClean="0">
                <a:latin typeface="Times New Roman" pitchFamily="18" charset="0"/>
              </a:rPr>
            </a:br>
            <a:r>
              <a:rPr lang="ru-RU" sz="2000" smtClean="0">
                <a:latin typeface="Times New Roman" pitchFamily="18" charset="0"/>
              </a:rPr>
              <a:t>- использовании для представления и хранения информации WWW- и SQL-серверов; </a:t>
            </a:r>
            <a:br>
              <a:rPr lang="ru-RU" sz="2000" smtClean="0">
                <a:latin typeface="Times New Roman" pitchFamily="18" charset="0"/>
              </a:rPr>
            </a:br>
            <a:r>
              <a:rPr lang="ru-RU" sz="2000" smtClean="0">
                <a:latin typeface="Times New Roman" pitchFamily="18" charset="0"/>
              </a:rPr>
              <a:t>- использовании технологии "клиенты - серверы" с минимальными техническими требованиями к клиентской части;</a:t>
            </a:r>
            <a:br>
              <a:rPr lang="ru-RU" sz="2000" smtClean="0">
                <a:latin typeface="Times New Roman" pitchFamily="18" charset="0"/>
              </a:rPr>
            </a:br>
            <a:r>
              <a:rPr lang="ru-RU" sz="2000" smtClean="0">
                <a:latin typeface="Times New Roman" pitchFamily="18" charset="0"/>
              </a:rPr>
              <a:t>- поддержке распределенных БД с использованием СУБД типа Oracle, Informix, MS SQL, а также поддержке очень популярных форматов СУБД, таких как dBase, FoxPro, MS Access и др.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smtClean="0">
                <a:latin typeface="Times New Roman" pitchFamily="18" charset="0"/>
              </a:rPr>
              <a:t>	Основной принцип построения информационных систем с использованием Intranet-идеологии заключается в организации системы доступа к информации через WWW-сервис Internet.</a:t>
            </a:r>
            <a:endParaRPr lang="ru-RU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Администрирование информационной системы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>
                <a:latin typeface="Times New Roman" pitchFamily="18" charset="0"/>
              </a:rPr>
              <a:t>Управление информационной системой есть функция обеспечивающая целостность и работоспособность системы при условии сохранения требуемой функциональности и структуры.</a:t>
            </a:r>
          </a:p>
          <a:p>
            <a:pPr eaLnBrk="1" hangingPunct="1"/>
            <a:r>
              <a:rPr lang="ru-RU" sz="2400" smtClean="0">
                <a:latin typeface="Times New Roman" pitchFamily="18" charset="0"/>
              </a:rPr>
              <a:t>Различают два вида управления информационной системы: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smtClean="0">
                <a:latin typeface="Times New Roman" pitchFamily="18" charset="0"/>
              </a:rPr>
              <a:t>управление деловыми процессами функционирования  ИС (деловое администрирование);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smtClean="0">
                <a:latin typeface="Times New Roman" pitchFamily="18" charset="0"/>
              </a:rPr>
              <a:t>управление техническими аспектами функционирования ИС (техническое администрирование).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latin typeface="Times New Roman" pitchFamily="18" charset="0"/>
              </a:rPr>
              <a:t>Управление информационной системой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поддержание информационной системы в работоспособном состоянии, обеспечивающем выполнение организацией своей целевой функции;</a:t>
            </a:r>
          </a:p>
          <a:p>
            <a:pPr eaLnBrk="1" hangingPunct="1"/>
            <a:r>
              <a:rPr lang="ru-RU" smtClean="0"/>
              <a:t>обеспечение соблюдения правил безопасного использования ресурсов ИС пользователями системы.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Цели администрирования ИС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latin typeface="Times New Roman" pitchFamily="18" charset="0"/>
              </a:rPr>
              <a:t>Администрирование (техническое) информационной системы — это планирование, проектирование, развертывание (установка или инсталляция) и обслуживание информационной системы</a:t>
            </a:r>
            <a:r>
              <a:rPr lang="en-US" smtClean="0">
                <a:latin typeface="Times New Roman" pitchFamily="18" charset="0"/>
              </a:rPr>
              <a:t> c </a:t>
            </a:r>
            <a:r>
              <a:rPr lang="ru-RU" smtClean="0">
                <a:latin typeface="Times New Roman" pitchFamily="18" charset="0"/>
              </a:rPr>
              <a:t>целью обеспечения целостности и надежность функционирования.</a:t>
            </a:r>
          </a:p>
        </p:txBody>
      </p:sp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Администрирование ИС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473075" y="1951038"/>
          <a:ext cx="4006850" cy="3587750"/>
        </p:xfrm>
        <a:graphic>
          <a:graphicData uri="http://schemas.openxmlformats.org/presentationml/2006/ole">
            <p:oleObj spid="_x0000_s188418" name="VISIO" r:id="rId3" imgW="4006440" imgH="3587400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5108575" y="2500313"/>
          <a:ext cx="3116263" cy="2489200"/>
        </p:xfrm>
        <a:graphic>
          <a:graphicData uri="http://schemas.openxmlformats.org/presentationml/2006/ole">
            <p:oleObj spid="_x0000_s188419" name="VISIO" r:id="rId4" imgW="3116520" imgH="2489760" progId="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25538"/>
            <a:ext cx="4114800" cy="847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</a:rPr>
              <a:t>Архитектура информационной системы организации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500563" y="1052513"/>
            <a:ext cx="44640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>
                <a:effectLst/>
                <a:latin typeface="Times New Roman" pitchFamily="18" charset="0"/>
              </a:rPr>
              <a:t>Многослойная структура</a:t>
            </a:r>
            <a:br>
              <a:rPr lang="ru-RU" sz="2000" b="1">
                <a:effectLst/>
                <a:latin typeface="Times New Roman" pitchFamily="18" charset="0"/>
              </a:rPr>
            </a:br>
            <a:r>
              <a:rPr lang="ru-RU" sz="2000" b="1">
                <a:effectLst/>
                <a:latin typeface="Times New Roman" pitchFamily="18" charset="0"/>
              </a:rPr>
              <a:t>информационной системы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684213" y="404813"/>
            <a:ext cx="7848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b="1">
                <a:effectLst/>
                <a:latin typeface="Times New Roman" pitchFamily="18" charset="0"/>
              </a:rPr>
              <a:t>Два взгляда на информационную систему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/>
              <a:t>Админстрирование</a:t>
            </a:r>
            <a:r>
              <a:rPr lang="ru-RU" dirty="0" smtClean="0"/>
              <a:t> и жизненный цикл ИС </a:t>
            </a:r>
            <a:endParaRPr lang="ru-RU" dirty="0"/>
          </a:p>
        </p:txBody>
      </p:sp>
      <p:sp>
        <p:nvSpPr>
          <p:cNvPr id="29699" name="Текст 2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906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dirty="0" smtClean="0"/>
              <a:t>Жизненный цикл информационных систем</a:t>
            </a:r>
            <a:r>
              <a:rPr lang="ru-RU" sz="2000" dirty="0" smtClean="0"/>
              <a:t> – это период их создания и использования, охватывающий различные состояния, начиная с момента возникновения необходимости в такой системе и заканчивая моментом ее полного выхода из употребления у пользователей.</a:t>
            </a: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Жизненный цикл ИС</a:t>
            </a:r>
            <a:endParaRPr lang="ru-RU" dirty="0"/>
          </a:p>
        </p:txBody>
      </p:sp>
      <p:pic>
        <p:nvPicPr>
          <p:cNvPr id="31748" name="Picture 2" descr="https://sites.google.com/site/metodsybd/_/rsrc/1468931301188/blok-1-vvedenie-v-informacionnye-sistemy/ziznennyj-cikl-is/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2928938"/>
            <a:ext cx="822325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sz="2400" b="1" smtClean="0"/>
              <a:t>Ч. Рассел, Ш. Кроуфорд, Дж. Джеренд. </a:t>
            </a:r>
            <a:r>
              <a:rPr lang="en-US" sz="2400" smtClean="0"/>
              <a:t>Microsoft Windows Server</a:t>
            </a:r>
            <a:r>
              <a:rPr lang="ru-RU" sz="2400" smtClean="0"/>
              <a:t> 2003. Справочник администратора. /Пер. с англ., - М.: Издательство "СП ЭКОМ", 2004. – 1392 с.: ил.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sz="2400" b="1" smtClean="0"/>
              <a:t>Бурк Робин, Ховарт Б. Дэвид и др. </a:t>
            </a:r>
            <a:r>
              <a:rPr lang="en-US" sz="2400" smtClean="0"/>
              <a:t>UNIX</a:t>
            </a:r>
            <a:r>
              <a:rPr lang="ru-RU" sz="2400" smtClean="0"/>
              <a:t> для системных администраторов. Энциклопедия пользователя: Пер. с англ./Робин Бурк, Дэвид Б. Ховарт и др. - К.: Издательство "ДиаСофт", 1998. 864 с.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sz="2400" b="1" smtClean="0"/>
              <a:t>С</a:t>
            </a:r>
            <a:r>
              <a:rPr lang="en-US" sz="2400" b="1" smtClean="0"/>
              <a:t>. </a:t>
            </a:r>
            <a:r>
              <a:rPr lang="ru-RU" sz="2400" b="1" smtClean="0"/>
              <a:t>Реймер</a:t>
            </a:r>
            <a:r>
              <a:rPr lang="en-US" sz="2400" b="1" smtClean="0"/>
              <a:t>, </a:t>
            </a:r>
            <a:r>
              <a:rPr lang="ru-RU" sz="2400" b="1" smtClean="0"/>
              <a:t>М</a:t>
            </a:r>
            <a:r>
              <a:rPr lang="en-US" sz="2400" b="1" smtClean="0"/>
              <a:t>. </a:t>
            </a:r>
            <a:r>
              <a:rPr lang="ru-RU" sz="2400" b="1" smtClean="0"/>
              <a:t>Малкер. </a:t>
            </a:r>
            <a:r>
              <a:rPr lang="en-US" sz="2400" smtClean="0"/>
              <a:t>Active Directory </a:t>
            </a:r>
            <a:r>
              <a:rPr lang="ru-RU" sz="2400" smtClean="0"/>
              <a:t>для</a:t>
            </a:r>
            <a:r>
              <a:rPr lang="en-US" sz="2400" smtClean="0"/>
              <a:t> Windows Server 2003. </a:t>
            </a:r>
            <a:r>
              <a:rPr lang="ru-RU" sz="2400" smtClean="0"/>
              <a:t>Справочник администратора/Пер, с англ. — М.: «СП ЭКОМ», 2004.— 512 с: ил.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Литература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733550"/>
          </a:xfrm>
        </p:spPr>
        <p:txBody>
          <a:bodyPr/>
          <a:lstStyle/>
          <a:p>
            <a:pPr eaLnBrk="1" hangingPunct="1"/>
            <a:r>
              <a:rPr lang="ru-RU" sz="2000" smtClean="0"/>
              <a:t>Оперативное обслуживание и администрирование выполняется на</a:t>
            </a:r>
            <a:r>
              <a:rPr lang="ru-RU" sz="2000" b="1" smtClean="0"/>
              <a:t> этапе эксплуатации </a:t>
            </a:r>
            <a:r>
              <a:rPr lang="ru-RU" sz="2000" smtClean="0"/>
              <a:t>информационной системы в рабочем режиме.</a:t>
            </a:r>
          </a:p>
          <a:p>
            <a:pPr eaLnBrk="1" hangingPunct="1"/>
            <a:r>
              <a:rPr lang="ru-RU" sz="2000" smtClean="0"/>
              <a:t>На этом этапе не исключается корректировка функций и управляющих параметров ИС (доработка ИС).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Место администрирования в жизненном цикле ИС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75" y="3643313"/>
            <a:ext cx="15716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Эксплуатация ИС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25" y="4357688"/>
            <a:ext cx="15716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Доработка 1 ИС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072063"/>
            <a:ext cx="15716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Доработка </a:t>
            </a:r>
            <a:r>
              <a:rPr lang="en-US" sz="1600" dirty="0"/>
              <a:t>N</a:t>
            </a:r>
            <a:r>
              <a:rPr lang="ru-RU" sz="1600" dirty="0"/>
              <a:t> ИС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572250" y="5786438"/>
            <a:ext cx="17145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/>
              <a:t>Вывод ИС из эксплуатация ИС</a:t>
            </a:r>
          </a:p>
        </p:txBody>
      </p:sp>
      <p:cxnSp>
        <p:nvCxnSpPr>
          <p:cNvPr id="9" name="Shape 8"/>
          <p:cNvCxnSpPr>
            <a:stCxn id="4" idx="3"/>
            <a:endCxn id="5" idx="0"/>
          </p:cNvCxnSpPr>
          <p:nvPr/>
        </p:nvCxnSpPr>
        <p:spPr>
          <a:xfrm>
            <a:off x="2286000" y="3965575"/>
            <a:ext cx="1214438" cy="3921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5" idx="3"/>
            <a:endCxn id="6" idx="0"/>
          </p:cNvCxnSpPr>
          <p:nvPr/>
        </p:nvCxnSpPr>
        <p:spPr>
          <a:xfrm>
            <a:off x="4286250" y="4679950"/>
            <a:ext cx="1071563" cy="39211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6" idx="3"/>
            <a:endCxn id="7" idx="0"/>
          </p:cNvCxnSpPr>
          <p:nvPr/>
        </p:nvCxnSpPr>
        <p:spPr>
          <a:xfrm>
            <a:off x="6143625" y="5394325"/>
            <a:ext cx="1285875" cy="3921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dirty="0" smtClean="0"/>
              <a:t>По аналогии с методиками разработки ПО существуют методологии эксплуатации ИС: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700" dirty="0" smtClean="0"/>
              <a:t>ITIL – Information Technology Infrastructure Library (</a:t>
            </a:r>
            <a:r>
              <a:rPr lang="ru-RU" sz="1700" dirty="0" smtClean="0"/>
              <a:t>Библиотека инфраструктуры информационных технологий)</a:t>
            </a:r>
            <a:r>
              <a:rPr lang="en-US" sz="1700" dirty="0" smtClean="0"/>
              <a:t>;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700" dirty="0" smtClean="0"/>
              <a:t>COBIT – Control Objectives for Information and Related Technology</a:t>
            </a:r>
            <a:r>
              <a:rPr lang="ru-RU" sz="1700" dirty="0" smtClean="0"/>
              <a:t> (Задачи управления для информационных и смежных технологий).</a:t>
            </a:r>
          </a:p>
          <a:p>
            <a:pPr marL="365760" lvl="1" indent="-256032" eaLnBrk="1" fontAlgn="auto" hangingPunct="1"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ru-RU" sz="1800" dirty="0" smtClean="0"/>
              <a:t>Эти методологии направлены на обеспечение качества предоста</a:t>
            </a:r>
            <a:r>
              <a:rPr lang="ru-RU" sz="1700" dirty="0" smtClean="0"/>
              <a:t>вления ИТ услуг пользователям ИС.</a:t>
            </a:r>
            <a:endParaRPr lang="ru-RU" sz="18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dirty="0" smtClean="0"/>
              <a:t>Методологии управления ИТ услугами </a:t>
            </a:r>
            <a:r>
              <a:rPr lang="en-US" sz="1800" dirty="0" smtClean="0"/>
              <a:t>ITIL</a:t>
            </a:r>
            <a:r>
              <a:rPr lang="ru-RU" sz="1800" dirty="0" smtClean="0"/>
              <a:t> и </a:t>
            </a:r>
            <a:r>
              <a:rPr lang="en-US" sz="1800" dirty="0" smtClean="0"/>
              <a:t>COBIT</a:t>
            </a:r>
            <a:r>
              <a:rPr lang="ru-RU" sz="1800" dirty="0" smtClean="0"/>
              <a:t> помогают в достижении следующих трех целей: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700" dirty="0" smtClean="0"/>
              <a:t>Организовать процессы управления </a:t>
            </a:r>
            <a:r>
              <a:rPr lang="ru-RU" sz="1700" dirty="0" err="1" smtClean="0"/>
              <a:t>ИТ-услугами</a:t>
            </a:r>
            <a:r>
              <a:rPr lang="ru-RU" sz="1700" dirty="0" smtClean="0"/>
              <a:t> на основе передового опыта и с ориентацией на нужды бизнеса; достичь поставленных </a:t>
            </a:r>
            <a:r>
              <a:rPr lang="ru-RU" sz="1700" dirty="0" err="1" smtClean="0"/>
              <a:t>бизнес-целей</a:t>
            </a:r>
            <a:r>
              <a:rPr lang="ru-RU" sz="1700" dirty="0" smtClean="0"/>
              <a:t>, в т.ч. соответствия стандартам.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700" dirty="0" smtClean="0"/>
              <a:t>Установить четкие цели рабочих процессов в соответствии с </a:t>
            </a:r>
            <a:r>
              <a:rPr lang="ru-RU" sz="1700" dirty="0" err="1" smtClean="0"/>
              <a:t>бизнес-целями</a:t>
            </a:r>
            <a:r>
              <a:rPr lang="ru-RU" sz="1700" dirty="0" smtClean="0"/>
              <a:t> организации и предоставить средства измерения прогресса на пути их достижения.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ru-RU" sz="1700" dirty="0" smtClean="0"/>
              <a:t>Обеспечить эффективное управление ИТ и контроль на уровне процессов, и позволить </a:t>
            </a:r>
            <a:r>
              <a:rPr lang="ru-RU" sz="1700" dirty="0" err="1" smtClean="0"/>
              <a:t>ИТ-подразделению</a:t>
            </a:r>
            <a:r>
              <a:rPr lang="ru-RU" sz="1700" dirty="0" smtClean="0"/>
              <a:t> продемонстрировать, что оно выполняет или превосходит требования к ИТ, установленные правительственными или внешними регулирующими органами.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Методологии эксплуатации ИС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Обе методологии в рамках деятельности по обеспечению требуемого качества ИТ услуг, большое внимание уделяют такой задаче как </a:t>
            </a:r>
            <a:r>
              <a:rPr lang="ru-RU" sz="2000" b="1" smtClean="0">
                <a:latin typeface="Times New Roman" pitchFamily="18" charset="0"/>
                <a:cs typeface="Times New Roman" pitchFamily="18" charset="0"/>
              </a:rPr>
              <a:t>управление конфигурацией ИС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Конфигурация ИС – совокупность ее функциональных и физических характеристик, определенных в технической документации и реализованных в программно-аппаратном комплексе системы. </a:t>
            </a:r>
          </a:p>
          <a:p>
            <a:pPr eaLnBrk="1" hangingPunct="1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Конфигурационная единица -  программный или аппаратный компонент системы требующий настройки рабочих параметров (конфигурирования) в процессе своего функционирования.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Конфигурация ИС 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Системная конфигурация конфигурационной единицы, может быть представлена как функция нескольких переменных, таких как: уникальный идентификатор объекта системы, параметров аппаратной и программной конфигурации этого объекта (например узла сети), времени и ряда событий, характеризующих текущее состояние объекта конфигурации (1).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S=F(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t,g,c,i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где: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время;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событие; с – вид (класс) объекта;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идентификатор объекта.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Совокупность конфигурации всех конфигурационных единиц, образует полную конфигурацию всей ИС.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Системная конфигурация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900" i="1" dirty="0" smtClean="0">
                <a:latin typeface="Times New Roman" pitchFamily="18" charset="0"/>
                <a:cs typeface="Times New Roman" pitchFamily="18" charset="0"/>
              </a:rPr>
              <a:t>Процесс управления конфигурациями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предназначен для управления работой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ИТ-сервисов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за счет поддержания непротиворечивой логической модели инфраструктуры ИТ и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ИТ-сервисов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, а также предоставление информации о них другим процессам управления работой ИС.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Это реализуется путем идентификации, мониторинга, контроля и предоставления информации о конфигурационных единицах (CI –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) и их версиях.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Процесс Управление конфигурациями отвечает за поддержание информации о взаимоотношениях между CI и за стандартизацию CI, мониторинг информации о статусе CI, их местоположении и всех изменениях CI.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Без отслеживания изменений в конфигурации системы невозможно обеспечить управляемость ИС и ее информационную безопасность.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Последний аспект отражен в стандартах «Общие критерии безопасности», которые в настоящее время приняты во многих странах в качестве национальных, в том числе и в Беларуси.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0" dirty="0" smtClean="0">
                <a:latin typeface="Times New Roman" pitchFamily="18" charset="0"/>
                <a:cs typeface="Times New Roman" pitchFamily="18" charset="0"/>
              </a:rPr>
              <a:t>Управление конфигурацией ИС</a:t>
            </a:r>
            <a:endParaRPr lang="ru-RU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Основные задачи администрирования ИС</a:t>
            </a:r>
            <a:endParaRPr lang="ru-RU" dirty="0"/>
          </a:p>
        </p:txBody>
      </p:sp>
      <p:sp>
        <p:nvSpPr>
          <p:cNvPr id="30723" name="Текст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143375" y="1285875"/>
            <a:ext cx="4749800" cy="388620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транспортной подсистемы и  сетевых коммуникаций;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машин пользователей ИС;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операционных систем отдельных сетевых серверов, серверов доступа, сетевых узлов и т.п.;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баз данных;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базовых информационных служб;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администрирование сетевых приложений;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мониторинг состояния ИС (аудит);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управление информационной безопасностью ИС;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000" smtClean="0">
                <a:latin typeface="Times New Roman" pitchFamily="18" charset="0"/>
              </a:rPr>
              <a:t>и т.п.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ru-RU" sz="2400" smtClean="0">
              <a:latin typeface="Times New Roman" pitchFamily="18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ru-RU" sz="240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1114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Задачи администрирования ИС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73075" y="2571750"/>
          <a:ext cx="3514725" cy="3146425"/>
        </p:xfrm>
        <a:graphic>
          <a:graphicData uri="http://schemas.openxmlformats.org/presentationml/2006/ole">
            <p:oleObj spid="_x0000_s190466" name="VISIO" r:id="rId3" imgW="4006440" imgH="3587400" progId="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Содержимое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78" name="Заголовок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Пользователи и администраторы</a:t>
            </a:r>
            <a:endParaRPr lang="en-US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2071688"/>
            <a:ext cx="8469313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Системный администратор - это специалист, отвечающий за функционирование и развитие информационной системы. </a:t>
            </a:r>
          </a:p>
          <a:p>
            <a:pPr eaLnBrk="1" hangingPunct="1"/>
            <a:r>
              <a:rPr lang="ru-RU" smtClean="0"/>
              <a:t>Он должен представлять работу всех компонетов ИС в комплексе, но в то же время понимать особенности работы каждого отдельного элемента системы.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Системный администратор</a:t>
            </a:r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Содержимое 2"/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планирование, проектирование, развертывание (установка или инсталляция)</a:t>
            </a:r>
            <a:br>
              <a:rPr lang="ru-RU" sz="2400" smtClean="0"/>
            </a:br>
            <a:r>
              <a:rPr lang="ru-RU" sz="2400" smtClean="0"/>
              <a:t>всех компонентов ИС,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работа с пользователями,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управление данными,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анализ производительности и оптимизация системы,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учет системных ресурсов,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техническое обслуживание и модернизация,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сетевое администрирование,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обеспечение информационной безопасности,</a:t>
            </a:r>
            <a:endParaRPr lang="en-US" sz="24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/>
              <a:t>задача аудита информационной системы</a:t>
            </a:r>
            <a:endParaRPr lang="en-US" sz="2400" smtClean="0"/>
          </a:p>
        </p:txBody>
      </p:sp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Задачи администрирования ИС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Администрирование ИС</a:t>
            </a:r>
            <a:endParaRPr lang="ru-RU" dirty="0"/>
          </a:p>
        </p:txBody>
      </p:sp>
      <p:sp>
        <p:nvSpPr>
          <p:cNvPr id="17411" name="Текст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pPr eaLnBrk="1" hangingPunct="1"/>
            <a:r>
              <a:rPr lang="ru-RU" smtClean="0"/>
              <a:t>Основные понятия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техническое обслуживание компьютеров, периферийного и другого офисного оборудования установленного на рабочих местах пользователей,</a:t>
            </a:r>
            <a:endParaRPr lang="en-US" sz="20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обслуживание    операционных    систем    установленных    на    компьютерах пользователей,</a:t>
            </a:r>
            <a:endParaRPr lang="en-US" sz="20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обслуживание   корпоративных  приложений  развернутых  на рабочих   местах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обслуживание   средств    информационной   безопасности,    включая    средства</a:t>
            </a:r>
            <a:br>
              <a:rPr lang="ru-RU" sz="2000" smtClean="0"/>
            </a:br>
            <a:r>
              <a:rPr lang="ru-RU" sz="2000" smtClean="0"/>
              <a:t>антивирусной защиты используемых пользователями;</a:t>
            </a:r>
            <a:endParaRPr lang="en-US" sz="200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консультирование пользователей по правилам эффективной и безопасной работы</a:t>
            </a:r>
            <a:br>
              <a:rPr lang="ru-RU" sz="2000" smtClean="0"/>
            </a:br>
            <a:r>
              <a:rPr lang="ru-RU" sz="2000" smtClean="0"/>
              <a:t>в информационной системе предприятия.</a:t>
            </a:r>
            <a:br>
              <a:rPr lang="ru-RU" sz="2000" smtClean="0"/>
            </a:br>
            <a:endParaRPr lang="en-US" sz="2000" smtClean="0"/>
          </a:p>
        </p:txBody>
      </p:sp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Техническая поддержка пользователей</a:t>
            </a:r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создание   и   удаление   пользовательских   бюджетов   (учетных   записей),   их блокировка    и    разблокирование,    </a:t>
            </a:r>
          </a:p>
          <a:p>
            <a:pPr eaLnBrk="1" hangingPunct="1"/>
            <a:r>
              <a:rPr lang="ru-RU" sz="2400" smtClean="0"/>
              <a:t>управление доступом пользователей к ресурсам ИС,</a:t>
            </a:r>
          </a:p>
          <a:p>
            <a:pPr eaLnBrk="1" hangingPunct="1"/>
            <a:r>
              <a:rPr lang="ru-RU" sz="2400" smtClean="0"/>
              <a:t>настройка    сценариев    входа,    </a:t>
            </a:r>
          </a:p>
          <a:p>
            <a:pPr eaLnBrk="1" hangingPunct="1"/>
            <a:r>
              <a:rPr lang="ru-RU" sz="2400" smtClean="0"/>
              <a:t>консультирование пользователей по различным аспектам работы с системой и нахождению тех или иных ресурсов. </a:t>
            </a:r>
            <a:endParaRPr lang="en-US" sz="2400" smtClean="0"/>
          </a:p>
        </p:txBody>
      </p:sp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Работа с пользователями</a:t>
            </a: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В рамках этой задачи, что выделяют:</a:t>
            </a:r>
            <a:endParaRPr lang="en-US" sz="200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1800" smtClean="0"/>
              <a:t>собственно администрирование данных, связанное с обеспечение корректного ввода данных и их размещение в базах данных (администрирование данных);</a:t>
            </a:r>
            <a:endParaRPr lang="en-US" sz="180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1800" smtClean="0"/>
              <a:t>администрирование систем управления базами данных, связанное с обеспечением требуемой производительности баз данных, управлением доступом к базам данных со</a:t>
            </a:r>
            <a:br>
              <a:rPr lang="ru-RU" sz="1800" smtClean="0"/>
            </a:br>
            <a:r>
              <a:rPr lang="ru-RU" sz="1800" smtClean="0"/>
              <a:t>стороны    пользователей    и    приложений,   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1800" smtClean="0"/>
              <a:t>обеспечением    надежности    хранения    и восстановления   в  случае   потери  данных,   соблюдение   требований   информационной безопасности при работе с базами данных.</a:t>
            </a:r>
            <a:endParaRPr lang="en-US" sz="1800" smtClean="0"/>
          </a:p>
          <a:p>
            <a:pPr eaLnBrk="1" hangingPunct="1"/>
            <a:endParaRPr lang="en-US" smtClean="0"/>
          </a:p>
        </p:txBody>
      </p:sp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Управление данными</a:t>
            </a:r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Анализ производительности технических средств,</a:t>
            </a:r>
          </a:p>
          <a:p>
            <a:pPr eaLnBrk="1" hangingPunct="1"/>
            <a:r>
              <a:rPr lang="ru-RU" sz="2400" smtClean="0"/>
              <a:t>Анализ производительности приложений,</a:t>
            </a:r>
          </a:p>
          <a:p>
            <a:pPr eaLnBrk="1" hangingPunct="1"/>
            <a:r>
              <a:rPr lang="ru-RU" sz="2400" smtClean="0"/>
              <a:t>Анализ производительности сетевых служб,</a:t>
            </a:r>
          </a:p>
          <a:p>
            <a:pPr eaLnBrk="1" hangingPunct="1"/>
            <a:r>
              <a:rPr lang="ru-RU" sz="2400" smtClean="0"/>
              <a:t>Анализ производительности приложений.</a:t>
            </a:r>
          </a:p>
          <a:p>
            <a:pPr eaLnBrk="1" hangingPunct="1"/>
            <a:r>
              <a:rPr lang="ru-RU" sz="2400" smtClean="0"/>
              <a:t>Оптимизация работы основных компонентов системы,</a:t>
            </a:r>
          </a:p>
          <a:p>
            <a:pPr eaLnBrk="1" hangingPunct="1"/>
            <a:r>
              <a:rPr lang="ru-RU" sz="2400" smtClean="0"/>
              <a:t>Подготовка предложений по повышению производительности системы и ее компонентов. </a:t>
            </a:r>
            <a:endParaRPr lang="en-US" sz="2400" smtClean="0"/>
          </a:p>
        </p:txBody>
      </p:sp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Анализ производительности и оптимизация системы</a:t>
            </a:r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Учет ресурсов позволяет заметить тенденции к появлению узких мест до того, как появятся проблемы с производительностью и провести соответствующую модернизацию. Кроме того, система учета совершенно необходима при платном использовании ресурсов. Сюда относится контроль использования дискового пространства, печати, учет трафика.</a:t>
            </a:r>
            <a:endParaRPr lang="en-US" sz="2400" smtClean="0"/>
          </a:p>
        </p:txBody>
      </p:sp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Учет системных ресурсов</a:t>
            </a:r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Если собственно техническое обслуживание (очистка от пыли, смазка вентиляторов, подтяжка креплений, контроль состояния аккумуляторов, изменение физической топологии сети и т. п.) может осуществляться службой технической поддержки, то грамотное формулирование заявок на изменение аппаратной конфигурации, организация закупки дополнительных лицензий или обновленной версии программного обеспечения - задача администратора.</a:t>
            </a:r>
            <a:endParaRPr lang="en-US" sz="2400" smtClean="0"/>
          </a:p>
        </p:txBody>
      </p:sp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/>
              <a:t>Техническое обслуживание и модернизация</a:t>
            </a:r>
            <a:r>
              <a:rPr lang="en-US" sz="6000" smtClean="0"/>
              <a:t/>
            </a:r>
            <a:br>
              <a:rPr lang="en-US" sz="6000" smtClean="0"/>
            </a:br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Очень часто как отдельную функцию выделяют: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задачу управления активным сетевым оборудованием;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управление маршрутизацией;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администрирование кабельной системы;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администрирование серверов информационных служб;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mtClean="0"/>
              <a:t>и сетью в целом.</a:t>
            </a:r>
            <a:endParaRPr lang="en-US" smtClean="0"/>
          </a:p>
        </p:txBody>
      </p:sp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Сетевое администрирование</a:t>
            </a: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Содержимое 2"/>
          <p:cNvSpPr>
            <a:spLocks noGrp="1"/>
          </p:cNvSpPr>
          <p:nvPr>
            <p:ph idx="1"/>
          </p:nvPr>
        </p:nvSpPr>
        <p:spPr>
          <a:xfrm>
            <a:off x="457200" y="1981200"/>
            <a:ext cx="8543925" cy="388620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Составление плана доступа пользователей к ресурсам (в соответствии с принятой в компании политикой информационной безопасности) и контроль его исполнения.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Организация защиты информационной системы от внешних атак.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Защита от атак исходящих из внутренней сети.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Антивирусная защита, а также защита от применения иного вредоносного программного обеспечения.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К функциям обеспечения безопасности относятся также отслеживание появления различных уязвимостей в используемых операционных системах,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Организация получения и установки "заплаток" (</a:t>
            </a:r>
            <a:r>
              <a:rPr lang="en-US" sz="2000" smtClean="0"/>
              <a:t>patches</a:t>
            </a:r>
            <a:r>
              <a:rPr lang="ru-RU" sz="2000" smtClean="0"/>
              <a:t>) обновлений операционных систем и др. ПО.</a:t>
            </a:r>
            <a:endParaRPr lang="en-US" sz="2000" smtClean="0"/>
          </a:p>
        </p:txBody>
      </p:sp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smtClean="0"/>
              <a:t>Обеспечение информационной безопасности</a:t>
            </a:r>
            <a:endParaRPr lang="en-US" sz="36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Отслеживание всех событий в системе с цель анализа и выявления критических состояний отдельных компонентов ИС, а также различных нарушений информационной безопасности.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обеспечение непротиворечивости получаемой информации аудита, путем ограничения доступа к подсистеме аудита.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Администратор аудита не должно иметь административных полномочий по управлению системой и данным, по которым аудит ведется.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Такое разделение позволит существенно повысить уровень безопасности: если человек знает, что его действия протоколируются, то он воздержится от попыток совершения каких-либо манипуляций с информацией во вред компании.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По этой же причине он оказывается защищенным от давления со стороны третьих лиц совершить нечто противоправное.</a:t>
            </a:r>
            <a:endParaRPr lang="en-US" sz="2000" smtClean="0"/>
          </a:p>
        </p:txBody>
      </p:sp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Задача аудита информационной системы</a:t>
            </a:r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4392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Планирование и установка отдельных операционных систем.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Конфигурирование и настройка ОС.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Управление пользователями и группами пользователей 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Управление процессами аутентификации пользователей и авторизации ресурсов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Управление файловыми системами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Управление функциями печати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Управление политиками доступа и информационной безопасности.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Аудит (мониторинг) работы операционной системы.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smtClean="0">
                <a:latin typeface="Times New Roman" pitchFamily="18" charset="0"/>
              </a:rPr>
              <a:t>Обеспечение надежности и настройка производительности системы.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400" smtClean="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latin typeface="Times New Roman" pitchFamily="18" charset="0"/>
              </a:rPr>
              <a:t>Частные задачи системного администрирования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ru-RU" b="1" smtClean="0">
                <a:cs typeface="Times New Roman" pitchFamily="18" charset="0"/>
              </a:rPr>
              <a:t>Информационная система</a:t>
            </a:r>
            <a:r>
              <a:rPr lang="ru-RU" smtClean="0">
                <a:cs typeface="Times New Roman" pitchFamily="18" charset="0"/>
              </a:rPr>
              <a:t> — взаимосвязанная совокупность средств, методов и персонала, используемых для сбора, обработки, хранения, и выдачи информации для управления организацией в интересах достижения поставленной цели.</a:t>
            </a:r>
          </a:p>
          <a:p>
            <a:pPr eaLnBrk="1" hangingPunct="1"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Информационная система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</a:rPr>
              <a:t>Функции системного администрирования реализуются средствами операционных систем, а также с помощью специальных программных средств системного администрирования, разработанных сторонними </a:t>
            </a:r>
            <a:r>
              <a:rPr lang="ru-RU" dirty="0" smtClean="0">
                <a:latin typeface="Times New Roman" pitchFamily="18" charset="0"/>
              </a:rPr>
              <a:t>фирмами и адаптированных к ИС организации.</a:t>
            </a:r>
            <a:endParaRPr lang="ru-RU" dirty="0" smtClean="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latin typeface="Times New Roman" pitchFamily="18" charset="0"/>
              </a:rPr>
              <a:t>Средства администрирования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800" smtClean="0">
                <a:latin typeface="Times New Roman" pitchFamily="18" charset="0"/>
              </a:rPr>
              <a:t>Сетевое администрирование включает в себя все функции системного администрирования, с той лишь разницей, что субъектами доступа к ресурсам являются пользователи множества машин работающих в сети, а объектом доступа являются информационные ресурсы расположенные на множестве сетевых серверов и других машин, работающих в сети.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</a:rPr>
              <a:t>Сетевое администрирование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>
            <p:ph idx="1"/>
          </p:nvPr>
        </p:nvGraphicFramePr>
        <p:xfrm>
          <a:off x="179388" y="2420938"/>
          <a:ext cx="3611562" cy="3632200"/>
        </p:xfrm>
        <a:graphic>
          <a:graphicData uri="http://schemas.openxmlformats.org/presentationml/2006/ole">
            <p:oleObj spid="_x0000_s1026" name="Visio" r:id="rId3" imgW="5820298" imgH="5853786" progId="">
              <p:embed/>
            </p:oleObj>
          </a:graphicData>
        </a:graphic>
      </p:graphicFrame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latin typeface="Times New Roman" pitchFamily="18" charset="0"/>
              </a:rPr>
              <a:t>Специфические задачи сетевого администрирования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3708400" y="2492375"/>
            <a:ext cx="5435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>
                <a:latin typeface="Lucida Sans Unicode" pitchFamily="34" charset="0"/>
              </a:rPr>
              <a:t> </a:t>
            </a:r>
            <a:r>
              <a:rPr lang="ru-RU" sz="2400">
                <a:latin typeface="Times New Roman" pitchFamily="18" charset="0"/>
              </a:rPr>
              <a:t>Обнаружение неисправности интерфейсных карт машин или маршрутизаторов. </a:t>
            </a:r>
            <a:endParaRPr lang="en-US" sz="2400">
              <a:latin typeface="Times New Roman" pitchFamily="18" charset="0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</a:rPr>
              <a:t> Мониторинг хостов. </a:t>
            </a:r>
            <a:endParaRPr lang="en-US" sz="2400">
              <a:latin typeface="Times New Roman" pitchFamily="18" charset="0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</a:rPr>
              <a:t> Мониторинг трафика с целью контроля за распределением ресурсов.</a:t>
            </a:r>
            <a:endParaRPr lang="en-US" sz="2400">
              <a:latin typeface="Times New Roman" pitchFamily="18" charset="0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</a:rPr>
              <a:t> Обнаружение быстрых изменений в таблицах маршрутизации. </a:t>
            </a:r>
            <a:endParaRPr lang="en-US" sz="2400">
              <a:latin typeface="Times New Roman" pitchFamily="18" charset="0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</a:rPr>
              <a:t> Мониторинг уровней качества обслуживания. </a:t>
            </a:r>
            <a:endParaRPr lang="en-US" sz="2400">
              <a:latin typeface="Times New Roman" pitchFamily="18" charset="0"/>
            </a:endParaRPr>
          </a:p>
          <a:p>
            <a:pPr>
              <a:buClr>
                <a:schemeClr val="bg2"/>
              </a:buClr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</a:rPr>
              <a:t> Обнаружение вторжений</a:t>
            </a:r>
            <a:r>
              <a:rPr lang="ru-RU">
                <a:latin typeface="Lucida Sans Unicode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>
                <a:latin typeface="Times New Roman" pitchFamily="18" charset="0"/>
              </a:rPr>
              <a:t>ISO </a:t>
            </a:r>
            <a:r>
              <a:rPr lang="ru-RU" sz="2800" smtClean="0">
                <a:latin typeface="Times New Roman" pitchFamily="18" charset="0"/>
              </a:rPr>
              <a:t>разработала модель сетевого администрирования в которой были определены пять </a:t>
            </a:r>
            <a:r>
              <a:rPr lang="ru-RU" sz="2800" b="1" i="1" smtClean="0">
                <a:latin typeface="Times New Roman" pitchFamily="18" charset="0"/>
              </a:rPr>
              <a:t>областей</a:t>
            </a:r>
            <a:r>
              <a:rPr lang="ru-RU" sz="2800" smtClean="0">
                <a:latin typeface="Times New Roman" pitchFamily="18" charset="0"/>
              </a:rPr>
              <a:t> сетевого администрирования: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>
                <a:latin typeface="Times New Roman" pitchFamily="18" charset="0"/>
              </a:rPr>
              <a:t>Контроль производительности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</a:rPr>
              <a:t>сети.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>
                <a:latin typeface="Times New Roman" pitchFamily="18" charset="0"/>
              </a:rPr>
              <a:t>Контроль неисправностей в сети.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>
                <a:latin typeface="Times New Roman" pitchFamily="18" charset="0"/>
              </a:rPr>
              <a:t>Управление конфигурацией сети и  сетевого оборудования.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>
                <a:latin typeface="Times New Roman" pitchFamily="18" charset="0"/>
              </a:rPr>
              <a:t>Управление учетными записями используемыми для доступа к сетевым ресурсам.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>
                <a:latin typeface="Times New Roman" pitchFamily="18" charset="0"/>
              </a:rPr>
              <a:t>Управление сетевой безопасностью.</a:t>
            </a:r>
            <a:r>
              <a:rPr lang="ru-RU" sz="2400" smtClean="0"/>
              <a:t> </a:t>
            </a:r>
          </a:p>
          <a:p>
            <a:pPr eaLnBrk="1" hangingPunct="1"/>
            <a:endParaRPr lang="ru-RU" sz="2800" smtClean="0"/>
          </a:p>
          <a:p>
            <a:pPr eaLnBrk="1" hangingPunct="1"/>
            <a:endParaRPr lang="ru-RU" sz="2800" smtClean="0"/>
          </a:p>
          <a:p>
            <a:pPr eaLnBrk="1" hangingPunct="1"/>
            <a:endParaRPr lang="ru-RU" sz="280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>
                <a:latin typeface="Times New Roman" pitchFamily="18" charset="0"/>
              </a:rPr>
              <a:t>Области сетевого администрирования </a:t>
            </a:r>
            <a:r>
              <a:rPr lang="en-US" sz="4000" smtClean="0">
                <a:latin typeface="Times New Roman" pitchFamily="18" charset="0"/>
              </a:rPr>
              <a:t>ISO</a:t>
            </a:r>
            <a:endParaRPr lang="ru-RU" sz="40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технических средств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пользователей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данных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СУБД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безопасности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Аудитор системы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Администратор сетевого сервера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mtClean="0"/>
              <a:t>Сетевой администратор</a:t>
            </a:r>
            <a:endParaRPr lang="en-US" smtClean="0"/>
          </a:p>
        </p:txBody>
      </p:sp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Основные категории административного персонала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Это информационная система обладающая одним или несколькими признаками из числа следующих:</a:t>
            </a:r>
          </a:p>
          <a:p>
            <a:pPr lvl="1" eaLnBrk="1" hangingPunct="1"/>
            <a:r>
              <a:rPr lang="ru-RU" sz="2400" smtClean="0"/>
              <a:t>Система имеет связь с Интернет с целью обеспечения ее пользователей доступом к Интернет ресурсам и предоставления своих ресурсов пользователям Интернет.</a:t>
            </a:r>
          </a:p>
          <a:p>
            <a:pPr lvl="1" eaLnBrk="1" hangingPunct="1"/>
            <a:r>
              <a:rPr lang="ru-RU" sz="2400" smtClean="0"/>
              <a:t>Информационная система построена на использовании протоколов, информационных сервисов и технологий Интернет (Интранет система)</a:t>
            </a:r>
          </a:p>
          <a:p>
            <a:pPr lvl="1" eaLnBrk="1" hangingPunct="1"/>
            <a:endParaRPr lang="ru-RU" sz="240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Интернет система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87413"/>
            <a:ext cx="7772400" cy="5603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>
                <a:solidFill>
                  <a:srgbClr val="00B0F0"/>
                </a:solidFill>
                <a:latin typeface="Times New Roman" pitchFamily="18" charset="0"/>
              </a:rPr>
              <a:t>Интернет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304088" cy="4114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	Интернет</a:t>
            </a:r>
            <a:r>
              <a:rPr lang="en-US" smtClean="0">
                <a:latin typeface="Times New Roman" pitchFamily="18" charset="0"/>
              </a:rPr>
              <a:t> – </a:t>
            </a:r>
            <a:r>
              <a:rPr lang="ru-RU" smtClean="0">
                <a:latin typeface="Times New Roman" pitchFamily="18" charset="0"/>
              </a:rPr>
              <a:t>это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глобальная компьютерная сеть, объединяющая сети отдельных научных, коммерческих и иных организаций вне зависимости от их географического положения. </a:t>
            </a:r>
            <a:endParaRPr lang="ru-RU" smtClean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ru-RU" b="1" smtClean="0">
                <a:latin typeface="Times New Roman" pitchFamily="18" charset="0"/>
              </a:rPr>
              <a:t>	Интернет</a:t>
            </a:r>
            <a:r>
              <a:rPr lang="ru-RU" smtClean="0">
                <a:latin typeface="Times New Roman" pitchFamily="18" charset="0"/>
              </a:rPr>
              <a:t>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- это глобальная информационная инфраструктура. </a:t>
            </a:r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87413"/>
            <a:ext cx="7772400" cy="5603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>
                <a:solidFill>
                  <a:srgbClr val="00B0F0"/>
                </a:solidFill>
                <a:latin typeface="Arial" charset="0"/>
                <a:cs typeface="Times New Roman" pitchFamily="18" charset="0"/>
              </a:rPr>
              <a:t>Интернет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ru-RU" smtClean="0">
                <a:latin typeface="Times New Roman" pitchFamily="18" charset="0"/>
              </a:rPr>
              <a:t>	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Интернет явля</a:t>
            </a:r>
            <a:r>
              <a:rPr lang="ru-RU" smtClean="0">
                <a:latin typeface="Times New Roman" pitchFamily="18" charset="0"/>
              </a:rPr>
              <a:t>е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тся: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smtClean="0">
                <a:latin typeface="Times New Roman" pitchFamily="18" charset="0"/>
              </a:rPr>
              <a:t>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механизмом распространения данных, </a:t>
            </a:r>
          </a:p>
          <a:p>
            <a:pPr eaLnBrk="1" hangingPunct="1"/>
            <a:r>
              <a:rPr lang="ru-RU" smtClean="0">
                <a:latin typeface="Times New Roman" pitchFamily="18" charset="0"/>
              </a:rPr>
              <a:t>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и средой взаимодействия между пользователями и компьютерами.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>
                <a:solidFill>
                  <a:srgbClr val="0000CC"/>
                </a:solidFill>
                <a:latin typeface="Arial" charset="0"/>
              </a:rPr>
              <a:t>Интернет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3000" smtClean="0">
                <a:latin typeface="Times New Roman" pitchFamily="18" charset="0"/>
                <a:cs typeface="Times New Roman" pitchFamily="18" charset="0"/>
              </a:rPr>
              <a:t>В процессе создания сети Интернет были:</a:t>
            </a:r>
          </a:p>
          <a:p>
            <a:pPr eaLnBrk="1" hangingPunct="1">
              <a:lnSpc>
                <a:spcPct val="90000"/>
              </a:lnSpc>
            </a:pPr>
            <a:r>
              <a:rPr lang="ru-RU" sz="3000" smtClean="0">
                <a:latin typeface="Times New Roman" pitchFamily="18" charset="0"/>
              </a:rPr>
              <a:t> разработаны технические принципы функционирования и объединения компьютерных сетей;</a:t>
            </a:r>
          </a:p>
          <a:p>
            <a:pPr eaLnBrk="1" hangingPunct="1">
              <a:lnSpc>
                <a:spcPct val="90000"/>
              </a:lnSpc>
            </a:pPr>
            <a:r>
              <a:rPr lang="ru-RU" sz="3000" smtClean="0">
                <a:latin typeface="Times New Roman" pitchFamily="18" charset="0"/>
              </a:rPr>
              <a:t> решена проблема управления глобальными информационными структурами;</a:t>
            </a:r>
          </a:p>
          <a:p>
            <a:pPr eaLnBrk="1" hangingPunct="1">
              <a:lnSpc>
                <a:spcPct val="90000"/>
              </a:lnSpc>
            </a:pPr>
            <a:r>
              <a:rPr lang="ru-RU" sz="3000" smtClean="0">
                <a:latin typeface="Times New Roman" pitchFamily="18" charset="0"/>
              </a:rPr>
              <a:t> созданы новые принципы совместной работы над проектами и управления информационными потоками; все это было очень успешно применено для ведения бизнеса.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300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1915</Words>
  <Application>Microsoft Office PowerPoint</Application>
  <PresentationFormat>Экран (4:3)</PresentationFormat>
  <Paragraphs>229</Paragraphs>
  <Slides>54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54</vt:i4>
      </vt:variant>
    </vt:vector>
  </HeadingPairs>
  <TitlesOfParts>
    <vt:vector size="58" baseType="lpstr">
      <vt:lpstr>Открытая</vt:lpstr>
      <vt:lpstr>Документ</vt:lpstr>
      <vt:lpstr>Visio</vt:lpstr>
      <vt:lpstr>VISIO</vt:lpstr>
      <vt:lpstr>Администрирование и информационная безопасность Интернет систем</vt:lpstr>
      <vt:lpstr>Учебная программа</vt:lpstr>
      <vt:lpstr>Литература</vt:lpstr>
      <vt:lpstr>Администрирование ИС</vt:lpstr>
      <vt:lpstr>Информационная система</vt:lpstr>
      <vt:lpstr>Интернет система</vt:lpstr>
      <vt:lpstr>Интернет</vt:lpstr>
      <vt:lpstr>Интернет</vt:lpstr>
      <vt:lpstr>Интернет</vt:lpstr>
      <vt:lpstr>Особенности Интернет систем</vt:lpstr>
      <vt:lpstr>Стек TCP/IP становится основным средством построения составных сетей</vt:lpstr>
      <vt:lpstr>Особенности Интернет систем</vt:lpstr>
      <vt:lpstr>Особенности Интернет систем</vt:lpstr>
      <vt:lpstr>Особенности Интернет систем</vt:lpstr>
      <vt:lpstr>Особенности Интернет систем</vt:lpstr>
      <vt:lpstr>Интранет - технологии</vt:lpstr>
      <vt:lpstr>Интранет</vt:lpstr>
      <vt:lpstr>Технологии интранет </vt:lpstr>
      <vt:lpstr>Открытость</vt:lpstr>
      <vt:lpstr>Универсальность и простота использования </vt:lpstr>
      <vt:lpstr>Устойчивость и низкие затраты</vt:lpstr>
      <vt:lpstr>Intranet-технология основывается на:</vt:lpstr>
      <vt:lpstr>Администрирование информационной системы</vt:lpstr>
      <vt:lpstr>Управление информационной системой</vt:lpstr>
      <vt:lpstr>Цели администрирования ИС</vt:lpstr>
      <vt:lpstr>Администрирование ИС</vt:lpstr>
      <vt:lpstr>Архитектура информационной системы организации</vt:lpstr>
      <vt:lpstr>Админстрирование и жизненный цикл ИС </vt:lpstr>
      <vt:lpstr>Жизненный цикл ИС</vt:lpstr>
      <vt:lpstr>Место администрирования в жизненном цикле ИС</vt:lpstr>
      <vt:lpstr>Методологии эксплуатации ИС</vt:lpstr>
      <vt:lpstr>Конфигурация ИС </vt:lpstr>
      <vt:lpstr>Системная конфигурация </vt:lpstr>
      <vt:lpstr>Управление конфигурацией ИС</vt:lpstr>
      <vt:lpstr>Основные задачи администрирования ИС</vt:lpstr>
      <vt:lpstr>Задачи администрирования ИС</vt:lpstr>
      <vt:lpstr>Пользователи и администраторы</vt:lpstr>
      <vt:lpstr>Системный администратор</vt:lpstr>
      <vt:lpstr>Задачи администрирования ИС</vt:lpstr>
      <vt:lpstr>Техническая поддержка пользователей</vt:lpstr>
      <vt:lpstr>Работа с пользователями</vt:lpstr>
      <vt:lpstr>Управление данными</vt:lpstr>
      <vt:lpstr>Анализ производительности и оптимизация системы</vt:lpstr>
      <vt:lpstr>Учет системных ресурсов</vt:lpstr>
      <vt:lpstr>Техническое обслуживание и модернизация </vt:lpstr>
      <vt:lpstr>Сетевое администрирование</vt:lpstr>
      <vt:lpstr>Обеспечение информационной безопасности</vt:lpstr>
      <vt:lpstr>Задача аудита информационной системы</vt:lpstr>
      <vt:lpstr>Частные задачи системного администрирования</vt:lpstr>
      <vt:lpstr>Средства администрирования</vt:lpstr>
      <vt:lpstr>Сетевое администрирование</vt:lpstr>
      <vt:lpstr>Специфические задачи сетевого администрирования</vt:lpstr>
      <vt:lpstr>Области сетевого администрирования ISO</vt:lpstr>
      <vt:lpstr>Основные категории административного персонала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Админстрирование и жизненный цикл ИС</dc:title>
  <dc:creator>tgl</dc:creator>
  <cp:lastModifiedBy>tgl</cp:lastModifiedBy>
  <cp:revision>33</cp:revision>
  <dcterms:created xsi:type="dcterms:W3CDTF">2018-09-11T07:36:34Z</dcterms:created>
  <dcterms:modified xsi:type="dcterms:W3CDTF">2019-09-18T06:37:33Z</dcterms:modified>
</cp:coreProperties>
</file>