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384" r:id="rId3"/>
    <p:sldId id="385" r:id="rId4"/>
    <p:sldId id="386" r:id="rId5"/>
    <p:sldId id="406" r:id="rId6"/>
    <p:sldId id="389" r:id="rId7"/>
    <p:sldId id="407" r:id="rId8"/>
    <p:sldId id="387" r:id="rId9"/>
    <p:sldId id="388" r:id="rId10"/>
    <p:sldId id="390" r:id="rId11"/>
    <p:sldId id="408" r:id="rId12"/>
    <p:sldId id="391" r:id="rId13"/>
    <p:sldId id="392" r:id="rId14"/>
    <p:sldId id="393" r:id="rId15"/>
    <p:sldId id="395" r:id="rId16"/>
    <p:sldId id="394" r:id="rId17"/>
    <p:sldId id="409" r:id="rId18"/>
    <p:sldId id="410" r:id="rId19"/>
    <p:sldId id="396" r:id="rId20"/>
    <p:sldId id="398" r:id="rId21"/>
    <p:sldId id="399" r:id="rId22"/>
    <p:sldId id="400" r:id="rId23"/>
    <p:sldId id="401" r:id="rId24"/>
    <p:sldId id="397" r:id="rId25"/>
    <p:sldId id="402" r:id="rId26"/>
    <p:sldId id="403" r:id="rId27"/>
    <p:sldId id="404" r:id="rId28"/>
    <p:sldId id="405" r:id="rId29"/>
    <p:sldId id="259" r:id="rId30"/>
    <p:sldId id="314" r:id="rId31"/>
    <p:sldId id="260" r:id="rId32"/>
    <p:sldId id="313" r:id="rId33"/>
    <p:sldId id="301" r:id="rId34"/>
    <p:sldId id="303" r:id="rId35"/>
    <p:sldId id="304" r:id="rId36"/>
    <p:sldId id="315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6" r:id="rId47"/>
    <p:sldId id="317" r:id="rId48"/>
    <p:sldId id="320" r:id="rId49"/>
    <p:sldId id="322" r:id="rId50"/>
    <p:sldId id="319" r:id="rId51"/>
    <p:sldId id="323" r:id="rId52"/>
    <p:sldId id="324" r:id="rId53"/>
    <p:sldId id="325" r:id="rId54"/>
    <p:sldId id="326" r:id="rId55"/>
    <p:sldId id="328" r:id="rId56"/>
    <p:sldId id="327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265" r:id="rId75"/>
    <p:sldId id="346" r:id="rId76"/>
    <p:sldId id="348" r:id="rId77"/>
    <p:sldId id="349" r:id="rId78"/>
    <p:sldId id="350" r:id="rId79"/>
    <p:sldId id="356" r:id="rId80"/>
    <p:sldId id="347" r:id="rId81"/>
    <p:sldId id="352" r:id="rId82"/>
    <p:sldId id="351" r:id="rId83"/>
    <p:sldId id="353" r:id="rId84"/>
    <p:sldId id="361" r:id="rId85"/>
    <p:sldId id="360" r:id="rId86"/>
    <p:sldId id="355" r:id="rId87"/>
    <p:sldId id="357" r:id="rId88"/>
    <p:sldId id="358" r:id="rId89"/>
    <p:sldId id="359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83" r:id="rId1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2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229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2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11CDFE5-9D45-4FA5-AFA0-A7FAE973B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49FD-854B-4C18-AF39-BE01FA68E89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2A90-EC32-493B-87BF-2FF9B587E53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1ADD7E0-7A2F-4517-AE36-93296A0042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EE4FDC-5B78-4DC7-94D4-475B452116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6A3C1C-05E9-4E4B-90D1-34EF306B0B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44F0F-0957-48A8-8A32-8589D02A7C2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DA41F-B843-4F06-836F-862252B646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20FD-7C84-47A0-84FB-C20F0084F52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27ABD-9151-4DE9-A1D9-EF0EABC7FBA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40386-53AB-4233-B624-FD8894624AA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F96A0-1230-49B8-A707-B630F5C5E6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7995A-F513-4992-A575-BE9AAA28675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51468-F5DE-4EEA-8A3A-6B1B97C080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AB676ECB-4ACD-4942-AEDB-FFD704DA312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OC UNIX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Архитектура </a:t>
            </a:r>
            <a:r>
              <a:rPr lang="ru-RU" dirty="0" smtClean="0"/>
              <a:t>ОС </a:t>
            </a:r>
            <a:r>
              <a:rPr lang="en-US" dirty="0" smtClean="0"/>
              <a:t>UNIX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latin typeface="Times New Roman" pitchFamily="18" charset="0"/>
              </a:rPr>
              <a:t>Структура монолитной ОС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252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smtClean="0"/>
              <a:t>	</a:t>
            </a:r>
            <a:r>
              <a:rPr lang="ru-RU" sz="1700" smtClean="0">
                <a:latin typeface="Times New Roman" pitchFamily="18" charset="0"/>
              </a:rPr>
              <a:t>Такая организация операционной системы предполагает следующую структуру: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smtClean="0">
                <a:latin typeface="Times New Roman" pitchFamily="18" charset="0"/>
              </a:rPr>
              <a:t>	1. Главная программа, которая вызывает требуемую служебную процедуру.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smtClean="0">
                <a:latin typeface="Times New Roman" pitchFamily="18" charset="0"/>
              </a:rPr>
              <a:t>	2. Набор служебных процедур, выполняющих системные вызовы.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smtClean="0">
                <a:latin typeface="Times New Roman" pitchFamily="18" charset="0"/>
              </a:rPr>
              <a:t>	3. Набор утилит, обслуживающих служебные процедуры.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smtClean="0">
                <a:latin typeface="Times New Roman" pitchFamily="18" charset="0"/>
              </a:rPr>
              <a:t>	В этой модели для каждого системного вызова имеется одна служебная процедура. Утилиты выполняют функции, которые нужны нескольким служебным процедурам.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221163"/>
            <a:ext cx="5472113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Процесс инициализации (загрузки) системы. Стадии 2 - 6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713787" cy="38862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2 – </a:t>
            </a:r>
            <a:r>
              <a:rPr lang="en-US" sz="1700">
                <a:latin typeface="Times New Roman" pitchFamily="18" charset="0"/>
              </a:rPr>
              <a:t>/etc/rc.d/rc</a:t>
            </a:r>
            <a:r>
              <a:rPr lang="ru-RU" sz="1700">
                <a:latin typeface="Times New Roman" pitchFamily="18" charset="0"/>
              </a:rPr>
              <a:t>2</a:t>
            </a:r>
            <a:r>
              <a:rPr lang="en-US" sz="1700">
                <a:latin typeface="Times New Roman" pitchFamily="18" charset="0"/>
              </a:rPr>
              <a:t>.d </a:t>
            </a:r>
            <a:r>
              <a:rPr lang="ru-RU" sz="1700">
                <a:latin typeface="Times New Roman" pitchFamily="18" charset="0"/>
              </a:rPr>
              <a:t>на этой стадии система переводится в </a:t>
            </a:r>
            <a:r>
              <a:rPr lang="ru-RU" sz="1700" b="1">
                <a:latin typeface="Times New Roman" pitchFamily="18" charset="0"/>
              </a:rPr>
              <a:t>многопользовательский режим</a:t>
            </a:r>
            <a:r>
              <a:rPr lang="ru-RU" sz="1700">
                <a:latin typeface="Times New Roman" pitchFamily="18" charset="0"/>
              </a:rPr>
              <a:t> работы.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3 – </a:t>
            </a:r>
            <a:r>
              <a:rPr lang="en-US" sz="1700">
                <a:latin typeface="Times New Roman" pitchFamily="18" charset="0"/>
              </a:rPr>
              <a:t>/etc/rc.d/rc</a:t>
            </a:r>
            <a:r>
              <a:rPr lang="ru-RU" sz="1700">
                <a:latin typeface="Times New Roman" pitchFamily="18" charset="0"/>
              </a:rPr>
              <a:t>3</a:t>
            </a:r>
            <a:r>
              <a:rPr lang="en-US" sz="1700">
                <a:latin typeface="Times New Roman" pitchFamily="18" charset="0"/>
              </a:rPr>
              <a:t>.d </a:t>
            </a:r>
            <a:r>
              <a:rPr lang="ru-RU" sz="1700">
                <a:latin typeface="Times New Roman" pitchFamily="18" charset="0"/>
              </a:rPr>
              <a:t>запускаются дополнительные демоны (фоновые процессы), необходимые для предоставления доступа к </a:t>
            </a:r>
            <a:r>
              <a:rPr lang="ru-RU" sz="1700" b="1">
                <a:latin typeface="Times New Roman" pitchFamily="18" charset="0"/>
              </a:rPr>
              <a:t>файловой системе</a:t>
            </a:r>
            <a:r>
              <a:rPr lang="ru-RU" sz="1700">
                <a:latin typeface="Times New Roman" pitchFamily="18" charset="0"/>
              </a:rPr>
              <a:t>. Обеспечивается совместный доступ к файлам. Монтируются удаленные файловые системы. Разрешается доступ к ресурсам общего пользования операционной системой со стороны других машин.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4 - </a:t>
            </a:r>
            <a:r>
              <a:rPr lang="en-US" sz="1700">
                <a:latin typeface="Times New Roman" pitchFamily="18" charset="0"/>
              </a:rPr>
              <a:t>/etc/rc.d/rc4.d – </a:t>
            </a:r>
            <a:r>
              <a:rPr lang="ru-RU" sz="1700">
                <a:latin typeface="Times New Roman" pitchFamily="18" charset="0"/>
              </a:rPr>
              <a:t>этот каталог пуст, данный уровень можно использовать если нужно создать свой уровень выполнения;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5 –  </a:t>
            </a:r>
            <a:r>
              <a:rPr lang="en-US" sz="1700">
                <a:latin typeface="Times New Roman" pitchFamily="18" charset="0"/>
              </a:rPr>
              <a:t>/etc/rc.d/rc</a:t>
            </a:r>
            <a:r>
              <a:rPr lang="ru-RU" sz="1700">
                <a:latin typeface="Times New Roman" pitchFamily="18" charset="0"/>
              </a:rPr>
              <a:t>5</a:t>
            </a:r>
            <a:r>
              <a:rPr lang="en-US" sz="1700">
                <a:latin typeface="Times New Roman" pitchFamily="18" charset="0"/>
              </a:rPr>
              <a:t>.d </a:t>
            </a:r>
            <a:r>
              <a:rPr lang="ru-RU" sz="1700">
                <a:latin typeface="Times New Roman" pitchFamily="18" charset="0"/>
              </a:rPr>
              <a:t>система переводится в определенную пользователем </a:t>
            </a:r>
            <a:r>
              <a:rPr lang="ru-RU" sz="1700" b="1">
                <a:latin typeface="Times New Roman" pitchFamily="18" charset="0"/>
              </a:rPr>
              <a:t>многопользовательскую среду</a:t>
            </a:r>
            <a:r>
              <a:rPr lang="ru-RU" sz="1700">
                <a:latin typeface="Times New Roman" pitchFamily="18" charset="0"/>
              </a:rPr>
              <a:t>. Загружается графическая система X-Window.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6 – </a:t>
            </a:r>
            <a:r>
              <a:rPr lang="en-US" sz="1700">
                <a:latin typeface="Times New Roman" pitchFamily="18" charset="0"/>
              </a:rPr>
              <a:t>/etc/rc.d/rc</a:t>
            </a:r>
            <a:r>
              <a:rPr lang="ru-RU" sz="1700">
                <a:latin typeface="Times New Roman" pitchFamily="18" charset="0"/>
              </a:rPr>
              <a:t>6</a:t>
            </a:r>
            <a:r>
              <a:rPr lang="en-US" sz="1700">
                <a:latin typeface="Times New Roman" pitchFamily="18" charset="0"/>
              </a:rPr>
              <a:t>.d </a:t>
            </a:r>
            <a:r>
              <a:rPr lang="ru-RU" sz="1700">
                <a:latin typeface="Times New Roman" pitchFamily="18" charset="0"/>
              </a:rPr>
              <a:t>во многом подобна 0, т.е. машина переводится в режим останова, но </a:t>
            </a:r>
            <a:r>
              <a:rPr lang="ru-RU" sz="1700" b="1">
                <a:latin typeface="Times New Roman" pitchFamily="18" charset="0"/>
              </a:rPr>
              <a:t>действия по выключению питания  определяются дополнительно</a:t>
            </a:r>
            <a:r>
              <a:rPr lang="ru-RU" sz="1700">
                <a:latin typeface="Times New Roman" pitchFamily="18" charset="0"/>
              </a:rPr>
              <a:t> – выполняется  </a:t>
            </a:r>
            <a:r>
              <a:rPr lang="ru-RU" sz="1700" b="1">
                <a:latin typeface="Times New Roman" pitchFamily="18" charset="0"/>
              </a:rPr>
              <a:t>выключение </a:t>
            </a:r>
            <a:r>
              <a:rPr lang="ru-RU" sz="1700">
                <a:latin typeface="Times New Roman" pitchFamily="18" charset="0"/>
              </a:rPr>
              <a:t>машины или перезапуск ее для выполнения уровня.</a:t>
            </a:r>
          </a:p>
          <a:p>
            <a:pPr>
              <a:lnSpc>
                <a:spcPct val="80000"/>
              </a:lnSpc>
            </a:pPr>
            <a:endParaRPr lang="ru-RU" sz="17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2"/>
                </a:solidFill>
                <a:latin typeface="Times New Roman" pitchFamily="18" charset="0"/>
              </a:rPr>
              <a:t>Файл </a:t>
            </a:r>
            <a:r>
              <a:rPr lang="en-US" b="1">
                <a:solidFill>
                  <a:schemeClr val="bg2"/>
                </a:solidFill>
                <a:latin typeface="Courier New" pitchFamily="49" charset="0"/>
              </a:rPr>
              <a:t>inittab</a:t>
            </a:r>
            <a:endParaRPr lang="ru-RU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8002587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700"/>
              <a:t>Пример файла </a:t>
            </a:r>
            <a:r>
              <a:rPr lang="en-US" sz="1700"/>
              <a:t>inittab </a:t>
            </a:r>
            <a:r>
              <a:rPr lang="ru-RU" sz="1700"/>
              <a:t>приведен ниже.</a:t>
            </a:r>
            <a:endParaRPr lang="en-US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strt:2:initdefault: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lev0:06s:wait:/etc/rc0 &gt; /dev/console 2&gt;$1 &lt; /dev/console Iev2:23:wait:/etc/rc2 &gt; /dev/console 2&gt;$1 &lt; /dev/console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Iev3:3:wait:/etc/rc3 &gt; /dev/console 2&gt; $1 &lt; /dev/console rebt:6:wait:/etc/init.d/announce restart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ioin::sysinit:/sbin/ioinitrc &gt; /dev/console 2&gt;&amp;1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brc1::bootwait:/sbin/bcheckrc &lt; /dev/console 2&gt;&amp;1 cons:123456:respawn:/usr/sbin/getty console console powf::powerwait:/sbin/powerfail &gt; /dev/console 2&gt;&amp;1</a:t>
            </a:r>
            <a:endParaRPr lang="ru-RU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700"/>
              <a:t>Общая</a:t>
            </a:r>
            <a:r>
              <a:rPr lang="en-US" sz="1700"/>
              <a:t> </a:t>
            </a:r>
            <a:r>
              <a:rPr lang="ru-RU" sz="1700"/>
              <a:t>форма</a:t>
            </a:r>
            <a:r>
              <a:rPr lang="en-US" sz="1700"/>
              <a:t> </a:t>
            </a:r>
            <a:r>
              <a:rPr lang="ru-RU" sz="1700"/>
              <a:t>записи</a:t>
            </a:r>
            <a:r>
              <a:rPr lang="en-US" sz="1700"/>
              <a:t> </a:t>
            </a:r>
            <a:r>
              <a:rPr lang="ru-RU" sz="1700"/>
              <a:t>этого</a:t>
            </a:r>
            <a:r>
              <a:rPr lang="en-US" sz="1700"/>
              <a:t> </a:t>
            </a:r>
            <a:r>
              <a:rPr lang="ru-RU" sz="1700"/>
              <a:t>файла</a:t>
            </a:r>
            <a:r>
              <a:rPr lang="en-US" sz="1700"/>
              <a:t> </a:t>
            </a:r>
            <a:r>
              <a:rPr lang="ru-RU" sz="1700"/>
              <a:t>имеет</a:t>
            </a:r>
            <a:r>
              <a:rPr lang="en-US" sz="1700"/>
              <a:t> </a:t>
            </a:r>
            <a:r>
              <a:rPr lang="ru-RU" sz="1700"/>
              <a:t>следующий</a:t>
            </a:r>
            <a:r>
              <a:rPr lang="en-US" sz="1700"/>
              <a:t> </a:t>
            </a:r>
            <a:r>
              <a:rPr lang="ru-RU" sz="1700"/>
              <a:t>вид</a:t>
            </a:r>
            <a:r>
              <a:rPr lang="en-US" sz="1700"/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>
                <a:latin typeface="Courier New" pitchFamily="49" charset="0"/>
              </a:rPr>
              <a:t>identifier:run-level:action-keyword: process</a:t>
            </a:r>
            <a:endParaRPr lang="ru-RU" sz="17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Запуск стека протоколов и сетевых служб TCPIP в LINUX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Для запуска стека протоколов и сетевых служб TCPIP в LINUX используется целый ряд командных сценариев:</a:t>
            </a:r>
            <a:endParaRPr lang="en-US">
              <a:latin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/etc/rc.d/init.d/inet</a:t>
            </a:r>
          </a:p>
          <a:p>
            <a:pPr lvl="1"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/etc/sysconfig/network</a:t>
            </a:r>
          </a:p>
          <a:p>
            <a:pPr lvl="1"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/etc/sysconfig/network-scripts</a:t>
            </a: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Два основных варианта инициализации системы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В процессе развития UNIX-подобных ОС выделились две основных системы инициализации (набора сценариев загрузки). Одна была разработана в рамках ОС BSD (Berkeley Software Distribution) Калифорнийского университета, от которой произошли бесплатная FreeBSD и коммерческая SunOS. 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Другая применяется в классической System V от AT&amp;T и ее потомках, среди которых:</a:t>
            </a:r>
            <a:endParaRPr lang="ru-RU" sz="190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UnixWare,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IRIX,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HP-UX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Solaris. 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ОС Linux заимствовала удачные решения с обеих эволюционных ветвей, и в результате часть дистрибутивов следует в инициализации стилю BSD: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Slackware,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CRUX,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Gentoo, 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а часть (Red Hat-подобные) — стилю System V.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736600"/>
          </a:xfrm>
        </p:spPr>
        <p:txBody>
          <a:bodyPr/>
          <a:lstStyle/>
          <a:p>
            <a:r>
              <a:rPr lang="ru-RU" b="1">
                <a:latin typeface="Times New Roman" pitchFamily="18" charset="0"/>
              </a:rPr>
              <a:t>Инициализация в стиле </a:t>
            </a:r>
            <a:r>
              <a:rPr lang="en-US" b="1">
                <a:latin typeface="Times New Roman" pitchFamily="18" charset="0"/>
              </a:rPr>
              <a:t>BSD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163" y="1196975"/>
            <a:ext cx="3600450" cy="4670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Для этого стиля характерно наличие конфигурационного файла стартовых сценариев /etc/rc.conf.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Уровней выполнения как таковых в BSD и ориентированных на нее реализациях Linux нет, вместо них вводится понятие режима — группы процессов, объединенных общей функциональностью</a:t>
            </a:r>
            <a:r>
              <a:rPr lang="en-US" sz="1700">
                <a:latin typeface="Times New Roman" pitchFamily="18" charset="0"/>
              </a:rPr>
              <a:t>.</a:t>
            </a:r>
            <a:endParaRPr lang="ru-RU" sz="17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Режимов обычно два: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700">
                <a:latin typeface="Times New Roman" pitchFamily="18" charset="0"/>
              </a:rPr>
              <a:t>	-однопользовательский  -многопользовательский. 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Каждый режим запускается своим сценарием. Файлы этих сценариев обычно находятся в /etc и называются </a:t>
            </a:r>
            <a:r>
              <a:rPr lang="en-US" sz="1700">
                <a:latin typeface="Times New Roman" pitchFamily="18" charset="0"/>
              </a:rPr>
              <a:t>r</a:t>
            </a:r>
            <a:r>
              <a:rPr lang="ru-RU" sz="1700">
                <a:latin typeface="Times New Roman" pitchFamily="18" charset="0"/>
              </a:rPr>
              <a:t>с.*</a:t>
            </a:r>
            <a:endParaRPr lang="ru-RU" sz="15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1700">
              <a:latin typeface="Times New Roman" pitchFamily="18" charset="0"/>
            </a:endParaRP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70025"/>
            <a:ext cx="5095875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Конфигурационные файлы загрузки в стиле </a:t>
            </a:r>
            <a:r>
              <a:rPr lang="en-US" sz="3200" b="1">
                <a:latin typeface="Times New Roman" pitchFamily="18" charset="0"/>
              </a:rPr>
              <a:t>BSD</a:t>
            </a:r>
            <a:endParaRPr lang="ru-RU" sz="3200" b="1">
              <a:latin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</a:t>
            </a:r>
            <a:r>
              <a:rPr lang="ru-RU" sz="1900" b="1">
                <a:latin typeface="Courier New" pitchFamily="49" charset="0"/>
              </a:rPr>
              <a:t>/etc/default/rc.conf</a:t>
            </a:r>
            <a:r>
              <a:rPr lang="ru-RU" sz="1900">
                <a:latin typeface="Times New Roman" pitchFamily="18" charset="0"/>
              </a:rPr>
              <a:t> хранятся в неизменном хорошо откомментированном виде все системные настройки в количестве нескольких сотен,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а редактируемый администратором </a:t>
            </a:r>
            <a:r>
              <a:rPr lang="ru-RU" sz="1900" b="1">
                <a:latin typeface="Courier New" pitchFamily="49" charset="0"/>
              </a:rPr>
              <a:t>/etc/rc.conf</a:t>
            </a:r>
            <a:r>
              <a:rPr lang="ru-RU" sz="1900">
                <a:latin typeface="Times New Roman" pitchFamily="18" charset="0"/>
              </a:rPr>
              <a:t> содержит только отличия желаемой конфигурации системы от /etc/default/r</a:t>
            </a:r>
            <a:r>
              <a:rPr lang="en-US" sz="1900">
                <a:latin typeface="Times New Roman" pitchFamily="18" charset="0"/>
              </a:rPr>
              <a:t>c</a:t>
            </a:r>
            <a:r>
              <a:rPr lang="ru-RU" sz="1900">
                <a:latin typeface="Times New Roman" pitchFamily="18" charset="0"/>
              </a:rPr>
              <a:t>.conf,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которых раз в десять меньше.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Загрузочные сценарии режимов прочитывают оба эти файла и в зависимости от требуемой конфигурации могут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запускать из-под себя дополнительные сценарии инициализации различных служб: </a:t>
            </a:r>
            <a:r>
              <a:rPr lang="ru-RU" sz="1900" b="1">
                <a:latin typeface="Courier New" pitchFamily="49" charset="0"/>
              </a:rPr>
              <a:t>r</a:t>
            </a:r>
            <a:r>
              <a:rPr lang="en-US" sz="1900" b="1">
                <a:latin typeface="Courier New" pitchFamily="49" charset="0"/>
              </a:rPr>
              <a:t>c</a:t>
            </a:r>
            <a:r>
              <a:rPr lang="ru-RU" sz="1900" b="1">
                <a:latin typeface="Courier New" pitchFamily="49" charset="0"/>
              </a:rPr>
              <a:t>.inetd *, r</a:t>
            </a:r>
            <a:r>
              <a:rPr lang="en-US" sz="1900" b="1">
                <a:latin typeface="Courier New" pitchFamily="49" charset="0"/>
              </a:rPr>
              <a:t>c</a:t>
            </a:r>
            <a:r>
              <a:rPr lang="ru-RU" sz="1900" b="1">
                <a:latin typeface="Courier New" pitchFamily="49" charset="0"/>
              </a:rPr>
              <a:t>.cdrom</a:t>
            </a:r>
            <a:r>
              <a:rPr lang="ru-RU" sz="1900">
                <a:latin typeface="Times New Roman" pitchFamily="18" charset="0"/>
              </a:rPr>
              <a:t> и т.п.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Последним при загрузке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выполняется сценарий </a:t>
            </a:r>
            <a:r>
              <a:rPr lang="ru-RU" sz="1900" b="1">
                <a:latin typeface="Courier New" pitchFamily="49" charset="0"/>
              </a:rPr>
              <a:t>rc.local</a:t>
            </a:r>
            <a:r>
              <a:rPr lang="ru-RU" sz="1900">
                <a:latin typeface="Times New Roman" pitchFamily="18" charset="0"/>
              </a:rPr>
              <a:t>, содержание которого определяется администратором конкретной системы.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sz="9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ru-RU" sz="3200" b="1">
                <a:latin typeface="Times New Roman" pitchFamily="18" charset="0"/>
              </a:rPr>
              <a:t>Инициализация в стиле </a:t>
            </a:r>
            <a:r>
              <a:rPr lang="en-US" sz="3200" b="1">
                <a:latin typeface="Times New Roman" pitchFamily="18" charset="0"/>
              </a:rPr>
              <a:t>System V</a:t>
            </a:r>
            <a:endParaRPr lang="ru-RU" sz="3200" b="1">
              <a:latin typeface="Times New Roman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463" y="1412875"/>
            <a:ext cx="3970337" cy="4454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этом стиле каждому уровню выполнения соответствует целый каталог,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все сценарии в котором выполняются при переключении на этот уровень.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Это подкаталоги/etc с именами</a:t>
            </a:r>
            <a:r>
              <a:rPr lang="en-US" sz="1900">
                <a:latin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900">
                <a:latin typeface="Times New Roman" pitchFamily="18" charset="0"/>
              </a:rPr>
              <a:t> </a:t>
            </a:r>
            <a:r>
              <a:rPr lang="en-US" sz="1900">
                <a:latin typeface="Times New Roman" pitchFamily="18" charset="0"/>
              </a:rPr>
              <a:t>	</a:t>
            </a:r>
            <a:r>
              <a:rPr lang="en-US" sz="1900" b="1">
                <a:latin typeface="Courier New" pitchFamily="49" charset="0"/>
              </a:rPr>
              <a:t>r</a:t>
            </a:r>
            <a:r>
              <a:rPr lang="ru-RU" sz="1900" b="1">
                <a:latin typeface="Courier New" pitchFamily="49" charset="0"/>
              </a:rPr>
              <a:t>с0.d, rc</a:t>
            </a:r>
            <a:r>
              <a:rPr lang="en-US" sz="1900" b="1">
                <a:latin typeface="Courier New" pitchFamily="49" charset="0"/>
              </a:rPr>
              <a:t>1</a:t>
            </a:r>
            <a:r>
              <a:rPr lang="ru-RU" sz="1900" b="1">
                <a:latin typeface="Courier New" pitchFamily="49" charset="0"/>
              </a:rPr>
              <a:t>.d, . . . , rc6.d.</a:t>
            </a:r>
            <a:r>
              <a:rPr lang="ru-RU" sz="1900" b="1">
                <a:latin typeface="Times New Roman" pitchFamily="18" charset="0"/>
              </a:rPr>
              <a:t> </a:t>
            </a:r>
            <a:endParaRPr lang="en-US" sz="1900" b="1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Сценарии в этих каталогах — файлы с именами вроде</a:t>
            </a:r>
            <a:r>
              <a:rPr lang="en-US" sz="1900">
                <a:latin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Times New Roman" pitchFamily="18" charset="0"/>
              </a:rPr>
              <a:t>	</a:t>
            </a:r>
            <a:r>
              <a:rPr lang="ru-RU" sz="1900" b="1">
                <a:latin typeface="Courier New" pitchFamily="49" charset="0"/>
              </a:rPr>
              <a:t>S12syslog</a:t>
            </a:r>
            <a:r>
              <a:rPr lang="ru-RU" sz="1900">
                <a:latin typeface="Times New Roman" pitchFamily="18" charset="0"/>
              </a:rPr>
              <a:t> или </a:t>
            </a:r>
            <a:r>
              <a:rPr lang="ru-RU" sz="1900" b="1">
                <a:latin typeface="Courier New" pitchFamily="49" charset="0"/>
              </a:rPr>
              <a:t>K95kudzu</a:t>
            </a:r>
            <a:r>
              <a:rPr lang="ru-RU" sz="1900">
                <a:latin typeface="Courier New" pitchFamily="49" charset="0"/>
              </a:rPr>
              <a:t>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Times New Roman" pitchFamily="18" charset="0"/>
              </a:rPr>
              <a:t>	- </a:t>
            </a:r>
            <a:r>
              <a:rPr lang="ru-RU" sz="1900">
                <a:latin typeface="Times New Roman" pitchFamily="18" charset="0"/>
              </a:rPr>
              <a:t>только символические ссылки на настоящие сценарии, находящиеся в</a:t>
            </a:r>
            <a:r>
              <a:rPr lang="en-US" sz="1900">
                <a:latin typeface="Times New Roman" pitchFamily="18" charset="0"/>
              </a:rPr>
              <a:t> 	</a:t>
            </a:r>
            <a:r>
              <a:rPr lang="ru-RU" sz="1900" b="1">
                <a:latin typeface="Courier New" pitchFamily="49" charset="0"/>
              </a:rPr>
              <a:t>/etc/init.d</a:t>
            </a:r>
            <a:endParaRPr lang="ru-RU" sz="1900">
              <a:latin typeface="Courier New" pitchFamily="49" charset="0"/>
            </a:endParaRP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16113"/>
            <a:ext cx="4503737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Сценарии запуска служб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Каждый из настоящих сценариев, будучи вызван с аргументом </a:t>
            </a:r>
            <a:r>
              <a:rPr lang="ru-RU" sz="1900" b="1">
                <a:latin typeface="Courier New" pitchFamily="49" charset="0"/>
              </a:rPr>
              <a:t>start</a:t>
            </a:r>
            <a:r>
              <a:rPr lang="ru-RU" sz="1900">
                <a:latin typeface="Times New Roman" pitchFamily="18" charset="0"/>
              </a:rPr>
              <a:t>, запускает свою службу, а с аргументом</a:t>
            </a:r>
            <a:r>
              <a:rPr lang="ru-RU" sz="1900" b="1">
                <a:latin typeface="Courier New" pitchFamily="49" charset="0"/>
              </a:rPr>
              <a:t> stop</a:t>
            </a:r>
            <a:r>
              <a:rPr lang="ru-RU" sz="1900">
                <a:latin typeface="Times New Roman" pitchFamily="18" charset="0"/>
              </a:rPr>
              <a:t> — останавливает ее. 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Какой аргумент будет ему передан, зависит от первой буквы имени символической ссылки: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Courier New" pitchFamily="49" charset="0"/>
              </a:rPr>
              <a:t>S </a:t>
            </a:r>
            <a:r>
              <a:rPr lang="ru-RU" sz="1900">
                <a:latin typeface="Times New Roman" pitchFamily="18" charset="0"/>
              </a:rPr>
              <a:t>означает start,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Courier New" pitchFamily="49" charset="0"/>
              </a:rPr>
              <a:t>К </a:t>
            </a:r>
            <a:r>
              <a:rPr lang="ru-RU" sz="1900" i="1">
                <a:latin typeface="Courier New" pitchFamily="49" charset="0"/>
              </a:rPr>
              <a:t>(kill)</a:t>
            </a:r>
            <a:r>
              <a:rPr lang="ru-RU" sz="1900" i="1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— stop.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Следующее за этой буквой число определяет порядок вызова настоящих сценариев: чем оно больше, тем позже срабатывает данная ссылка при включении текущего уровня. 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Сначала выполняются все сценарии останова процессов, не разрешенных на данном уровне, потом — все сценарии запуска.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Переключением уровней выполнения занимается центральный сценарий </a:t>
            </a:r>
            <a:endParaRPr lang="en-US" sz="190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sz="1900">
                <a:latin typeface="Times New Roman" pitchFamily="18" charset="0"/>
              </a:rPr>
              <a:t>/etc/</a:t>
            </a:r>
            <a:r>
              <a:rPr lang="en-US" sz="1900">
                <a:latin typeface="Times New Roman" pitchFamily="18" charset="0"/>
              </a:rPr>
              <a:t>rc</a:t>
            </a:r>
            <a:r>
              <a:rPr lang="ru-RU" sz="1900">
                <a:latin typeface="Times New Roman" pitchFamily="18" charset="0"/>
              </a:rPr>
              <a:t>.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Вызванный с аргументом N, где N — это номер включаемого уровня, он ищет каталог </a:t>
            </a:r>
            <a:r>
              <a:rPr lang="ru-RU" sz="1900" b="1">
                <a:latin typeface="Times New Roman" pitchFamily="18" charset="0"/>
              </a:rPr>
              <a:t>/etc </a:t>
            </a:r>
            <a:r>
              <a:rPr lang="ru-RU" sz="1900">
                <a:latin typeface="Times New Roman" pitchFamily="18" charset="0"/>
              </a:rPr>
              <a:t>/r</a:t>
            </a:r>
            <a:r>
              <a:rPr lang="en-US" sz="1900">
                <a:latin typeface="Times New Roman" pitchFamily="18" charset="0"/>
              </a:rPr>
              <a:t>c</a:t>
            </a:r>
            <a:r>
              <a:rPr lang="ru-RU" sz="1900">
                <a:latin typeface="Times New Roman" pitchFamily="18" charset="0"/>
              </a:rPr>
              <a:t>.N и выполняет в нем сначала все стоп-сценарии, потом все старт-сценарии.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796925"/>
          </a:xfrm>
        </p:spPr>
        <p:txBody>
          <a:bodyPr/>
          <a:lstStyle/>
          <a:p>
            <a:r>
              <a:rPr lang="ru-RU" b="1">
                <a:latin typeface="Times New Roman" pitchFamily="18" charset="0"/>
              </a:rPr>
              <a:t>Автоматический запуск служб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6325" y="1484313"/>
            <a:ext cx="2770188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200">
                <a:latin typeface="Times New Roman" pitchFamily="18" charset="0"/>
              </a:rPr>
              <a:t>Для выбора демонов, которые будут запускаться автоматически при за-грузке системы, обычно используют конфигуратор:</a:t>
            </a:r>
          </a:p>
          <a:p>
            <a:pPr lvl="1">
              <a:lnSpc>
                <a:spcPct val="80000"/>
              </a:lnSpc>
            </a:pPr>
            <a:r>
              <a:rPr lang="ru-RU" sz="1000">
                <a:latin typeface="Times New Roman" pitchFamily="18" charset="0"/>
              </a:rPr>
              <a:t> </a:t>
            </a:r>
            <a:r>
              <a:rPr lang="ru-RU" sz="1000" b="1">
                <a:latin typeface="Times New Roman" pitchFamily="18" charset="0"/>
              </a:rPr>
              <a:t>drakconf </a:t>
            </a:r>
            <a:r>
              <a:rPr lang="ru-RU" sz="1000">
                <a:latin typeface="Times New Roman" pitchFamily="18" charset="0"/>
              </a:rPr>
              <a:t>в операционной системе </a:t>
            </a:r>
            <a:r>
              <a:rPr lang="ru-RU" sz="1000" b="1">
                <a:latin typeface="Times New Roman" pitchFamily="18" charset="0"/>
              </a:rPr>
              <a:t>Linux Mandrake, system-config-services </a:t>
            </a:r>
            <a:r>
              <a:rPr lang="ru-RU" sz="1000">
                <a:latin typeface="Times New Roman" pitchFamily="18" charset="0"/>
              </a:rPr>
              <a:t>в </a:t>
            </a:r>
            <a:r>
              <a:rPr lang="ru-RU" sz="1000" b="1">
                <a:latin typeface="Times New Roman" pitchFamily="18" charset="0"/>
              </a:rPr>
              <a:t>Fedora Core </a:t>
            </a:r>
            <a:r>
              <a:rPr lang="ru-RU" sz="1000">
                <a:latin typeface="Times New Roman" pitchFamily="18" charset="0"/>
              </a:rPr>
              <a:t>или </a:t>
            </a:r>
          </a:p>
          <a:p>
            <a:pPr lvl="1">
              <a:lnSpc>
                <a:spcPct val="80000"/>
              </a:lnSpc>
            </a:pPr>
            <a:r>
              <a:rPr lang="ru-RU" sz="1000" b="1">
                <a:latin typeface="Times New Roman" pitchFamily="18" charset="0"/>
              </a:rPr>
              <a:t>setup </a:t>
            </a:r>
            <a:r>
              <a:rPr lang="ru-RU" sz="1000">
                <a:latin typeface="Times New Roman" pitchFamily="18" charset="0"/>
              </a:rPr>
              <a:t>в других </a:t>
            </a:r>
            <a:r>
              <a:rPr lang="ru-RU" sz="1000" b="1">
                <a:latin typeface="Times New Roman" pitchFamily="18" charset="0"/>
              </a:rPr>
              <a:t>Red </a:t>
            </a:r>
            <a:r>
              <a:rPr lang="ru-RU" sz="1000">
                <a:latin typeface="Times New Roman" pitchFamily="18" charset="0"/>
              </a:rPr>
              <a:t>Hat-подобных дистрибутивах.</a:t>
            </a:r>
          </a:p>
          <a:p>
            <a:pPr>
              <a:lnSpc>
                <a:spcPct val="80000"/>
              </a:lnSpc>
            </a:pPr>
            <a:endParaRPr lang="ru-RU" sz="12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12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200">
                <a:latin typeface="Times New Roman" pitchFamily="18" charset="0"/>
              </a:rPr>
              <a:t>Чтобы обеспечить автоматический запуск какого-нибудь сервиса, нужно: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1200">
                <a:latin typeface="Times New Roman" pitchFamily="18" charset="0"/>
              </a:rPr>
              <a:t>Создать сценарий для его запуска и поместить его в каталоге </a:t>
            </a:r>
            <a:r>
              <a:rPr lang="ru-RU" sz="1200">
                <a:latin typeface="Courier New" pitchFamily="49" charset="0"/>
              </a:rPr>
              <a:t>/etc/init.d</a:t>
            </a:r>
            <a:r>
              <a:rPr lang="ru-RU" sz="120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1200">
                <a:latin typeface="Times New Roman" pitchFamily="18" charset="0"/>
              </a:rPr>
              <a:t>Затем, в зависимости от уровня выполнения, в каталоге </a:t>
            </a:r>
            <a:r>
              <a:rPr lang="ru-RU" sz="1200">
                <a:latin typeface="Courier New" pitchFamily="49" charset="0"/>
              </a:rPr>
              <a:t>/etc/rcN.d</a:t>
            </a:r>
            <a:r>
              <a:rPr lang="ru-RU" sz="1200">
                <a:latin typeface="Times New Roman" pitchFamily="18" charset="0"/>
              </a:rPr>
              <a:t> нужно создать символические ссылки на этот сценарий для его запуска и останова.</a:t>
            </a:r>
          </a:p>
          <a:p>
            <a:pPr>
              <a:lnSpc>
                <a:spcPct val="80000"/>
              </a:lnSpc>
            </a:pPr>
            <a:endParaRPr lang="ru-RU" sz="1200">
              <a:latin typeface="Times New Roman" pitchFamily="18" charset="0"/>
            </a:endParaRP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412875"/>
            <a:ext cx="6048375" cy="466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88913"/>
            <a:ext cx="8785225" cy="503237"/>
          </a:xfrm>
        </p:spPr>
        <p:txBody>
          <a:bodyPr/>
          <a:lstStyle/>
          <a:p>
            <a:r>
              <a:rPr lang="ru-RU" sz="2800" b="1">
                <a:solidFill>
                  <a:schemeClr val="bg2"/>
                </a:solidFill>
                <a:latin typeface="Times New Roman" pitchFamily="18" charset="0"/>
              </a:rPr>
              <a:t>Процесс инициализации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bg2"/>
                </a:solidFill>
                <a:latin typeface="Times New Roman" pitchFamily="18" charset="0"/>
              </a:rPr>
              <a:t>системы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FreeBSD</a:t>
            </a:r>
            <a:endParaRPr lang="ru-RU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5175"/>
            <a:ext cx="6337300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2952750" cy="48958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700"/>
              <a:t> </a:t>
            </a:r>
            <a:r>
              <a:rPr lang="ru-RU" sz="1200">
                <a:latin typeface="Times New Roman" pitchFamily="18" charset="0"/>
              </a:rPr>
              <a:t>Системные сценарии. Эти сценарии находятся в каталоге </a:t>
            </a:r>
            <a:r>
              <a:rPr lang="en-US" sz="1200">
                <a:latin typeface="Courier New" pitchFamily="49" charset="0"/>
              </a:rPr>
              <a:t>/etc</a:t>
            </a:r>
            <a:r>
              <a:rPr lang="en-US" sz="1200">
                <a:latin typeface="Times New Roman" pitchFamily="18" charset="0"/>
              </a:rPr>
              <a:t>, </a:t>
            </a:r>
            <a:r>
              <a:rPr lang="ru-RU" sz="1200">
                <a:latin typeface="Times New Roman" pitchFamily="18" charset="0"/>
              </a:rPr>
              <a:t>а их имена начинаются с префикса г с. Сценарий </a:t>
            </a:r>
            <a:r>
              <a:rPr lang="en-US" sz="1200">
                <a:latin typeface="Courier New" pitchFamily="49" charset="0"/>
              </a:rPr>
              <a:t>/etc/rc</a:t>
            </a:r>
            <a:r>
              <a:rPr lang="en-US" sz="1200">
                <a:latin typeface="Times New Roman" pitchFamily="18" charset="0"/>
              </a:rPr>
              <a:t> </a:t>
            </a:r>
            <a:r>
              <a:rPr lang="ru-RU" sz="1200">
                <a:latin typeface="Times New Roman" pitchFamily="18" charset="0"/>
              </a:rPr>
              <a:t>является главным среди них, и демон  </a:t>
            </a:r>
            <a:r>
              <a:rPr lang="en-US" sz="1200">
                <a:latin typeface="Times New Roman" pitchFamily="18" charset="0"/>
              </a:rPr>
              <a:t>init   </a:t>
            </a:r>
            <a:r>
              <a:rPr lang="ru-RU" sz="1200">
                <a:latin typeface="Times New Roman" pitchFamily="18" charset="0"/>
              </a:rPr>
              <a:t>запускает его первым.  Сценарии  запуска системы формируют стандартную рабочую конфигурацию </a:t>
            </a:r>
            <a:r>
              <a:rPr lang="en-US" sz="1200">
                <a:latin typeface="Times New Roman" pitchFamily="18" charset="0"/>
              </a:rPr>
              <a:t>Free BSD, </a:t>
            </a:r>
            <a:r>
              <a:rPr lang="ru-RU" sz="1200">
                <a:latin typeface="Times New Roman" pitchFamily="18" charset="0"/>
              </a:rPr>
              <a:t>и благодаря им начинает работать множество стандартных серверов.</a:t>
            </a:r>
            <a:endParaRPr lang="en-US" sz="12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200">
                <a:latin typeface="Times New Roman" pitchFamily="18" charset="0"/>
              </a:rPr>
              <a:t>Локальные сценарии. Находятся в каталоге </a:t>
            </a:r>
            <a:r>
              <a:rPr lang="en-US" sz="1200">
                <a:latin typeface="Courier New" pitchFamily="49" charset="0"/>
              </a:rPr>
              <a:t>/usr/local/etc/rc.d</a:t>
            </a:r>
            <a:r>
              <a:rPr lang="en-US" sz="1200">
                <a:latin typeface="Times New Roman" pitchFamily="18" charset="0"/>
              </a:rPr>
              <a:t> </a:t>
            </a:r>
            <a:r>
              <a:rPr lang="ru-RU" sz="1200">
                <a:latin typeface="Times New Roman" pitchFamily="18" charset="0"/>
              </a:rPr>
              <a:t>и обеспечивают запуск вспомогательных серверов  и других программ,  добавляемых  к стандартной конфигурации системы. Эти сценарии должны реагировать как минимум на две команды — </a:t>
            </a:r>
            <a:r>
              <a:rPr lang="en-US" sz="1200">
                <a:latin typeface="Times New Roman" pitchFamily="18" charset="0"/>
              </a:rPr>
              <a:t>start </a:t>
            </a:r>
            <a:r>
              <a:rPr lang="ru-RU" sz="1200">
                <a:latin typeface="Times New Roman" pitchFamily="18" charset="0"/>
              </a:rPr>
              <a:t>и </a:t>
            </a:r>
            <a:r>
              <a:rPr lang="en-US" sz="1200">
                <a:latin typeface="Times New Roman" pitchFamily="18" charset="0"/>
              </a:rPr>
              <a:t>stop, </a:t>
            </a:r>
            <a:r>
              <a:rPr lang="ru-RU" sz="1200">
                <a:latin typeface="Times New Roman" pitchFamily="18" charset="0"/>
              </a:rPr>
              <a:t>означающие запуск и останов соответствующих программ. (В ходе загрузки системы сценарии вызываются автоматически; впоследствии их можно запускать и останавливать вручную).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и недостатки монолитной архитектуры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43305" y="1827213"/>
            <a:ext cx="5040319" cy="2816233"/>
          </a:xfrm>
        </p:spPr>
        <p:txBody>
          <a:bodyPr/>
          <a:lstStyle/>
          <a:p>
            <a:r>
              <a:rPr lang="ru-RU" sz="2000" b="1" i="1" dirty="0" smtClean="0"/>
              <a:t>Преимущества: </a:t>
            </a:r>
            <a:endParaRPr lang="ru-RU" sz="2000" dirty="0" smtClean="0"/>
          </a:p>
          <a:p>
            <a:pPr lvl="1"/>
            <a:r>
              <a:rPr lang="ru-RU" sz="1600" b="1" dirty="0" smtClean="0"/>
              <a:t>Производительность</a:t>
            </a:r>
            <a:r>
              <a:rPr lang="ru-RU" sz="1600" dirty="0" smtClean="0"/>
              <a:t> — в виду того, что количество переключений из контекста режима пользователя в режим ядра сведено к минимуму;</a:t>
            </a:r>
          </a:p>
          <a:p>
            <a:r>
              <a:rPr lang="ru-RU" sz="2000" b="1" i="1" dirty="0" smtClean="0"/>
              <a:t>Недостатки: </a:t>
            </a:r>
            <a:endParaRPr lang="ru-RU" sz="2000" dirty="0" smtClean="0"/>
          </a:p>
          <a:p>
            <a:pPr lvl="1"/>
            <a:r>
              <a:rPr lang="ru-RU" sz="1600" b="1" dirty="0" smtClean="0"/>
              <a:t>Неустойчивость к сбоям </a:t>
            </a:r>
            <a:r>
              <a:rPr lang="ru-RU" sz="1600" dirty="0" smtClean="0"/>
              <a:t>– так как все базовые элементы и их работа выполняются в режиме ядра, и если хотя бы в одном модуле или блоке ядра произойдет какой-либо сбой, то ему будет подвержена вся ОС(все ядро), вариантов других нет, закончится все – перезапуском ОС</a:t>
            </a:r>
            <a:r>
              <a:rPr lang="ru-RU" sz="1600" dirty="0" smtClean="0"/>
              <a:t>.</a:t>
            </a:r>
            <a:endParaRPr lang="ru-RU" sz="1600" dirty="0" smtClean="0"/>
          </a:p>
        </p:txBody>
      </p:sp>
      <p:pic>
        <p:nvPicPr>
          <p:cNvPr id="135170" name="Picture 2" descr="Состав MS-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0306"/>
            <a:ext cx="4089324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738" y="476250"/>
            <a:ext cx="4794250" cy="1081088"/>
          </a:xfrm>
        </p:spPr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Пример сценария запуска сервера </a:t>
            </a:r>
            <a:r>
              <a:rPr lang="en-US" sz="3200" b="1">
                <a:solidFill>
                  <a:schemeClr val="bg2"/>
                </a:solidFill>
                <a:latin typeface="Times New Roman" pitchFamily="18" charset="0"/>
              </a:rPr>
              <a:t>Oracle 7</a:t>
            </a:r>
            <a:endParaRPr lang="ru-RU" sz="32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4824412" cy="5832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case</a:t>
            </a:r>
            <a:r>
              <a:rPr lang="ru-RU" sz="900">
                <a:latin typeface="Courier New" pitchFamily="49" charset="0"/>
              </a:rPr>
              <a:t>   $1   </a:t>
            </a:r>
            <a:r>
              <a:rPr lang="en-US" sz="900">
                <a:latin typeface="Courier New" pitchFamily="49" charset="0"/>
              </a:rPr>
              <a:t>in</a:t>
            </a:r>
            <a:r>
              <a:rPr lang="ru-RU" sz="900">
                <a:latin typeface="Courier New" pitchFamily="49" charset="0"/>
              </a:rPr>
              <a:t> '</a:t>
            </a:r>
            <a:r>
              <a:rPr lang="en-US" sz="900">
                <a:latin typeface="Courier New" pitchFamily="49" charset="0"/>
              </a:rPr>
              <a:t>start </a:t>
            </a:r>
            <a:r>
              <a:rPr lang="ru-RU" sz="900">
                <a:latin typeface="Courier New" pitchFamily="49" charset="0"/>
              </a:rPr>
              <a:t>_</a:t>
            </a:r>
            <a:r>
              <a:rPr lang="en-US" sz="900">
                <a:latin typeface="Courier New" pitchFamily="49" charset="0"/>
              </a:rPr>
              <a:t>msg</a:t>
            </a:r>
            <a:r>
              <a:rPr lang="ru-RU" sz="900">
                <a:latin typeface="Courier New" pitchFamily="49" charset="0"/>
              </a:rPr>
              <a:t>')</a:t>
            </a:r>
            <a:endParaRPr lang="en-US" sz="9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echo   "Starting   ORACLE"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'stop_msg')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echo "Stopping ORACLE"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‘start')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	source the system configuration variables</a:t>
            </a:r>
            <a:br>
              <a:rPr lang="en-US" sz="900">
                <a:latin typeface="Courier New" pitchFamily="49" charset="0"/>
              </a:rPr>
            </a:br>
            <a:r>
              <a:rPr lang="en-US" sz="900">
                <a:latin typeface="Courier New" pitchFamily="49" charset="0"/>
              </a:rPr>
              <a:t>if [ -f /etc/rc.config.d/oracle ] 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. /etc/rc.config.d/oracle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echo "ERROR: /etc/rc.config.d/oracle file MISSING"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	Check to see if this script is allowed to run. . .</a:t>
            </a:r>
            <a:br>
              <a:rPr lang="en-US" sz="900">
                <a:latin typeface="Courier New" pitchFamily="49" charset="0"/>
              </a:rPr>
            </a:br>
            <a:r>
              <a:rPr lang="en-US" sz="900">
                <a:latin typeface="Courier New" pitchFamily="49" charset="0"/>
              </a:rPr>
              <a:t>if [ $ORACLE_START != 1 ] 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rval=2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#Starting Oracle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su - oracle -c /u99/home/dba/oracle/product/7.2.3/bin/dbstart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;;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'stop')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	source the system configuration variables</a:t>
            </a:r>
            <a:br>
              <a:rPr lang="en-US" sz="900">
                <a:latin typeface="Courier New" pitchFamily="49" charset="0"/>
              </a:rPr>
            </a:br>
            <a:r>
              <a:rPr lang="en-US" sz="900">
                <a:latin typeface="Courier New" pitchFamily="49" charset="0"/>
              </a:rPr>
              <a:t>if [ -f /etc/rc.config.d/oracle ] 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. /etc/rc.config.d/oracle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echo "ERROR: /etc/rc.config.d/oracle file MISSING"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	Check to see if this script is allowed to run...</a:t>
            </a:r>
            <a:br>
              <a:rPr lang="en-US" sz="900">
                <a:latin typeface="Courier New" pitchFamily="49" charset="0"/>
              </a:rPr>
            </a:br>
            <a:r>
              <a:rPr lang="en-US" sz="900">
                <a:latin typeface="Courier New" pitchFamily="49" charset="0"/>
              </a:rPr>
              <a:t>if [ $ORACLE_START != 1 ];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rval=2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#Stopping Oracle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su - oracle -c /u99/home/dba/oracle/product/7.2.3/bin/dbshut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;;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*)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echo "usage: $0 {start | stop | start_msg | stop_msg}"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rval</a:t>
            </a:r>
            <a:r>
              <a:rPr lang="ru-RU" sz="900">
                <a:latin typeface="Courier New" pitchFamily="49" charset="0"/>
              </a:rPr>
              <a:t>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900">
                <a:latin typeface="Courier New" pitchFamily="49" charset="0"/>
              </a:rPr>
              <a:t>;;</a:t>
            </a:r>
            <a:endParaRPr lang="en-US" sz="9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>
                <a:latin typeface="Courier New" pitchFamily="49" charset="0"/>
              </a:rPr>
              <a:t>esac</a:t>
            </a:r>
            <a:endParaRPr lang="ru-RU" sz="900">
              <a:latin typeface="Courier New" pitchFamily="49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5940425" y="1938338"/>
            <a:ext cx="2735263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</a:endParaRPr>
          </a:p>
          <a:p>
            <a:r>
              <a:rPr lang="ru-RU">
                <a:latin typeface="Times New Roman" pitchFamily="18" charset="0"/>
              </a:rPr>
              <a:t>Пример сценария, использующего шаблон для инициализации запуска или остановки системы управления реляционной базой данных, в данном случае </a:t>
            </a:r>
            <a:r>
              <a:rPr lang="en-US">
                <a:latin typeface="Times New Roman" pitchFamily="18" charset="0"/>
              </a:rPr>
              <a:t>Oracle </a:t>
            </a:r>
            <a:r>
              <a:rPr lang="ru-RU">
                <a:latin typeface="Times New Roman" pitchFamily="18" charset="0"/>
              </a:rPr>
              <a:t>7 </a:t>
            </a:r>
            <a:r>
              <a:rPr lang="en-US">
                <a:latin typeface="Times New Roman" pitchFamily="18" charset="0"/>
              </a:rPr>
              <a:t>Server</a:t>
            </a:r>
            <a:r>
              <a:rPr lang="ru-RU">
                <a:latin typeface="Times New Roman" pitchFamily="18" charset="0"/>
              </a:rPr>
              <a:t>.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2"/>
                </a:solidFill>
                <a:latin typeface="Times New Roman" pitchFamily="18" charset="0"/>
              </a:rPr>
              <a:t>Останов системы 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</a:rPr>
              <a:t>Linux</a:t>
            </a:r>
            <a:endParaRPr lang="ru-RU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507412" cy="3886200"/>
          </a:xfrm>
        </p:spPr>
        <p:txBody>
          <a:bodyPr/>
          <a:lstStyle/>
          <a:p>
            <a:r>
              <a:rPr lang="ru-RU" sz="1900">
                <a:latin typeface="Times New Roman" pitchFamily="18" charset="0"/>
              </a:rPr>
              <a:t>Перезагрузка:</a:t>
            </a:r>
            <a:r>
              <a:rPr lang="ru-RU" sz="1900"/>
              <a:t>	</a:t>
            </a:r>
            <a:r>
              <a:rPr lang="en-US" sz="1900" b="1">
                <a:latin typeface="Courier New" pitchFamily="49" charset="0"/>
              </a:rPr>
              <a:t>reboot</a:t>
            </a:r>
            <a:r>
              <a:rPr lang="ru-RU" sz="1900" b="1">
                <a:latin typeface="Courier New" pitchFamily="49" charset="0"/>
              </a:rPr>
              <a:t>    [-</a:t>
            </a:r>
            <a:r>
              <a:rPr lang="en-US" sz="1900" b="1">
                <a:latin typeface="Courier New" pitchFamily="49" charset="0"/>
              </a:rPr>
              <a:t>f</a:t>
            </a:r>
            <a:r>
              <a:rPr lang="ru-RU" sz="1900" b="1">
                <a:latin typeface="Courier New" pitchFamily="49" charset="0"/>
              </a:rPr>
              <a:t>]</a:t>
            </a:r>
            <a:r>
              <a:rPr lang="ru-RU" sz="1900"/>
              <a:t> </a:t>
            </a:r>
            <a:endParaRPr lang="en-US" sz="1900"/>
          </a:p>
          <a:p>
            <a:r>
              <a:rPr lang="ru-RU" sz="1900">
                <a:latin typeface="Times New Roman" pitchFamily="18" charset="0"/>
              </a:rPr>
              <a:t>Останов:</a:t>
            </a:r>
            <a:r>
              <a:rPr lang="ru-RU" sz="1900"/>
              <a:t>		</a:t>
            </a:r>
            <a:r>
              <a:rPr lang="en-US" sz="1900" b="1">
                <a:latin typeface="Courier New" pitchFamily="49" charset="0"/>
              </a:rPr>
              <a:t>halt</a:t>
            </a:r>
            <a:r>
              <a:rPr lang="ru-RU" sz="1900" b="1">
                <a:latin typeface="Courier New" pitchFamily="49" charset="0"/>
              </a:rPr>
              <a:t>    [-</a:t>
            </a:r>
            <a:r>
              <a:rPr lang="en-US" sz="1900" b="1">
                <a:latin typeface="Courier New" pitchFamily="49" charset="0"/>
              </a:rPr>
              <a:t>f</a:t>
            </a:r>
            <a:r>
              <a:rPr lang="ru-RU" sz="1900" b="1">
                <a:latin typeface="Courier New" pitchFamily="49" charset="0"/>
              </a:rPr>
              <a:t>]</a:t>
            </a:r>
            <a:r>
              <a:rPr lang="ru-RU" sz="1900">
                <a:latin typeface="Courier New" pitchFamily="49" charset="0"/>
              </a:rPr>
              <a:t> </a:t>
            </a:r>
          </a:p>
          <a:p>
            <a:r>
              <a:rPr lang="ru-RU" sz="1900">
                <a:latin typeface="Times New Roman" pitchFamily="18" charset="0"/>
              </a:rPr>
              <a:t>Прекращение работы:</a:t>
            </a:r>
          </a:p>
          <a:p>
            <a:pPr lvl="1"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shutdown</a:t>
            </a:r>
            <a:r>
              <a:rPr lang="ru-RU" sz="1900" b="1">
                <a:latin typeface="Courier New" pitchFamily="49" charset="0"/>
              </a:rPr>
              <a:t> [-</a:t>
            </a:r>
            <a:r>
              <a:rPr lang="en-US" sz="1900" b="1">
                <a:latin typeface="Courier New" pitchFamily="49" charset="0"/>
              </a:rPr>
              <a:t>t</a:t>
            </a:r>
            <a:r>
              <a:rPr lang="ru-RU" sz="1900" b="1">
                <a:latin typeface="Courier New" pitchFamily="49" charset="0"/>
              </a:rPr>
              <a:t> </a:t>
            </a:r>
            <a:r>
              <a:rPr lang="en-US" sz="1900" b="1">
                <a:latin typeface="Courier New" pitchFamily="49" charset="0"/>
              </a:rPr>
              <a:t>sec</a:t>
            </a:r>
            <a:r>
              <a:rPr lang="ru-RU" sz="1900" b="1">
                <a:latin typeface="Courier New" pitchFamily="49" charset="0"/>
              </a:rPr>
              <a:t>] [-</a:t>
            </a:r>
            <a:r>
              <a:rPr lang="en-US" sz="1900" b="1">
                <a:latin typeface="Courier New" pitchFamily="49" charset="0"/>
              </a:rPr>
              <a:t>fhrk</a:t>
            </a:r>
            <a:r>
              <a:rPr lang="ru-RU" sz="1900" b="1">
                <a:latin typeface="Courier New" pitchFamily="49" charset="0"/>
              </a:rPr>
              <a:t>] </a:t>
            </a:r>
            <a:r>
              <a:rPr lang="en-US" sz="1900" b="1">
                <a:latin typeface="Courier New" pitchFamily="49" charset="0"/>
              </a:rPr>
              <a:t>time</a:t>
            </a:r>
            <a:r>
              <a:rPr lang="ru-RU" sz="1900" b="1">
                <a:latin typeface="Courier New" pitchFamily="49" charset="0"/>
              </a:rPr>
              <a:t>   [</a:t>
            </a:r>
            <a:r>
              <a:rPr lang="en-US" sz="1900" b="1">
                <a:latin typeface="Courier New" pitchFamily="49" charset="0"/>
              </a:rPr>
              <a:t>message</a:t>
            </a:r>
            <a:r>
              <a:rPr lang="ru-RU" sz="1900" b="1">
                <a:latin typeface="Courier New" pitchFamily="49" charset="0"/>
              </a:rPr>
              <a:t>]</a:t>
            </a:r>
            <a:endParaRPr lang="en-US" sz="1900" b="1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t sec – </a:t>
            </a:r>
            <a:r>
              <a:rPr lang="ru-RU" sz="1900" b="1">
                <a:latin typeface="Courier New" pitchFamily="49" charset="0"/>
              </a:rPr>
              <a:t>задержка между предупреждением и завершением;</a:t>
            </a: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f – </a:t>
            </a:r>
            <a:r>
              <a:rPr lang="ru-RU" sz="1900" b="1">
                <a:latin typeface="Courier New" pitchFamily="49" charset="0"/>
              </a:rPr>
              <a:t>быстрая перезагрузка;</a:t>
            </a: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h – </a:t>
            </a:r>
            <a:r>
              <a:rPr lang="ru-RU" sz="1900" b="1">
                <a:latin typeface="Courier New" pitchFamily="49" charset="0"/>
              </a:rPr>
              <a:t>останов после завершения работы;</a:t>
            </a: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r – </a:t>
            </a:r>
            <a:r>
              <a:rPr lang="ru-RU" sz="1900" b="1">
                <a:latin typeface="Courier New" pitchFamily="49" charset="0"/>
              </a:rPr>
              <a:t>перезагрузка;</a:t>
            </a: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k – </a:t>
            </a:r>
            <a:r>
              <a:rPr lang="ru-RU" sz="1900" b="1">
                <a:latin typeface="Courier New" pitchFamily="49" charset="0"/>
              </a:rPr>
              <a:t>выдать предупреждающее сообщение, но не завершать работу;</a:t>
            </a: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time = {now, +number (</a:t>
            </a:r>
            <a:r>
              <a:rPr lang="ru-RU" sz="1900" b="1">
                <a:latin typeface="Courier New" pitchFamily="49" charset="0"/>
              </a:rPr>
              <a:t>в минутах</a:t>
            </a:r>
            <a:r>
              <a:rPr lang="en-US" sz="1900" b="1">
                <a:latin typeface="Courier New" pitchFamily="49" charset="0"/>
              </a:rPr>
              <a:t>), yyyymmddhhmm} </a:t>
            </a:r>
            <a:endParaRPr lang="ru-RU" sz="1900" b="1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ru-RU" sz="1900" b="1">
                <a:latin typeface="Courier New" pitchFamily="49" charset="0"/>
              </a:rPr>
              <a:t>	</a:t>
            </a:r>
            <a:r>
              <a:rPr lang="en-US" sz="1900" b="1">
                <a:latin typeface="Courier New" pitchFamily="49" charset="0"/>
              </a:rPr>
              <a:t>message – </a:t>
            </a:r>
            <a:r>
              <a:rPr lang="ru-RU" sz="1900" b="1">
                <a:latin typeface="Courier New" pitchFamily="49" charset="0"/>
              </a:rPr>
              <a:t>предупреждающее сообщение.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>
                <a:latin typeface="Times New Roman" pitchFamily="18" charset="0"/>
              </a:rPr>
              <a:t>Многоуровневая </a:t>
            </a:r>
            <a:r>
              <a:rPr lang="ru-RU" b="1" dirty="0" smtClean="0">
                <a:latin typeface="Times New Roman" pitchFamily="18" charset="0"/>
              </a:rPr>
              <a:t>(многослойная) структура</a:t>
            </a:r>
            <a:endParaRPr lang="ru-RU" b="1" dirty="0" smtClean="0">
              <a:latin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000" smtClean="0">
                <a:latin typeface="Times New Roman" pitchFamily="18" charset="0"/>
              </a:rPr>
              <a:t>Является развитием идей заложенных в монолитных ОС.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smtClean="0">
                <a:latin typeface="Times New Roman" pitchFamily="18" charset="0"/>
              </a:rPr>
              <a:t>Впервые предложена Э.Дейкстрой и его студентами в ОС «</a:t>
            </a:r>
            <a:r>
              <a:rPr lang="en-US" sz="2000" smtClean="0">
                <a:latin typeface="Times New Roman" pitchFamily="18" charset="0"/>
              </a:rPr>
              <a:t>THE</a:t>
            </a:r>
            <a:r>
              <a:rPr lang="ru-RU" sz="2000" smtClean="0">
                <a:latin typeface="Times New Roman" pitchFamily="18" charset="0"/>
              </a:rPr>
              <a:t>».</a:t>
            </a:r>
          </a:p>
          <a:p>
            <a:pPr eaLnBrk="1" hangingPunct="1">
              <a:buFont typeface="Wingdings" pitchFamily="2" charset="2"/>
              <a:buChar char="Ø"/>
            </a:pPr>
            <a:endParaRPr lang="ru-RU" sz="2000" smtClean="0">
              <a:latin typeface="Times New Roman" pitchFamily="18" charset="0"/>
            </a:endParaRP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708275"/>
            <a:ext cx="76327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>
                <a:latin typeface="Times New Roman" pitchFamily="18" charset="0"/>
              </a:rPr>
              <a:t>Многослойная структура ядра ОС</a:t>
            </a:r>
            <a:r>
              <a:rPr lang="ru-RU" dirty="0" smtClean="0"/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24" y="2357430"/>
            <a:ext cx="4714876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 smtClean="0">
                <a:latin typeface="Times New Roman" pitchFamily="18" charset="0"/>
              </a:rPr>
              <a:t>	</a:t>
            </a:r>
            <a:endParaRPr lang="ru-RU" sz="29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</a:rPr>
              <a:t>Ядро </a:t>
            </a:r>
            <a:r>
              <a:rPr lang="ru-RU" sz="2000" dirty="0" smtClean="0">
                <a:latin typeface="Times New Roman" pitchFamily="18" charset="0"/>
              </a:rPr>
              <a:t>может состоять из следующих слоев:</a:t>
            </a: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</a:rPr>
              <a:t> Средства аппаратной поддержки ОС. 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</a:rPr>
              <a:t>Машинно-зависимые компоненты ОС. 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</a:rPr>
              <a:t>Базовые механизмы ядра. 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</a:rPr>
              <a:t>Менеджеры ресурсов. 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</a:rPr>
              <a:t>Интерфейс системных вызовов. </a:t>
            </a:r>
          </a:p>
        </p:txBody>
      </p:sp>
      <p:pic>
        <p:nvPicPr>
          <p:cNvPr id="125956" name="Picture 4" descr="gl3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71810"/>
            <a:ext cx="4514787" cy="283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857224" y="1571612"/>
            <a:ext cx="8286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Операционная </a:t>
            </a:r>
            <a:r>
              <a:rPr lang="ru-RU" b="1" dirty="0" smtClean="0"/>
              <a:t>система разбивается на ряд уровней (слоев) – каждый следующий уровень базируется на предыдущем(вводится понятие иерархии уровней) 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latin typeface="Times New Roman" pitchFamily="18" charset="0"/>
              </a:rPr>
              <a:t>Архитектура операционной системы с ядром в привилегированном режиме</a:t>
            </a:r>
            <a:r>
              <a:rPr lang="ru-RU" smtClean="0"/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5129212"/>
            <a:ext cx="8675688" cy="17287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>
                <a:latin typeface="Times New Roman" pitchFamily="18" charset="0"/>
              </a:rPr>
              <a:t>Обеспечить привилегии операционной системе невозможно без специальных средств аппаратной поддержки. Аппаратура компьютера должна поддерживать как минимум два режима работы — </a:t>
            </a:r>
            <a:r>
              <a:rPr lang="ru-RU" sz="1400" b="1" dirty="0" smtClean="0">
                <a:solidFill>
                  <a:schemeClr val="accent2"/>
                </a:solidFill>
                <a:latin typeface="Times New Roman" pitchFamily="18" charset="0"/>
              </a:rPr>
              <a:t>пользовательский режим (</a:t>
            </a:r>
            <a:r>
              <a:rPr lang="ru-RU" sz="1400" b="1" dirty="0" err="1" smtClean="0">
                <a:solidFill>
                  <a:schemeClr val="accent2"/>
                </a:solidFill>
                <a:latin typeface="Times New Roman" pitchFamily="18" charset="0"/>
              </a:rPr>
              <a:t>user</a:t>
            </a:r>
            <a:r>
              <a:rPr lang="ru-RU" sz="1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ru-RU" sz="1400" b="1" dirty="0" err="1" smtClean="0">
                <a:solidFill>
                  <a:schemeClr val="accent2"/>
                </a:solidFill>
                <a:latin typeface="Times New Roman" pitchFamily="18" charset="0"/>
              </a:rPr>
              <a:t>mode</a:t>
            </a:r>
            <a:r>
              <a:rPr lang="ru-RU" sz="1400" b="1" dirty="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ru-RU" sz="1400" b="1" dirty="0" smtClean="0">
                <a:latin typeface="Times New Roman" pitchFamily="18" charset="0"/>
              </a:rPr>
              <a:t> и привилегированный режим, который также называют </a:t>
            </a:r>
            <a:r>
              <a:rPr lang="ru-RU" sz="1400" b="1" dirty="0" smtClean="0">
                <a:solidFill>
                  <a:srgbClr val="FF3300"/>
                </a:solidFill>
                <a:latin typeface="Times New Roman" pitchFamily="18" charset="0"/>
              </a:rPr>
              <a:t>режимом ядра (</a:t>
            </a:r>
            <a:r>
              <a:rPr lang="ru-RU" sz="1400" b="1" dirty="0" err="1" smtClean="0">
                <a:solidFill>
                  <a:srgbClr val="FF3300"/>
                </a:solidFill>
                <a:latin typeface="Times New Roman" pitchFamily="18" charset="0"/>
              </a:rPr>
              <a:t>kernel</a:t>
            </a:r>
            <a:r>
              <a:rPr lang="ru-RU" sz="14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ru-RU" sz="1400" b="1" dirty="0" err="1" smtClean="0">
                <a:solidFill>
                  <a:srgbClr val="FF3300"/>
                </a:solidFill>
                <a:latin typeface="Times New Roman" pitchFamily="18" charset="0"/>
              </a:rPr>
              <a:t>mode</a:t>
            </a:r>
            <a:r>
              <a:rPr lang="ru-RU" sz="1400" b="1" dirty="0" smtClean="0">
                <a:solidFill>
                  <a:srgbClr val="FF3300"/>
                </a:solidFill>
                <a:latin typeface="Times New Roman" pitchFamily="18" charset="0"/>
              </a:rPr>
              <a:t>),</a:t>
            </a:r>
            <a:r>
              <a:rPr lang="ru-RU" sz="1400" b="1" dirty="0" smtClean="0">
                <a:latin typeface="Times New Roman" pitchFamily="18" charset="0"/>
              </a:rPr>
              <a:t> или режимом супервизора (</a:t>
            </a:r>
            <a:r>
              <a:rPr lang="ru-RU" sz="1400" b="1" dirty="0" err="1" smtClean="0">
                <a:latin typeface="Times New Roman" pitchFamily="18" charset="0"/>
              </a:rPr>
              <a:t>supervisor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</a:rPr>
              <a:t>mode</a:t>
            </a:r>
            <a:r>
              <a:rPr lang="ru-RU" sz="1400" b="1" dirty="0" smtClean="0">
                <a:latin typeface="Times New Roman" pitchFamily="18" charset="0"/>
              </a:rPr>
              <a:t>). Подразумевается, что операционная система или некоторые ее части работают в привилегированном режиме, а приложения — в пользовательском режиме.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>
                <a:latin typeface="Times New Roman" pitchFamily="18" charset="0"/>
              </a:rPr>
              <a:t>Так как ядро выполняет все основные функции ОС, то чаще всего именно ядро становится той частью ОС, которая работает в привилегированном режиме </a:t>
            </a:r>
          </a:p>
        </p:txBody>
      </p:sp>
      <p:pic>
        <p:nvPicPr>
          <p:cNvPr id="126980" name="Picture 4" descr="gl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597693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42910" y="4429132"/>
            <a:ext cx="8498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Реализация мультизадачности привело к необходимости реализации работы</a:t>
            </a:r>
          </a:p>
          <a:p>
            <a:r>
              <a:rPr lang="ru-RU" dirty="0" smtClean="0"/>
              <a:t>ядра ОС в привилегированном режиме.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latin typeface="Times New Roman" pitchFamily="18" charset="0"/>
              </a:rPr>
              <a:t>Смена режимов при выполнении системного вызова к привилегированному ядру</a:t>
            </a:r>
            <a:r>
              <a:rPr lang="ru-RU" sz="3400" smtClean="0"/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1752600"/>
            <a:ext cx="3887788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900" b="1" smtClean="0">
                <a:latin typeface="Times New Roman" pitchFamily="18" charset="0"/>
              </a:rPr>
              <a:t>Архитектура ОС, основанная на привилегированном ядре и приложениях пользовательского режима, стала, по существу, классической.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900" b="1" smtClean="0">
                <a:latin typeface="Times New Roman" pitchFamily="18" charset="0"/>
              </a:rPr>
              <a:t>Ее используют многие популярные операционные системы, в том числе многочисленные версии UNIX, VAX VMS, IBM OS/390, OS/2, и с определенными модификациями — Windows NT</a:t>
            </a:r>
            <a:r>
              <a:rPr lang="en-US" sz="1900" b="1" smtClean="0">
                <a:latin typeface="Times New Roman" pitchFamily="18" charset="0"/>
              </a:rPr>
              <a:t>/2000/2003/XP</a:t>
            </a:r>
            <a:r>
              <a:rPr lang="ru-RU" sz="1900" b="1" smtClean="0">
                <a:latin typeface="Times New Roman" pitchFamily="18" charset="0"/>
              </a:rPr>
              <a:t>. </a:t>
            </a:r>
          </a:p>
        </p:txBody>
      </p:sp>
      <p:pic>
        <p:nvPicPr>
          <p:cNvPr id="129028" name="Picture 4" descr="gl3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49500"/>
            <a:ext cx="47625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Times New Roman" pitchFamily="18" charset="0"/>
              </a:rPr>
              <a:t>Защита уровней ОС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3160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sz="2000" smtClean="0">
                <a:latin typeface="Times New Roman" pitchFamily="18" charset="0"/>
              </a:rPr>
              <a:t>Дальнейшее развитие идеи многоуровневой организации ОС было сделано в ОС </a:t>
            </a:r>
            <a:r>
              <a:rPr lang="en-US" sz="2000" smtClean="0">
                <a:latin typeface="Times New Roman" pitchFamily="18" charset="0"/>
              </a:rPr>
              <a:t>MULTICS.</a:t>
            </a:r>
            <a:endParaRPr lang="ru-RU" sz="20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	В </a:t>
            </a:r>
            <a:r>
              <a:rPr lang="en-US" sz="2000" smtClean="0">
                <a:latin typeface="Times New Roman" pitchFamily="18" charset="0"/>
              </a:rPr>
              <a:t>MULTICS </a:t>
            </a:r>
            <a:r>
              <a:rPr lang="ru-RU" sz="2000" smtClean="0">
                <a:latin typeface="Times New Roman" pitchFamily="18" charset="0"/>
              </a:rPr>
              <a:t>защита уровней была реализована аппаратно.</a:t>
            </a:r>
          </a:p>
          <a:p>
            <a:pPr eaLnBrk="1" hangingPunct="1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068638"/>
            <a:ext cx="4176712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068638"/>
            <a:ext cx="4211637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 многоуровневой архитектуры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1935" y="1827213"/>
            <a:ext cx="4611690" cy="4114800"/>
          </a:xfrm>
        </p:spPr>
        <p:txBody>
          <a:bodyPr/>
          <a:lstStyle/>
          <a:p>
            <a:r>
              <a:rPr lang="ru-RU" sz="1600" dirty="0" smtClean="0"/>
              <a:t>Многоуровневый </a:t>
            </a:r>
            <a:r>
              <a:rPr lang="ru-RU" sz="1600" dirty="0" smtClean="0"/>
              <a:t>подход позволяет независимо работать, менять и отлаживать ОС.</a:t>
            </a:r>
          </a:p>
          <a:p>
            <a:r>
              <a:rPr lang="ru-RU" sz="1600" dirty="0" smtClean="0"/>
              <a:t>Если уровни строго разделены:</a:t>
            </a:r>
          </a:p>
          <a:p>
            <a:r>
              <a:rPr lang="ru-RU" sz="1600" dirty="0" smtClean="0"/>
              <a:t>+ можно над ними независимо работать</a:t>
            </a:r>
          </a:p>
          <a:p>
            <a:r>
              <a:rPr lang="ru-RU" sz="1600" dirty="0" smtClean="0"/>
              <a:t>+ можно независимо заменять</a:t>
            </a:r>
          </a:p>
          <a:p>
            <a:r>
              <a:rPr lang="ru-RU" sz="1600" dirty="0" smtClean="0"/>
              <a:t>Например, сетевой стек TCP/IP является примером строгого разделения на уровни (</a:t>
            </a:r>
            <a:r>
              <a:rPr lang="ru-RU" sz="1600" dirty="0" err="1" smtClean="0"/>
              <a:t>уровни</a:t>
            </a:r>
            <a:r>
              <a:rPr lang="ru-RU" sz="1600" dirty="0" smtClean="0"/>
              <a:t> все четко выверены и подробно описаны)</a:t>
            </a:r>
          </a:p>
          <a:p>
            <a:r>
              <a:rPr lang="ru-RU" sz="1600" b="1" dirty="0" smtClean="0"/>
              <a:t>Сложности:</a:t>
            </a:r>
          </a:p>
          <a:p>
            <a:pPr lvl="1"/>
            <a:r>
              <a:rPr lang="ru-RU" sz="1600" dirty="0" smtClean="0"/>
              <a:t>как определить эти слои (непростая задача)</a:t>
            </a:r>
          </a:p>
          <a:p>
            <a:pPr lvl="1"/>
            <a:r>
              <a:rPr lang="ru-RU" sz="1600" dirty="0" smtClean="0"/>
              <a:t>разделение на уровни возможно только при наличии иерархии вызовов и отсутствии циклических зависимостей</a:t>
            </a:r>
            <a:r>
              <a:rPr lang="ru-RU" sz="1600" dirty="0" smtClean="0"/>
              <a:t>.</a:t>
            </a:r>
            <a:endParaRPr lang="ru-RU" sz="1600" dirty="0" smtClean="0"/>
          </a:p>
        </p:txBody>
      </p:sp>
      <p:pic>
        <p:nvPicPr>
          <p:cNvPr id="187394" name="Picture 2" descr="Ядро ОС Un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3806517" cy="31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Циклические зависимости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Рассмотрим пример: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Предположим, что: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Драйверу устройства можно ожидать завершения выполнения операции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/выв, это означает обращение к уровню планировщика времени ЦП.  Это вызов с верхнего слоя, а драйвер диска находится в самом низу на аппаратном уровне, это циклическая зависимость.</a:t>
            </a:r>
          </a:p>
          <a:p>
            <a:pPr lvl="1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ЦП может вызвать драйвер устройства для выгрузки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подгрузки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процессов.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Поэтому в этом случае данная архитектурная модель не работает</a:t>
            </a:r>
          </a:p>
          <a:p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Чем больше таких уровней, тем больше возникает проблемных ситуаций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Выход – отход от строгой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поуровневой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модели и возврат к небольшому числу слоев с большой функциональностью.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>
                <a:latin typeface="Times New Roman" pitchFamily="18" charset="0"/>
              </a:rPr>
              <a:t>Виртуальные машины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644900"/>
            <a:ext cx="8001000" cy="2924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</a:rPr>
              <a:t>Сердце системы, называемое </a:t>
            </a:r>
            <a:r>
              <a:rPr lang="ru-RU" sz="2000" b="1" dirty="0" smtClean="0">
                <a:latin typeface="Times New Roman" pitchFamily="18" charset="0"/>
              </a:rPr>
              <a:t>монитором виртуальной машины, </a:t>
            </a:r>
            <a:r>
              <a:rPr lang="ru-RU" sz="2000" dirty="0" smtClean="0">
                <a:latin typeface="Times New Roman" pitchFamily="18" charset="0"/>
              </a:rPr>
              <a:t>работает с оборудованием и обеспечивает многозадачность, предоставляя верхнему слою не одну, а несколько виртуальных машин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</a:rPr>
              <a:t>Каждая виртуальная машина идентична настоящему оборудованию, на каждой из них может работать любая операционная система, которая запускается прямо на аппаратуре.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</a:rPr>
              <a:t>Когда программа операционной системы CMS выполняет системный вызов, он прерывает операционную систему на своей собственной виртуальной машине, а не на VM/370, как произошло бы, если бы он работал на реальной машине вместо виртуальной.</a:t>
            </a:r>
            <a:endParaRPr lang="ru-RU" sz="1400" dirty="0" smtClean="0">
              <a:latin typeface="Times New Roman" pitchFamily="18" charset="0"/>
            </a:endParaRP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0645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b="1" smtClean="0">
                <a:latin typeface="Times New Roman" pitchFamily="18" charset="0"/>
              </a:rPr>
              <a:t>Место ОС в структуре вычислительной системы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205038"/>
            <a:ext cx="8208962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Times New Roman" pitchFamily="18" charset="0"/>
              </a:rPr>
              <a:t>Микроядерная архитектура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868863"/>
            <a:ext cx="8027988" cy="1150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600" b="1" smtClean="0">
                <a:latin typeface="Times New Roman" pitchFamily="18" charset="0"/>
              </a:rPr>
              <a:t>Суть микроядерной архитектуры состоит в следующем. В привилегированном режиме остается работать только очень небольшая часть ОС, называемая микроядром</a:t>
            </a:r>
            <a:endParaRPr lang="en-US" sz="16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600" b="1" smtClean="0">
                <a:latin typeface="Times New Roman" pitchFamily="18" charset="0"/>
              </a:rPr>
              <a:t>В состав микроядра обычно входят машинно-зависимые модули, а также модули, выполняющие базовые (но не все!) функции ядра по управлению процессами, обработке прерываний, управлению виртуальной памятью, пересылке сообщений и управлению устройствами ввода-вывода, связанные с загрузкой или чтением регистров устройств. </a:t>
            </a:r>
          </a:p>
        </p:txBody>
      </p:sp>
      <p:pic>
        <p:nvPicPr>
          <p:cNvPr id="132100" name="Picture 4" descr="gl3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00213"/>
            <a:ext cx="6048375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>
                <a:latin typeface="Times New Roman" pitchFamily="18" charset="0"/>
              </a:rPr>
              <a:t>Реализация системного вызова в микроядерной архитектуре</a:t>
            </a:r>
            <a:r>
              <a:rPr lang="ru-RU" sz="3400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149725"/>
            <a:ext cx="8893175" cy="19431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1600" b="1" smtClean="0">
                <a:latin typeface="Times New Roman" pitchFamily="18" charset="0"/>
              </a:rPr>
              <a:t>Микроядро, выполняющееся в привилегированном режиме, имеет доступ к адресным пространствам каждого из этих приложений и поэтому может работать в качестве посредника. </a:t>
            </a:r>
            <a:endParaRPr lang="en-US" sz="16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600" b="1" smtClean="0">
                <a:latin typeface="Times New Roman" pitchFamily="18" charset="0"/>
              </a:rPr>
              <a:t>Микроядро сначала передает сообщение, содержащее имя и параметры вызываемой процедуры нужному серверу, затем сервер выполняет запрошенную операцию, после чего ядро возвращает результаты клиенту с помощью другого сообщения. </a:t>
            </a:r>
            <a:endParaRPr lang="en-US" sz="16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600" b="1" smtClean="0">
                <a:latin typeface="Times New Roman" pitchFamily="18" charset="0"/>
              </a:rPr>
              <a:t>Таким образом, работа микроядерной операционной системы соответствует известной модели клиент-сервер, в которой роль транспортных средств выполняет микроядро. </a:t>
            </a:r>
          </a:p>
        </p:txBody>
      </p:sp>
      <p:pic>
        <p:nvPicPr>
          <p:cNvPr id="133124" name="Picture 4" descr="gl3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628775"/>
            <a:ext cx="4762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932363" y="1773238"/>
            <a:ext cx="4211637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1500" b="1">
                <a:latin typeface="Times New Roman" pitchFamily="18" charset="0"/>
              </a:rPr>
              <a:t>Клиент, которым может быть либо прикладная программа, либо другой компонент ОС, запрашивает выполнение некоторой функции у соответствующего сервера, посылая ему сообщение. </a:t>
            </a:r>
            <a:endParaRPr lang="en-US" sz="1500" b="1">
              <a:latin typeface="Times New Roman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1500" b="1">
                <a:latin typeface="Times New Roman" pitchFamily="18" charset="0"/>
              </a:rPr>
              <a:t>Непосредственная передача сообщений между приложениями невозможна, так как их адресные пространства изолированы друг от друга. </a:t>
            </a:r>
            <a:endParaRPr lang="en-US" sz="15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Смена режимов при выполнении системного вызова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микроядерной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архитектуре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868863"/>
            <a:ext cx="8027988" cy="1150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700" smtClean="0">
                <a:latin typeface="Times New Roman" pitchFamily="18" charset="0"/>
              </a:rPr>
              <a:t>	При классической организации ОС (а) выполнение системного вызова сопровождается двумя переключениями режимов, а при микроядерной организации (б) — четырьмя. Таким образом, операционная система на основе микроядра при прочих равных условиях всегда будет менее производительной, чем ОС с классическим ядром. </a:t>
            </a:r>
          </a:p>
        </p:txBody>
      </p:sp>
      <p:pic>
        <p:nvPicPr>
          <p:cNvPr id="134148" name="Picture 4" descr="gl3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00213"/>
            <a:ext cx="6480175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>
                <a:latin typeface="Times New Roman" pitchFamily="18" charset="0"/>
              </a:rPr>
              <a:t>Преимущества и недостатки микроядерной архитектуры</a:t>
            </a:r>
            <a:r>
              <a:rPr lang="ru-RU" sz="3400" smtClean="0"/>
              <a:t>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713788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smtClean="0">
                <a:latin typeface="Times New Roman" pitchFamily="18" charset="0"/>
              </a:rPr>
              <a:t>Достоинства: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>
                <a:latin typeface="Times New Roman" pitchFamily="18" charset="0"/>
              </a:rPr>
              <a:t>переносимость,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>
                <a:latin typeface="Times New Roman" pitchFamily="18" charset="0"/>
              </a:rPr>
              <a:t>расширяемость,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>
                <a:latin typeface="Times New Roman" pitchFamily="18" charset="0"/>
              </a:rPr>
              <a:t>надежность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>
                <a:latin typeface="Times New Roman" pitchFamily="18" charset="0"/>
              </a:rPr>
              <a:t>хорошие предпосылки для поддержки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ru-RU" sz="2800" smtClean="0">
                <a:latin typeface="Times New Roman" pitchFamily="18" charset="0"/>
              </a:rPr>
              <a:t>Недостатки: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800" smtClean="0">
                <a:latin typeface="Times New Roman" pitchFamily="18" charset="0"/>
              </a:rPr>
              <a:t>	</a:t>
            </a:r>
            <a:r>
              <a:rPr lang="ru-RU" smtClean="0">
                <a:latin typeface="Times New Roman" pitchFamily="18" charset="0"/>
              </a:rPr>
              <a:t>снижение производительности ОС.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Times New Roman" pitchFamily="18" charset="0"/>
              </a:rPr>
              <a:t>Модель клиент сервер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39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</a:rPr>
              <a:t>Большинство задач ОС перекладываются на пользовательские процессы.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</a:rPr>
              <a:t>Из ядра ОС переносятся в пользовательские процессы все, что только возможно, оставляя минимальное микроядро.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</a:rPr>
              <a:t>Получая запрос на какую-либо операцию, например чтение блока файла, пользовательский процесс (теперь называемый </a:t>
            </a:r>
            <a:r>
              <a:rPr lang="ru-RU" sz="1800" b="1" smtClean="0">
                <a:latin typeface="Times New Roman" pitchFamily="18" charset="0"/>
              </a:rPr>
              <a:t>обслуживаемым процессом </a:t>
            </a:r>
            <a:r>
              <a:rPr lang="ru-RU" sz="1800" smtClean="0">
                <a:latin typeface="Times New Roman" pitchFamily="18" charset="0"/>
              </a:rPr>
              <a:t>или </a:t>
            </a:r>
            <a:r>
              <a:rPr lang="ru-RU" sz="1800" b="1" smtClean="0">
                <a:latin typeface="Times New Roman" pitchFamily="18" charset="0"/>
              </a:rPr>
              <a:t>клиентским процессом) </a:t>
            </a:r>
            <a:r>
              <a:rPr lang="ru-RU" sz="1800" smtClean="0">
                <a:latin typeface="Times New Roman" pitchFamily="18" charset="0"/>
              </a:rPr>
              <a:t>посылает запрос </a:t>
            </a:r>
            <a:r>
              <a:rPr lang="ru-RU" sz="1800" b="1" smtClean="0">
                <a:latin typeface="Times New Roman" pitchFamily="18" charset="0"/>
              </a:rPr>
              <a:t>серверному </a:t>
            </a:r>
            <a:r>
              <a:rPr lang="ru-RU" sz="1800" smtClean="0">
                <a:latin typeface="Times New Roman" pitchFamily="18" charset="0"/>
              </a:rPr>
              <a:t>(обслуживающему) </a:t>
            </a:r>
            <a:r>
              <a:rPr lang="ru-RU" sz="1800" b="1" smtClean="0">
                <a:latin typeface="Times New Roman" pitchFamily="18" charset="0"/>
              </a:rPr>
              <a:t>процессу, </a:t>
            </a:r>
            <a:r>
              <a:rPr lang="ru-RU" sz="1800" smtClean="0">
                <a:latin typeface="Times New Roman" pitchFamily="18" charset="0"/>
              </a:rPr>
              <a:t>который его обрабатывает и высылает назад ответ.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4149725"/>
            <a:ext cx="777716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>
                <a:latin typeface="Times New Roman" pitchFamily="18" charset="0"/>
              </a:rPr>
              <a:t>Способы реализации прикладных программных сред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9088" y="1773238"/>
            <a:ext cx="356552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/>
              <a:t>	</a:t>
            </a:r>
            <a:r>
              <a:rPr lang="ru-RU" sz="1900" smtClean="0">
                <a:latin typeface="Times New Roman" pitchFamily="18" charset="0"/>
              </a:rPr>
              <a:t>Создание полноценной прикладной</a:t>
            </a:r>
            <a:r>
              <a:rPr lang="en-US" sz="1900" smtClean="0">
                <a:latin typeface="Times New Roman" pitchFamily="18" charset="0"/>
              </a:rPr>
              <a:t> </a:t>
            </a:r>
            <a:r>
              <a:rPr lang="ru-RU" sz="1900" smtClean="0">
                <a:latin typeface="Times New Roman" pitchFamily="18" charset="0"/>
              </a:rPr>
              <a:t>среды, полностью совместимой со средой другой операционной системы, является сложной задачей, тесно связанной со структурой операционной системы.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/>
              <a:t>	</a:t>
            </a:r>
            <a:endParaRPr lang="ru-RU" sz="1900" smtClean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95288" y="5084763"/>
            <a:ext cx="842486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latin typeface="Times New Roman" pitchFamily="18" charset="0"/>
              </a:rPr>
              <a:t>Существуют различные варианты построения множественных прикладных сред: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в виде обычного приложения (</a:t>
            </a:r>
            <a:r>
              <a:rPr lang="en-US" sz="1600">
                <a:latin typeface="Times New Roman" pitchFamily="18" charset="0"/>
              </a:rPr>
              <a:t>UNIX)</a:t>
            </a:r>
            <a:r>
              <a:rPr lang="ru-RU" sz="1600">
                <a:latin typeface="Times New Roman" pitchFamily="18" charset="0"/>
              </a:rPr>
              <a:t>.</a:t>
            </a:r>
            <a:endParaRPr lang="en-US" sz="1600">
              <a:latin typeface="Times New Roman" pitchFamily="18" charset="0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в виде серверов пользовательского режима</a:t>
            </a:r>
            <a:r>
              <a:rPr lang="en-US" sz="1600">
                <a:latin typeface="Times New Roman" pitchFamily="18" charset="0"/>
              </a:rPr>
              <a:t> (Windows NT/2000/2003/XP);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средства организации прикладных сред встроены глубоко в операционную систему</a:t>
            </a:r>
            <a:r>
              <a:rPr lang="en-US" sz="1600">
                <a:latin typeface="Times New Roman" pitchFamily="18" charset="0"/>
              </a:rPr>
              <a:t> (OS/2)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136197" name="Picture 5" descr="gl3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844675"/>
            <a:ext cx="4824412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>
                <a:latin typeface="Times New Roman" pitchFamily="18" charset="0"/>
              </a:rPr>
              <a:t>Программные среды, транслирующие системные вызовы</a:t>
            </a:r>
            <a:r>
              <a:rPr lang="ru-RU" sz="3400" smtClean="0"/>
              <a:t>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9700" y="1773238"/>
            <a:ext cx="39243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900" smtClean="0">
                <a:latin typeface="Times New Roman" pitchFamily="18" charset="0"/>
              </a:rPr>
              <a:t>Операционная система OS1 поддерживает кроме своих «родных» приложений приложения операционных систем OS2 и OS3.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ru-RU" sz="19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900" smtClean="0">
                <a:latin typeface="Times New Roman" pitchFamily="18" charset="0"/>
              </a:rPr>
              <a:t>Для этого в ее составе имеются специальные приложения — прикладные программные среды, — которые транслируют интерфейсы «чужих» операционных систем API OS2 и API OS3 в интерфейс своей «родной» операционной системы — API OS1. </a:t>
            </a:r>
          </a:p>
        </p:txBody>
      </p:sp>
      <p:pic>
        <p:nvPicPr>
          <p:cNvPr id="137220" name="Picture 4" descr="gl3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773238"/>
            <a:ext cx="4762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Реализация совместимости на основе нескольких равноправных API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81525"/>
            <a:ext cx="8243888" cy="1438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 smtClean="0">
                <a:latin typeface="Times New Roman" pitchFamily="18" charset="0"/>
              </a:rPr>
              <a:t>Операционная система имеет несколько равноправных прикладных программных интерфейсов.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 smtClean="0">
                <a:latin typeface="Times New Roman" pitchFamily="18" charset="0"/>
              </a:rPr>
              <a:t>Операционная система поддерживает приложения, написанные для OS1, OS2 и OS3. Для этого непосредственно в пространстве ядра системы размещены прикладные программные интерфейсы всех этих ОС: API OS1, API OS2 и API OS3</a:t>
            </a:r>
            <a:r>
              <a:rPr lang="ru-RU" sz="1700" smtClean="0"/>
              <a:t>. </a:t>
            </a:r>
          </a:p>
        </p:txBody>
      </p:sp>
      <p:pic>
        <p:nvPicPr>
          <p:cNvPr id="138244" name="Picture 4" descr="gl3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773238"/>
            <a:ext cx="4429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Микроядерный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подход к реализации множественных прикладных сред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661025"/>
            <a:ext cx="8001000" cy="1006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 smtClean="0">
                <a:latin typeface="Times New Roman" pitchFamily="18" charset="0"/>
              </a:rPr>
              <a:t>Приложения, используя API, обращаются с системными вызовами к соответствующей прикладной среде через микроядро.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 smtClean="0">
                <a:latin typeface="Times New Roman" pitchFamily="18" charset="0"/>
              </a:rPr>
              <a:t>Прикладная среда обрабатывает запрос, выполняет его и отсылает приложению результат. </a:t>
            </a:r>
          </a:p>
        </p:txBody>
      </p:sp>
      <p:pic>
        <p:nvPicPr>
          <p:cNvPr id="139268" name="Picture 4" descr="gl3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74898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Архитектура UNIX</a:t>
            </a:r>
            <a:r>
              <a:rPr lang="ru-RU"/>
              <a:t>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ph idx="1"/>
          </p:nvPr>
        </p:nvGraphicFramePr>
        <p:xfrm>
          <a:off x="2411413" y="1844675"/>
          <a:ext cx="4681537" cy="3757613"/>
        </p:xfrm>
        <a:graphic>
          <a:graphicData uri="http://schemas.openxmlformats.org/presentationml/2006/ole">
            <p:oleObj spid="_x0000_s5125" name="Visio" r:id="rId3" imgW="4179743" imgH="33539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>
                <a:latin typeface="Times New Roman" pitchFamily="18" charset="0"/>
              </a:rPr>
              <a:t>Место ОС в структуре программного обеспечения вычислительной системы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05038"/>
            <a:ext cx="6983412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Архитектура UNIX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700213"/>
            <a:ext cx="67691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Интерфейсы операционной системы </a:t>
            </a:r>
            <a:r>
              <a:rPr lang="en-US" sz="3200" b="1">
                <a:latin typeface="Times New Roman" pitchFamily="18" charset="0"/>
              </a:rPr>
              <a:t>UNIX</a:t>
            </a:r>
            <a:endParaRPr lang="ru-RU" sz="3200" b="1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92600"/>
            <a:ext cx="8642350" cy="2160588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интерфейс системных вызовов,</a:t>
            </a:r>
          </a:p>
          <a:p>
            <a:r>
              <a:rPr lang="ru-RU" sz="2500">
                <a:latin typeface="Times New Roman" pitchFamily="18" charset="0"/>
              </a:rPr>
              <a:t>интерфейс библиотечных функций</a:t>
            </a:r>
          </a:p>
          <a:p>
            <a:r>
              <a:rPr lang="ru-RU" sz="2500">
                <a:latin typeface="Times New Roman" pitchFamily="18" charset="0"/>
              </a:rPr>
              <a:t>интерфейс, образованный набором стандартных обслуживающих программ (интерфейс пользователя)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9388" y="1773238"/>
          <a:ext cx="8642350" cy="2381250"/>
        </p:xfrm>
        <a:graphic>
          <a:graphicData uri="http://schemas.openxmlformats.org/presentationml/2006/ole">
            <p:oleObj spid="_x0000_s6149" name="Visio" r:id="rId3" imgW="5883697" imgH="157975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5175"/>
            <a:ext cx="7313613" cy="1143000"/>
          </a:xfrm>
        </p:spPr>
        <p:txBody>
          <a:bodyPr/>
          <a:lstStyle/>
          <a:p>
            <a:r>
              <a:rPr lang="ru-RU" sz="3200"/>
              <a:t>Архитектура операционной системы с ядром в привилегированном режиме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2708" name="Picture 4" descr="gl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05038"/>
            <a:ext cx="83534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Ядро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27213"/>
            <a:ext cx="81375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Ядро непосредственно взаимодействует с аппаратной частью компьютера, изолируя прикладные программы от особенностей ее архитектуры. 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Ядро имеет набор услуг, предоставляемых прикладным программам. К услугам ядра относятся операции</a:t>
            </a:r>
            <a:r>
              <a:rPr lang="en-US" sz="2400">
                <a:latin typeface="Times New Roman" pitchFamily="18" charset="0"/>
              </a:rPr>
              <a:t>:</a:t>
            </a:r>
            <a:endParaRPr lang="ru-RU" sz="24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ввода/вывода (открытия, чтения, записи и управления файлами), </a:t>
            </a:r>
            <a:endParaRPr lang="en-US" sz="24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Создания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и управления процессами, их синхронизации и межпроцессного взаимодействия. 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Все приложения запрашивают услуги ядра посредством </a:t>
            </a:r>
            <a:r>
              <a:rPr lang="ru-RU" sz="2400" i="1">
                <a:latin typeface="Times New Roman" pitchFamily="18" charset="0"/>
              </a:rPr>
              <a:t>системных вызовов.</a:t>
            </a:r>
            <a:endParaRPr lang="ru-RU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Интерфейс системных вызовов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79994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Взаимодействие прикладных задач с ядром происходит посредством </a:t>
            </a:r>
            <a:r>
              <a:rPr lang="ru-RU" i="1">
                <a:latin typeface="Times New Roman" pitchFamily="18" charset="0"/>
              </a:rPr>
              <a:t>стандартного интерфейса системных вызовов</a:t>
            </a:r>
            <a:r>
              <a:rPr lang="ru-RU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Процесс запрашивает услугу посредством системного вызова определенной процедуры ядра, внешне похожего на обычный вызов библиотечной функции.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Ядро от имени процесса выполняет запрос и возвращает процессу необходимые данные.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Пример системного вызова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7213"/>
            <a:ext cx="8569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1800">
                <a:latin typeface="Courier New" pitchFamily="49" charset="0"/>
              </a:rPr>
              <a:t>main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ru-RU" sz="18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>
                <a:latin typeface="Courier New" pitchFamily="49" charset="0"/>
              </a:rPr>
              <a:t>		int fd;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>
                <a:latin typeface="Courier New" pitchFamily="49" charset="0"/>
              </a:rPr>
              <a:t>		char </a:t>
            </a:r>
            <a:r>
              <a:rPr lang="en-US" sz="1800">
                <a:latin typeface="Courier New" pitchFamily="49" charset="0"/>
              </a:rPr>
              <a:t>buf[80];</a:t>
            </a:r>
            <a:endParaRPr lang="ru-RU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>
                <a:latin typeface="Courier New" pitchFamily="49" charset="0"/>
              </a:rPr>
              <a:t>/*Откроем файл — получим ссылку (файловый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дескриптор)*</a:t>
            </a:r>
            <a:r>
              <a:rPr lang="en-US" sz="1800">
                <a:latin typeface="Courier New" pitchFamily="49" charset="0"/>
              </a:rPr>
              <a:t>/</a:t>
            </a:r>
            <a:endParaRPr lang="ru-RU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ru-RU" sz="1800">
                <a:latin typeface="Courier New" pitchFamily="49" charset="0"/>
              </a:rPr>
              <a:t>fd = 0_RDONLY)</a:t>
            </a:r>
            <a:r>
              <a:rPr lang="en-US" sz="1800">
                <a:latin typeface="Courier New" pitchFamily="49" charset="0"/>
              </a:rPr>
              <a:t>;</a:t>
            </a:r>
            <a:endParaRPr lang="ru-RU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/*</a:t>
            </a:r>
            <a:r>
              <a:rPr lang="ru-RU" sz="1800">
                <a:latin typeface="Courier New" pitchFamily="49" charset="0"/>
              </a:rPr>
              <a:t>Считаем в буфер buf 80 символов *</a:t>
            </a:r>
            <a:r>
              <a:rPr lang="en-US" sz="1800">
                <a:latin typeface="Courier New" pitchFamily="49" charset="0"/>
              </a:rPr>
              <a:t>/</a:t>
            </a:r>
            <a:endParaRPr lang="ru-RU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ru-RU" sz="1800">
                <a:latin typeface="Courier New" pitchFamily="49" charset="0"/>
              </a:rPr>
              <a:t>read(fd, buf,</a:t>
            </a:r>
            <a:r>
              <a:rPr lang="en-US" sz="1800">
                <a:latin typeface="Courier New" pitchFamily="49" charset="0"/>
              </a:rPr>
              <a:t>	sizeof(buf));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/*</a:t>
            </a:r>
            <a:r>
              <a:rPr lang="ru-RU" sz="1800">
                <a:latin typeface="Courier New" pitchFamily="49" charset="0"/>
              </a:rPr>
              <a:t>закроем файл</a:t>
            </a:r>
            <a:r>
              <a:rPr lang="en-US" sz="1800">
                <a:latin typeface="Courier New" pitchFamily="49" charset="0"/>
              </a:rPr>
              <a:t>*/</a:t>
            </a:r>
            <a:endParaRPr lang="ru-RU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close(fd);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ru-RU" sz="18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Смена режимов при выполнении системного вызова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4756" name="Picture 4" descr="gl3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05038"/>
            <a:ext cx="792162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313612" cy="608013"/>
          </a:xfrm>
        </p:spPr>
        <p:txBody>
          <a:bodyPr/>
          <a:lstStyle/>
          <a:p>
            <a:r>
              <a:rPr lang="ru-RU" sz="3200" b="1" dirty="0">
                <a:latin typeface="Times New Roman" pitchFamily="18" charset="0"/>
              </a:rPr>
              <a:t>Структура </a:t>
            </a:r>
            <a:r>
              <a:rPr lang="ru-RU" sz="3200" b="1" dirty="0" smtClean="0">
                <a:latin typeface="Times New Roman" pitchFamily="18" charset="0"/>
              </a:rPr>
              <a:t>ядра </a:t>
            </a:r>
            <a:r>
              <a:rPr lang="en-US" sz="3200" b="1" dirty="0" smtClean="0">
                <a:latin typeface="Times New Roman" pitchFamily="18" charset="0"/>
              </a:rPr>
              <a:t>Unix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628775"/>
            <a:ext cx="3241675" cy="4392613"/>
          </a:xfrm>
        </p:spPr>
        <p:txBody>
          <a:bodyPr/>
          <a:lstStyle/>
          <a:p>
            <a:pPr marL="552450" indent="-552450">
              <a:lnSpc>
                <a:spcPct val="90000"/>
              </a:lnSpc>
            </a:pPr>
            <a:r>
              <a:rPr lang="ru-RU" sz="2800" b="1">
                <a:latin typeface="Times New Roman" pitchFamily="18" charset="0"/>
              </a:rPr>
              <a:t>Ядро состоит из 3-х подсистем</a:t>
            </a:r>
            <a:r>
              <a:rPr lang="ru-RU" sz="2800">
                <a:latin typeface="Times New Roman" pitchFamily="18" charset="0"/>
              </a:rPr>
              <a:t>:</a:t>
            </a:r>
          </a:p>
          <a:p>
            <a:pPr marL="933450" lvl="1" indent="-476250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2400" b="1">
                <a:latin typeface="Times New Roman" pitchFamily="18" charset="0"/>
              </a:rPr>
              <a:t>Файловая подсистема;</a:t>
            </a:r>
          </a:p>
          <a:p>
            <a:pPr marL="933450" lvl="1" indent="-476250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2400" b="1">
                <a:latin typeface="Times New Roman" pitchFamily="18" charset="0"/>
              </a:rPr>
              <a:t>Подсистема управления процессами и памятью;</a:t>
            </a:r>
          </a:p>
          <a:p>
            <a:pPr marL="933450" lvl="1" indent="-476250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2400" b="1">
                <a:latin typeface="Times New Roman" pitchFamily="18" charset="0"/>
              </a:rPr>
              <a:t>Подсистема ввода</a:t>
            </a:r>
            <a:r>
              <a:rPr lang="en-US" sz="2400" b="1">
                <a:latin typeface="Times New Roman" pitchFamily="18" charset="0"/>
              </a:rPr>
              <a:t>/</a:t>
            </a:r>
            <a:r>
              <a:rPr lang="ru-RU" sz="2400" b="1">
                <a:latin typeface="Times New Roman" pitchFamily="18" charset="0"/>
              </a:rPr>
              <a:t>вывода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876300"/>
            <a:ext cx="5961063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993062" cy="1143000"/>
          </a:xfrm>
        </p:spPr>
        <p:txBody>
          <a:bodyPr/>
          <a:lstStyle/>
          <a:p>
            <a:r>
              <a:rPr lang="ru-RU" sz="3200" b="1">
                <a:latin typeface="Times New Roman" pitchFamily="18" charset="0"/>
              </a:rPr>
              <a:t>Файловая подсистема</a:t>
            </a:r>
            <a:r>
              <a:rPr lang="en-US" sz="3200" b="1">
                <a:latin typeface="Times New Roman" pitchFamily="18" charset="0"/>
              </a:rPr>
              <a:t/>
            </a:r>
            <a:br>
              <a:rPr lang="en-US" sz="3200" b="1">
                <a:latin typeface="Times New Roman" pitchFamily="18" charset="0"/>
              </a:rPr>
            </a:br>
            <a:r>
              <a:rPr lang="en-US" sz="3200" b="1">
                <a:latin typeface="Times New Roman" pitchFamily="18" charset="0"/>
              </a:rPr>
              <a:t> (</a:t>
            </a:r>
            <a:r>
              <a:rPr lang="ru-RU" sz="3200">
                <a:latin typeface="Times New Roman" pitchFamily="18" charset="0"/>
              </a:rPr>
              <a:t>унифицированный интерфейс доступа  к данным</a:t>
            </a:r>
            <a:r>
              <a:rPr lang="en-US" sz="3200">
                <a:latin typeface="Times New Roman" pitchFamily="18" charset="0"/>
              </a:rPr>
              <a:t>)</a:t>
            </a:r>
            <a:endParaRPr lang="ru-RU" sz="3200"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27213"/>
            <a:ext cx="8137525" cy="4114800"/>
          </a:xfrm>
        </p:spPr>
        <p:txBody>
          <a:bodyPr/>
          <a:lstStyle/>
          <a:p>
            <a:r>
              <a:rPr lang="ru-RU">
                <a:latin typeface="Times New Roman" pitchFamily="18" charset="0"/>
              </a:rPr>
              <a:t>Файловая подсистема обеспечивает </a:t>
            </a:r>
            <a:r>
              <a:rPr lang="ru-RU" i="1">
                <a:latin typeface="Times New Roman" pitchFamily="18" charset="0"/>
              </a:rPr>
              <a:t>унифицированный интерфейс доступа  к данным</a:t>
            </a:r>
            <a:r>
              <a:rPr lang="ru-RU">
                <a:latin typeface="Times New Roman" pitchFamily="18" charset="0"/>
              </a:rPr>
              <a:t>, расположенным на дисковых накопителях, и к периферийным устройствам. Одни и те же функции </a:t>
            </a:r>
            <a:r>
              <a:rPr lang="ru-RU" i="1">
                <a:latin typeface="Times New Roman" pitchFamily="18" charset="0"/>
              </a:rPr>
              <a:t>ореп(2), read(2), </a:t>
            </a:r>
            <a:r>
              <a:rPr lang="ru-RU">
                <a:latin typeface="Times New Roman" pitchFamily="18" charset="0"/>
              </a:rPr>
              <a:t>могут использоваться как при чтении или записи данных на диск, так и при выводе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текста на принтер или терминал.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Файловая подсистема</a:t>
            </a:r>
            <a:r>
              <a:rPr lang="en-US" sz="3200" b="1">
                <a:latin typeface="Times New Roman" pitchFamily="18" charset="0"/>
              </a:rPr>
              <a:t/>
            </a:r>
            <a:br>
              <a:rPr lang="en-US" sz="3200" b="1">
                <a:latin typeface="Times New Roman" pitchFamily="18" charset="0"/>
              </a:rPr>
            </a:br>
            <a:r>
              <a:rPr lang="ru-RU" sz="3200" b="1">
                <a:latin typeface="Times New Roman" pitchFamily="18" charset="0"/>
              </a:rPr>
              <a:t>(</a:t>
            </a:r>
            <a:r>
              <a:rPr lang="ru-RU" sz="3200">
                <a:latin typeface="Times New Roman" pitchFamily="18" charset="0"/>
              </a:rPr>
              <a:t>контроль прав доступа)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7999412" cy="4114800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Файловая подсистема </a:t>
            </a:r>
            <a:r>
              <a:rPr lang="ru-RU" sz="2500" i="1">
                <a:latin typeface="Times New Roman" pitchFamily="18" charset="0"/>
              </a:rPr>
              <a:t>контролирует права доступа</a:t>
            </a:r>
            <a:r>
              <a:rPr lang="ru-RU" sz="2500">
                <a:latin typeface="Times New Roman" pitchFamily="18" charset="0"/>
              </a:rPr>
              <a:t> к файлу, выполняет  операции размещения и удаления файла, а также выполняет запись/чтение данных файла. </a:t>
            </a:r>
          </a:p>
          <a:p>
            <a:r>
              <a:rPr lang="ru-RU" sz="2500">
                <a:latin typeface="Times New Roman" pitchFamily="18" charset="0"/>
              </a:rPr>
              <a:t>Поскольку большинство прикладных функций выполняется через интерфейс файловой системы (в том числе и доступ к периферийным устройствам), права доступа к файлам определяют</a:t>
            </a:r>
            <a:r>
              <a:rPr lang="ru-RU" sz="2500" i="1">
                <a:latin typeface="Times New Roman" pitchFamily="18" charset="0"/>
              </a:rPr>
              <a:t> привилегии</a:t>
            </a:r>
            <a:r>
              <a:rPr lang="ru-RU" sz="2500">
                <a:latin typeface="Times New Roman" pitchFamily="18" charset="0"/>
              </a:rPr>
              <a:t> пользователя в системе.</a:t>
            </a:r>
          </a:p>
          <a:p>
            <a:endParaRPr lang="ru-RU" sz="25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997200"/>
            <a:ext cx="8001000" cy="684213"/>
          </a:xfrm>
        </p:spPr>
        <p:txBody>
          <a:bodyPr/>
          <a:lstStyle/>
          <a:p>
            <a:pPr algn="ctr" eaLnBrk="1" hangingPunct="1"/>
            <a:r>
              <a:rPr lang="ru-RU" b="1" dirty="0" smtClean="0">
                <a:latin typeface="Times New Roman" pitchFamily="18" charset="0"/>
              </a:rPr>
              <a:t>Архитектура ОС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</a:rPr>
              <a:t>Основные виды</a:t>
            </a:r>
            <a:endParaRPr lang="ru-RU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Файловая подсистема</a:t>
            </a:r>
            <a:r>
              <a:rPr lang="en-US" sz="3200" b="1">
                <a:latin typeface="Times New Roman" pitchFamily="18" charset="0"/>
              </a:rPr>
              <a:t/>
            </a:r>
            <a:br>
              <a:rPr lang="en-US" sz="3200" b="1">
                <a:latin typeface="Times New Roman" pitchFamily="18" charset="0"/>
              </a:rPr>
            </a:br>
            <a:r>
              <a:rPr lang="ru-RU" sz="3200" b="1">
                <a:latin typeface="Times New Roman" pitchFamily="18" charset="0"/>
              </a:rPr>
              <a:t>(связь с подсистемой ввода</a:t>
            </a:r>
            <a:r>
              <a:rPr lang="en-US" sz="3200" b="1">
                <a:latin typeface="Times New Roman" pitchFamily="18" charset="0"/>
              </a:rPr>
              <a:t>/</a:t>
            </a:r>
            <a:r>
              <a:rPr lang="ru-RU" sz="3200" b="1">
                <a:latin typeface="Times New Roman" pitchFamily="18" charset="0"/>
              </a:rPr>
              <a:t>вывода</a:t>
            </a:r>
            <a:r>
              <a:rPr lang="ru-RU" sz="3200">
                <a:latin typeface="Times New Roman" pitchFamily="18" charset="0"/>
              </a:rPr>
              <a:t>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>
                <a:latin typeface="Times New Roman" pitchFamily="18" charset="0"/>
              </a:rPr>
              <a:t>Файловая подсистема обеспечивает перенаправление запросов, адресованных периферийным устройствам, соответствующим модулям подсистемы ввода/вывода.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Подсистема управления процессами</a:t>
            </a:r>
            <a:endParaRPr lang="ru-RU" sz="3200">
              <a:latin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Запущенная на выполнение программа порождает в системе один или более </a:t>
            </a:r>
            <a:r>
              <a:rPr lang="ru-RU" i="1">
                <a:latin typeface="Times New Roman" pitchFamily="18" charset="0"/>
              </a:rPr>
              <a:t>процессов </a:t>
            </a:r>
            <a:r>
              <a:rPr lang="ru-RU">
                <a:latin typeface="Times New Roman" pitchFamily="18" charset="0"/>
              </a:rPr>
              <a:t>(или </a:t>
            </a:r>
            <a:r>
              <a:rPr lang="ru-RU" i="1">
                <a:latin typeface="Times New Roman" pitchFamily="18" charset="0"/>
              </a:rPr>
              <a:t>задач). </a:t>
            </a:r>
            <a:r>
              <a:rPr lang="ru-RU">
                <a:latin typeface="Times New Roman" pitchFamily="18" charset="0"/>
              </a:rPr>
              <a:t>Подсистема управления процессами контролирует: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Создание и удаление процессов.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Распределение системных ресурсов (памяти, вычислительных ресурсов) между процессами.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Синхронизацию процессов.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Межпроцессное взаимодействие.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Планировщик процессов</a:t>
            </a:r>
            <a:br>
              <a:rPr lang="ru-RU" sz="3200" b="1">
                <a:latin typeface="Times New Roman" pitchFamily="18" charset="0"/>
              </a:rPr>
            </a:br>
            <a:r>
              <a:rPr lang="ru-RU" sz="3200" b="1">
                <a:latin typeface="Times New Roman" pitchFamily="18" charset="0"/>
              </a:rPr>
              <a:t>(</a:t>
            </a:r>
            <a:r>
              <a:rPr lang="en-US" sz="3200" b="1">
                <a:latin typeface="Times New Roman" pitchFamily="18" charset="0"/>
              </a:rPr>
              <a:t>sheduler</a:t>
            </a:r>
            <a:r>
              <a:rPr lang="ru-RU" sz="3200" b="1">
                <a:latin typeface="Times New Roman" pitchFamily="18" charset="0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80724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Специальная задача ядра, называемая </a:t>
            </a:r>
            <a:r>
              <a:rPr lang="ru-RU" sz="2400" i="1">
                <a:latin typeface="Times New Roman" pitchFamily="18" charset="0"/>
              </a:rPr>
              <a:t>распорядителем </a:t>
            </a:r>
            <a:r>
              <a:rPr lang="ru-RU" sz="2400">
                <a:latin typeface="Times New Roman" pitchFamily="18" charset="0"/>
              </a:rPr>
              <a:t>или </a:t>
            </a:r>
            <a:r>
              <a:rPr lang="ru-RU" sz="2400" i="1">
                <a:latin typeface="Times New Roman" pitchFamily="18" charset="0"/>
              </a:rPr>
              <a:t>планировщиком</a:t>
            </a:r>
            <a:r>
              <a:rPr lang="en-US" sz="2400" i="1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процессов (scheduler), разрешает конфликты между процессами в конкуренции за системные ресурсы (процессор, память, устройства ввода/вывода). 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Планировщик запускает процесс на выполнение, следя за тем,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чтобы процесс монопольно не захватил разделяемые системные ресурсы.</a:t>
            </a:r>
          </a:p>
          <a:p>
            <a:pPr>
              <a:lnSpc>
                <a:spcPct val="90000"/>
              </a:lnSpc>
            </a:pPr>
            <a:r>
              <a:rPr lang="ru-RU" sz="2400">
                <a:latin typeface="Times New Roman" pitchFamily="18" charset="0"/>
              </a:rPr>
              <a:t>Процесс освобождает процессор, ожидая длительной операции ввода/вывода, или по прошествии кванта времени. В этом случае планировщик выбирает следующий процесс с наивысшим приоритетом и запускает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его на выполнение.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Модуль управления памятью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8280400" cy="4770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i="1">
                <a:latin typeface="Times New Roman" pitchFamily="18" charset="0"/>
              </a:rPr>
              <a:t>Модуль управления памятью</a:t>
            </a:r>
            <a:r>
              <a:rPr lang="ru-RU" sz="2000" i="1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обеспечивает</a:t>
            </a:r>
            <a:r>
              <a:rPr lang="en-US" sz="2000">
                <a:latin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размещение оперативной памяти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для прикладных задач. Оперативная память является дорогостоящим ресурсом, и, как правило, ее редко бывает "слишком много". </a:t>
            </a:r>
            <a:endParaRPr lang="en-US" sz="200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вытеснение части адресного пространства процесса в из ОП в пул страниц на во внешней памяти. В случае, если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для всех процессов недостаточно памяти, ядро перемещает части процесса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или нескольких процессов во вторичную память (как правило, в специальную область жесткого диска), освобождая ресурсы для выполняющегося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процесса. Все современные системы реализуют так называемую </a:t>
            </a:r>
            <a:r>
              <a:rPr lang="ru-RU" sz="2000" i="1">
                <a:latin typeface="Times New Roman" pitchFamily="18" charset="0"/>
              </a:rPr>
              <a:t>виртуальную память: </a:t>
            </a:r>
            <a:endParaRPr lang="en-US" sz="2000" i="1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процесс выполняется в собственном логическом адресном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пространстве, которое может значительно превышать доступную физическую память. Управление виртуальной памятью процесса также входит в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задачи модуля управления памятью.</a:t>
            </a:r>
          </a:p>
          <a:p>
            <a:pPr lvl="1"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возвращение  в ОП вытесненных страниц процесса.</a:t>
            </a:r>
          </a:p>
          <a:p>
            <a:pPr>
              <a:lnSpc>
                <a:spcPct val="80000"/>
              </a:lnSpc>
            </a:pPr>
            <a:endParaRPr lang="ru-RU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Модуль межпроцессного взаимодействия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>
                <a:latin typeface="Times New Roman" pitchFamily="18" charset="0"/>
              </a:rPr>
              <a:t>Модуль межпроцессного взаимодействия</a:t>
            </a:r>
            <a:r>
              <a:rPr lang="en-US" i="1">
                <a:latin typeface="Times New Roman" pitchFamily="18" charset="0"/>
              </a:rPr>
              <a:t>:</a:t>
            </a:r>
          </a:p>
          <a:p>
            <a:pPr lvl="1"/>
            <a:r>
              <a:rPr lang="ru-RU">
                <a:latin typeface="Times New Roman" pitchFamily="18" charset="0"/>
              </a:rPr>
              <a:t>отвечает за уведомление процессов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о событиях с помощью сигналов</a:t>
            </a:r>
            <a:r>
              <a:rPr lang="en-US">
                <a:latin typeface="Times New Roman" pitchFamily="18" charset="0"/>
              </a:rPr>
              <a:t>;</a:t>
            </a:r>
            <a:r>
              <a:rPr lang="ru-RU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  <a:p>
            <a:pPr lvl="1"/>
            <a:r>
              <a:rPr lang="ru-RU">
                <a:latin typeface="Times New Roman" pitchFamily="18" charset="0"/>
              </a:rPr>
              <a:t>обеспечивает возможность передачи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данных между различными процессами.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Подсистема ввода</a:t>
            </a:r>
            <a:r>
              <a:rPr lang="en-US" b="1">
                <a:latin typeface="Times New Roman" pitchFamily="18" charset="0"/>
              </a:rPr>
              <a:t>/</a:t>
            </a:r>
            <a:r>
              <a:rPr lang="ru-RU" b="1">
                <a:latin typeface="Times New Roman" pitchFamily="18" charset="0"/>
              </a:rPr>
              <a:t>вывода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27213"/>
            <a:ext cx="8143875" cy="4114800"/>
          </a:xfrm>
        </p:spPr>
        <p:txBody>
          <a:bodyPr/>
          <a:lstStyle/>
          <a:p>
            <a:r>
              <a:rPr lang="ru-RU">
                <a:latin typeface="Times New Roman" pitchFamily="18" charset="0"/>
              </a:rPr>
              <a:t>Подсистема ввода/вывода:</a:t>
            </a:r>
          </a:p>
          <a:p>
            <a:pPr lvl="1"/>
            <a:r>
              <a:rPr lang="ru-RU">
                <a:latin typeface="Times New Roman" pitchFamily="18" charset="0"/>
              </a:rPr>
              <a:t>выполняет запросы файловой подсистемы и подсистемы управления процессами для доступа к периферийным устройствам (дискам, магнитным лентам, терминалам и т. д.); </a:t>
            </a:r>
          </a:p>
          <a:p>
            <a:pPr lvl="1"/>
            <a:r>
              <a:rPr lang="ru-RU">
                <a:latin typeface="Times New Roman" pitchFamily="18" charset="0"/>
              </a:rPr>
              <a:t>обеспечивает необходимую буферизацию данных; </a:t>
            </a:r>
          </a:p>
          <a:p>
            <a:pPr lvl="1"/>
            <a:r>
              <a:rPr lang="ru-RU">
                <a:latin typeface="Times New Roman" pitchFamily="18" charset="0"/>
              </a:rPr>
              <a:t>взаимодействует с </a:t>
            </a:r>
            <a:r>
              <a:rPr lang="ru-RU" i="1">
                <a:latin typeface="Times New Roman" pitchFamily="18" charset="0"/>
              </a:rPr>
              <a:t>драйверами устройств — </a:t>
            </a:r>
            <a:r>
              <a:rPr lang="ru-RU">
                <a:latin typeface="Times New Roman" pitchFamily="18" charset="0"/>
              </a:rPr>
              <a:t>специальными модулями ядра, непосредственно обслуживающими внешние устройства.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4000" b="1">
                <a:solidFill>
                  <a:schemeClr val="tx2"/>
                </a:solidFill>
                <a:latin typeface="Times New Roman" pitchFamily="18" charset="0"/>
              </a:rPr>
              <a:t>Файлы и файловая система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Ключевая роль файлов в ОС </a:t>
            </a:r>
            <a:r>
              <a:rPr lang="en-US" sz="3200" b="1">
                <a:latin typeface="Times New Roman" pitchFamily="18" charset="0"/>
              </a:rPr>
              <a:t>UNIX</a:t>
            </a:r>
            <a:endParaRPr lang="ru-RU" sz="3200" b="1">
              <a:latin typeface="Times New Roman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82089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Файлы в UNIX играют ключевую роль</a:t>
            </a:r>
            <a:r>
              <a:rPr lang="en-US" sz="2000">
                <a:latin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все данные хранятся в виде файлов;</a:t>
            </a:r>
          </a:p>
          <a:p>
            <a:pPr lvl="1"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файлы обеспечивают доступ к периферийным устройствам компьютера, включая диски, накопители на магнитной ленте, CD-ROM, принтеры, терминалы, сетевые адаптеры и даже память;</a:t>
            </a:r>
          </a:p>
          <a:p>
            <a:pPr lvl="1"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для приложений UNIX доступ в дисковому файлу "неотличим" от доступа, скажем, к принтеру;</a:t>
            </a:r>
          </a:p>
          <a:p>
            <a:pPr lvl="1"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все программы, которые выполняются в системе, включая прикладные задачи пользователей, системные процессы и даже ядро UNIX, являются исполняемыми файлами;</a:t>
            </a:r>
          </a:p>
          <a:p>
            <a:pPr lvl="1">
              <a:lnSpc>
                <a:spcPct val="90000"/>
              </a:lnSpc>
            </a:pPr>
            <a:r>
              <a:rPr lang="ru-RU" sz="2000">
                <a:latin typeface="Times New Roman" pitchFamily="18" charset="0"/>
              </a:rPr>
              <a:t>файлы в UNIX определяют привилегии пользователей, поскольку права пользователя в большинстве случаев контролируются с помощью прав доступа к файлам.</a:t>
            </a:r>
          </a:p>
          <a:p>
            <a:pPr lvl="1">
              <a:lnSpc>
                <a:spcPct val="90000"/>
              </a:lnSpc>
            </a:pPr>
            <a:endParaRPr lang="ru-RU" sz="20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ru-RU" sz="20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ru-RU" sz="19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ru-RU" sz="1900"/>
          </a:p>
          <a:p>
            <a:pPr lvl="1">
              <a:lnSpc>
                <a:spcPct val="90000"/>
              </a:lnSpc>
            </a:pPr>
            <a:endParaRPr lang="ru-RU" sz="1900"/>
          </a:p>
          <a:p>
            <a:pPr>
              <a:lnSpc>
                <a:spcPct val="90000"/>
              </a:lnSpc>
            </a:pPr>
            <a:endParaRPr lang="ru-RU" sz="2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Файловая система </a:t>
            </a:r>
            <a:r>
              <a:rPr lang="en-US" b="1">
                <a:latin typeface="Times New Roman" pitchFamily="18" charset="0"/>
              </a:rPr>
              <a:t>UNIX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В UNIX файлы организованы в виде древовидной структуры (дерева), называемой </a:t>
            </a:r>
            <a:r>
              <a:rPr lang="ru-RU" sz="1700" i="1">
                <a:latin typeface="Times New Roman" pitchFamily="18" charset="0"/>
              </a:rPr>
              <a:t>файловой системой (</a:t>
            </a:r>
            <a:r>
              <a:rPr lang="en-US" sz="1700" i="1">
                <a:latin typeface="Times New Roman" pitchFamily="18" charset="0"/>
              </a:rPr>
              <a:t>File</a:t>
            </a:r>
            <a:r>
              <a:rPr lang="ru-RU" sz="1700">
                <a:latin typeface="Times New Roman" pitchFamily="18" charset="0"/>
              </a:rPr>
              <a:t>system)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Каждый файл имеет имя, определяющее его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расположение в дереве файловой системы.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Корнем этого дерева является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 i="1">
                <a:latin typeface="Times New Roman" pitchFamily="18" charset="0"/>
              </a:rPr>
              <a:t>корневой каталог</a:t>
            </a:r>
            <a:r>
              <a:rPr lang="en-US" sz="1700" i="1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(root directory), имеющий имя </a:t>
            </a:r>
            <a:r>
              <a:rPr lang="en-US" sz="1700" i="1">
                <a:latin typeface="Times New Roman" pitchFamily="18" charset="0"/>
              </a:rPr>
              <a:t>” /”</a:t>
            </a:r>
            <a:r>
              <a:rPr lang="ru-RU" sz="1700" i="1">
                <a:latin typeface="Times New Roman" pitchFamily="18" charset="0"/>
              </a:rPr>
              <a:t> </a:t>
            </a:r>
            <a:endParaRPr lang="en-US" sz="1700" i="1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Имена всех остальных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файлов содержат </a:t>
            </a:r>
            <a:r>
              <a:rPr lang="ru-RU" sz="1700" i="1">
                <a:latin typeface="Times New Roman" pitchFamily="18" charset="0"/>
              </a:rPr>
              <a:t>путь </a:t>
            </a:r>
            <a:r>
              <a:rPr lang="ru-RU" sz="1700">
                <a:latin typeface="Times New Roman" pitchFamily="18" charset="0"/>
              </a:rPr>
              <a:t>— список каталогов (ветвей), которые необходимо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пройти, чтобы достичь файла. В UNIX все доступное пользователям файловое пространство объединено в единое дерево каталогов, корнем которого является каталог</a:t>
            </a:r>
            <a:r>
              <a:rPr lang="en-US" sz="1700">
                <a:latin typeface="Times New Roman" pitchFamily="18" charset="0"/>
              </a:rPr>
              <a:t> “/”.</a:t>
            </a: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Таким образом, полное имя любого файла начинается с и не содержит идентификатора устройства (дискового накопителя, CD</a:t>
            </a:r>
            <a:r>
              <a:rPr lang="en-US" sz="1700">
                <a:latin typeface="Times New Roman" pitchFamily="18" charset="0"/>
              </a:rPr>
              <a:t>-</a:t>
            </a:r>
            <a:r>
              <a:rPr lang="ru-RU" sz="1700">
                <a:latin typeface="Times New Roman" pitchFamily="18" charset="0"/>
              </a:rPr>
              <a:t>ROM или удаленного компьютера в сети), на котором он фактически хранится.</a:t>
            </a:r>
            <a:endParaRPr lang="en-US" sz="17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/>
              <a:t>имя файла является атрибутом файловой системы, а не набора некоторых данных на диске, который не имеет имени как такового.</a:t>
            </a:r>
            <a:endParaRPr lang="en-US" sz="1700"/>
          </a:p>
          <a:p>
            <a:pPr>
              <a:lnSpc>
                <a:spcPct val="80000"/>
              </a:lnSpc>
            </a:pPr>
            <a:endParaRPr lang="ru-RU" sz="1700"/>
          </a:p>
          <a:p>
            <a:pPr>
              <a:lnSpc>
                <a:spcPct val="80000"/>
              </a:lnSpc>
            </a:pPr>
            <a:endParaRPr lang="ru-RU" sz="17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17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7313613" cy="1143000"/>
          </a:xfrm>
        </p:spPr>
        <p:txBody>
          <a:bodyPr/>
          <a:lstStyle/>
          <a:p>
            <a:r>
              <a:rPr lang="ru-RU" b="1">
                <a:latin typeface="Times New Roman" pitchFamily="18" charset="0"/>
              </a:rPr>
              <a:t>Метаданные файла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27213"/>
            <a:ext cx="78565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Каждый файл имеет связанные с ним </a:t>
            </a:r>
            <a:r>
              <a:rPr lang="ru-RU" sz="2100" i="1">
                <a:latin typeface="Times New Roman" pitchFamily="18" charset="0"/>
              </a:rPr>
              <a:t>метаданные </a:t>
            </a:r>
            <a:r>
              <a:rPr lang="ru-RU" sz="2100">
                <a:latin typeface="Times New Roman" pitchFamily="18" charset="0"/>
              </a:rPr>
              <a:t>(хранящиеся в </a:t>
            </a:r>
            <a:r>
              <a:rPr lang="ru-RU" sz="2100" i="1">
                <a:latin typeface="Times New Roman" pitchFamily="18" charset="0"/>
              </a:rPr>
              <a:t>индексных дескрипторах </a:t>
            </a:r>
            <a:r>
              <a:rPr lang="ru-RU" sz="2100">
                <a:latin typeface="Times New Roman" pitchFamily="18" charset="0"/>
              </a:rPr>
              <a:t>— inode), содержащие все характеристики файла и позволяющие операционной системе выполнять операции, заказанные прикладной задачей: 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открыть файл, 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прочитать или записать данные, 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Создать или удалить файл.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Метаданные содержат указатели на дисковые блоки хранения данных файла. Имя файла в файловой системе является указателем на его метаданные, в то время как метаданные не содержат указателя на имя файла.</a:t>
            </a:r>
          </a:p>
          <a:p>
            <a:pPr>
              <a:lnSpc>
                <a:spcPct val="90000"/>
              </a:lnSpc>
            </a:pPr>
            <a:endParaRPr lang="ru-RU" sz="21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архитектуры 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827213"/>
            <a:ext cx="8112153" cy="4114800"/>
          </a:xfrm>
        </p:spPr>
        <p:txBody>
          <a:bodyPr/>
          <a:lstStyle/>
          <a:p>
            <a:r>
              <a:rPr lang="ru-RU" sz="2000" dirty="0" smtClean="0"/>
              <a:t>Под архитектурой операционной системы понимают структурную и функциональную организацию ОС на основе некоторой совокупности программных модулей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состав ОС входят исполняемые и объектные модули стандартных для данной ОС форматов, программные модули специального формата </a:t>
            </a:r>
            <a:r>
              <a:rPr lang="ru-RU" sz="2000" dirty="0" smtClean="0"/>
              <a:t>например:</a:t>
            </a:r>
          </a:p>
          <a:p>
            <a:pPr lvl="1"/>
            <a:r>
              <a:rPr lang="ru-RU" sz="1800" dirty="0" smtClean="0"/>
              <a:t>загрузчик </a:t>
            </a:r>
            <a:r>
              <a:rPr lang="ru-RU" sz="1800" dirty="0" smtClean="0"/>
              <a:t>ОС, </a:t>
            </a:r>
            <a:endParaRPr lang="ru-RU" sz="1800" dirty="0" smtClean="0"/>
          </a:p>
          <a:p>
            <a:pPr lvl="1"/>
            <a:r>
              <a:rPr lang="ru-RU" sz="1800" dirty="0" smtClean="0"/>
              <a:t>планировщик и менеджер процессов;</a:t>
            </a:r>
          </a:p>
          <a:p>
            <a:pPr lvl="1"/>
            <a:r>
              <a:rPr lang="ru-RU" sz="1800" dirty="0" smtClean="0"/>
              <a:t>Управление памятью;</a:t>
            </a:r>
          </a:p>
          <a:p>
            <a:pPr lvl="1"/>
            <a:r>
              <a:rPr lang="ru-RU" sz="1800" dirty="0" smtClean="0"/>
              <a:t>драйверы ввода-вывода;</a:t>
            </a:r>
          </a:p>
          <a:p>
            <a:pPr lvl="1"/>
            <a:r>
              <a:rPr lang="ru-RU" sz="1800" dirty="0" smtClean="0"/>
              <a:t>конфигурационные файлы;</a:t>
            </a:r>
          </a:p>
          <a:p>
            <a:pPr lvl="1"/>
            <a:r>
              <a:rPr lang="ru-RU" sz="1800" dirty="0" smtClean="0"/>
              <a:t>файлы </a:t>
            </a:r>
            <a:r>
              <a:rPr lang="ru-RU" sz="1800" dirty="0" smtClean="0"/>
              <a:t>документации, модули справочной системы и т.д.</a:t>
            </a:r>
            <a:endParaRPr lang="ru-RU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Типы файлов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8353425" cy="4114800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В UNIX существуют 6 типов файлов, различающихся по функциональному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назначению и действиям операционной системы при выполнении тех или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иных операций над файлами:</a:t>
            </a:r>
          </a:p>
          <a:p>
            <a:pPr lvl="1"/>
            <a:r>
              <a:rPr lang="ru-RU" sz="2100">
                <a:latin typeface="Times New Roman" pitchFamily="18" charset="0"/>
              </a:rPr>
              <a:t>Обычный файл (regular file)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pPr lvl="1"/>
            <a:r>
              <a:rPr lang="ru-RU" sz="2100">
                <a:latin typeface="Times New Roman" pitchFamily="18" charset="0"/>
              </a:rPr>
              <a:t>Каталог (directory)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pPr lvl="1"/>
            <a:r>
              <a:rPr lang="ru-RU" sz="2100">
                <a:latin typeface="Times New Roman" pitchFamily="18" charset="0"/>
              </a:rPr>
              <a:t>Специальный файл устройства (special device file)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pPr lvl="1"/>
            <a:r>
              <a:rPr lang="ru-RU" sz="2100">
                <a:latin typeface="Times New Roman" pitchFamily="18" charset="0"/>
              </a:rPr>
              <a:t>FIFO или именованный канал (named pipe)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pPr lvl="1"/>
            <a:r>
              <a:rPr lang="ru-RU" sz="2100">
                <a:latin typeface="Times New Roman" pitchFamily="18" charset="0"/>
              </a:rPr>
              <a:t>Связь (link)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pPr lvl="1"/>
            <a:r>
              <a:rPr lang="ru-RU" sz="2100">
                <a:latin typeface="Times New Roman" pitchFamily="18" charset="0"/>
              </a:rPr>
              <a:t>Сокет</a:t>
            </a:r>
            <a:r>
              <a:rPr lang="en-US" sz="2100">
                <a:latin typeface="Times New Roman" pitchFamily="18" charset="0"/>
              </a:rPr>
              <a:t>.</a:t>
            </a:r>
            <a:endParaRPr lang="ru-RU" sz="2100">
              <a:latin typeface="Times New Roman" pitchFamily="18" charset="0"/>
            </a:endParaRPr>
          </a:p>
          <a:p>
            <a:endParaRPr lang="ru-RU" sz="25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Каталог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1827213"/>
            <a:ext cx="4398962" cy="2681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 i="1">
                <a:latin typeface="Times New Roman" pitchFamily="18" charset="0"/>
              </a:rPr>
              <a:t>Каталог </a:t>
            </a:r>
            <a:r>
              <a:rPr lang="ru-RU" sz="2100">
                <a:latin typeface="Times New Roman" pitchFamily="18" charset="0"/>
              </a:rPr>
              <a:t>— это файл, содержащий имена находящихся в нем файлов, а также указатели на дополнительную информацию — метаданные, позволяющие операционной системе производить операции над этими файлами.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40814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Файлы устройств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82089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 b="1" i="1">
                <a:latin typeface="Times New Roman" pitchFamily="18" charset="0"/>
              </a:rPr>
              <a:t>Специальный файл устройства </a:t>
            </a:r>
            <a:r>
              <a:rPr lang="ru-RU" sz="2100">
                <a:latin typeface="Times New Roman" pitchFamily="18" charset="0"/>
              </a:rPr>
              <a:t>обеспечивает доступ к физическому устройству.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В UNIX различают:</a:t>
            </a:r>
          </a:p>
          <a:p>
            <a:pPr lvl="1">
              <a:lnSpc>
                <a:spcPct val="90000"/>
              </a:lnSpc>
            </a:pPr>
            <a:r>
              <a:rPr lang="ru-RU" sz="1900" i="1">
                <a:latin typeface="Times New Roman" pitchFamily="18" charset="0"/>
              </a:rPr>
              <a:t>символьные </a:t>
            </a:r>
            <a:r>
              <a:rPr lang="ru-RU" sz="1900">
                <a:latin typeface="Times New Roman" pitchFamily="18" charset="0"/>
              </a:rPr>
              <a:t>(character) и </a:t>
            </a:r>
            <a:r>
              <a:rPr lang="ru-RU" sz="1900" i="1">
                <a:latin typeface="Times New Roman" pitchFamily="18" charset="0"/>
              </a:rPr>
              <a:t>блочные </a:t>
            </a:r>
            <a:r>
              <a:rPr lang="ru-RU" sz="1900">
                <a:latin typeface="Times New Roman" pitchFamily="18" charset="0"/>
              </a:rPr>
              <a:t>(block) файлы устройств.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Доступ к устройствам осуществляется путем открытия, чтения и записи в специальный файл устройства.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Символьные файлы устройств используются для небуферизированного обмена данными с устройством,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Блочные файлы позволяют производить обмен данными в виде пакетов фиксированной длины — </a:t>
            </a:r>
            <a:r>
              <a:rPr lang="ru-RU" sz="2100" i="1">
                <a:latin typeface="Times New Roman" pitchFamily="18" charset="0"/>
              </a:rPr>
              <a:t>блоков. </a:t>
            </a:r>
            <a:r>
              <a:rPr lang="ru-RU" sz="2100">
                <a:latin typeface="Times New Roman" pitchFamily="18" charset="0"/>
              </a:rPr>
              <a:t>Доступ к некоторым устройствам может осуществляться как через символьные, так и через блочные специальные файлы.</a:t>
            </a:r>
          </a:p>
          <a:p>
            <a:pPr>
              <a:lnSpc>
                <a:spcPct val="90000"/>
              </a:lnSpc>
            </a:pPr>
            <a:endParaRPr lang="ru-RU" sz="21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Именованные каналы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8072437" cy="2538412"/>
          </a:xfrm>
        </p:spPr>
        <p:txBody>
          <a:bodyPr/>
          <a:lstStyle/>
          <a:p>
            <a:r>
              <a:rPr lang="ru-RU" b="1" i="1">
                <a:latin typeface="Times New Roman" pitchFamily="18" charset="0"/>
              </a:rPr>
              <a:t>FIFO или именованный канал </a:t>
            </a:r>
            <a:r>
              <a:rPr lang="ru-RU" i="1">
                <a:latin typeface="Times New Roman" pitchFamily="18" charset="0"/>
              </a:rPr>
              <a:t>— </a:t>
            </a:r>
            <a:r>
              <a:rPr lang="ru-RU">
                <a:latin typeface="Times New Roman" pitchFamily="18" charset="0"/>
              </a:rPr>
              <a:t>это файл, используемый для связи между процессами. </a:t>
            </a:r>
          </a:p>
          <a:p>
            <a:r>
              <a:rPr lang="ru-RU">
                <a:latin typeface="Times New Roman" pitchFamily="18" charset="0"/>
              </a:rPr>
              <a:t>FIFO впервые появились в System V UNIX, но большинство современных систем поддерживают этот механизм.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Жесткие связи в файловой системе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27213"/>
            <a:ext cx="8353425" cy="4114800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Каталог содержит имена файлов и указатели на их метаданные. В то же время сами метаданные не содержат ни имени файла, ни указателя на это имя.</a:t>
            </a:r>
          </a:p>
          <a:p>
            <a:r>
              <a:rPr lang="ru-RU" sz="2500">
                <a:latin typeface="Times New Roman" pitchFamily="18" charset="0"/>
              </a:rPr>
              <a:t>Такая архитектура позволяет одному файлу иметь несколько имен в файловой системе. </a:t>
            </a:r>
          </a:p>
          <a:p>
            <a:r>
              <a:rPr lang="ru-RU" sz="2500">
                <a:latin typeface="Times New Roman" pitchFamily="18" charset="0"/>
              </a:rPr>
              <a:t>Имена жестко связаны с метаданными и, соответственно, с данными файла, в то время как сам файл существует независимо от того, как его называют в файловой системе. Такая связь имени файла с его данными называется </a:t>
            </a:r>
            <a:r>
              <a:rPr lang="ru-RU" sz="2500" i="1">
                <a:latin typeface="Times New Roman" pitchFamily="18" charset="0"/>
              </a:rPr>
              <a:t>жесткой связью </a:t>
            </a:r>
            <a:r>
              <a:rPr lang="ru-RU" sz="2500">
                <a:latin typeface="Times New Roman" pitchFamily="18" charset="0"/>
              </a:rPr>
              <a:t>(hard link). </a:t>
            </a:r>
            <a:endParaRPr lang="en-US" sz="2500">
              <a:latin typeface="Times New Roman" pitchFamily="18" charset="0"/>
            </a:endParaRPr>
          </a:p>
          <a:p>
            <a:endParaRPr lang="ru-RU" sz="25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200" y="188913"/>
            <a:ext cx="4857750" cy="431800"/>
          </a:xfrm>
        </p:spPr>
        <p:txBody>
          <a:bodyPr/>
          <a:lstStyle/>
          <a:p>
            <a:r>
              <a:rPr lang="ru-RU" sz="3200" b="1">
                <a:latin typeface="Times New Roman" pitchFamily="18" charset="0"/>
              </a:rPr>
              <a:t>Пример жесткой связи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765175"/>
            <a:ext cx="4176713" cy="5759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Например, с помощью команды можно создать еще одно имя </a:t>
            </a:r>
            <a:r>
              <a:rPr lang="ru-RU" sz="1600" b="1">
                <a:latin typeface="Times New Roman" pitchFamily="18" charset="0"/>
              </a:rPr>
              <a:t>(second) </a:t>
            </a:r>
            <a:r>
              <a:rPr lang="ru-RU" sz="1600">
                <a:latin typeface="Times New Roman" pitchFamily="18" charset="0"/>
              </a:rPr>
              <a:t>файла, на который указывает имя </a:t>
            </a:r>
            <a:r>
              <a:rPr lang="ru-RU" sz="1600" b="1">
                <a:latin typeface="Times New Roman" pitchFamily="18" charset="0"/>
              </a:rPr>
              <a:t>first:</a:t>
            </a:r>
          </a:p>
          <a:p>
            <a:pPr>
              <a:lnSpc>
                <a:spcPct val="80000"/>
              </a:lnSpc>
            </a:pPr>
            <a:endParaRPr lang="ru-RU" sz="16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Times New Roman" pitchFamily="18" charset="0"/>
              </a:rPr>
              <a:t>	$pwd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Times New Roman" pitchFamily="18" charset="0"/>
              </a:rPr>
              <a:t>	/home/andrei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Times New Roman" pitchFamily="18" charset="0"/>
              </a:rPr>
              <a:t>	$ln first /home/sergey/second</a:t>
            </a:r>
            <a:endParaRPr lang="ru-RU" sz="16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16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Жесткие связи абсолютно равноправны. В списках файлов каталогов, которые можно получить с помощью команды </a:t>
            </a:r>
            <a:r>
              <a:rPr lang="ru-RU" sz="1600" i="1">
                <a:latin typeface="Times New Roman" pitchFamily="18" charset="0"/>
              </a:rPr>
              <a:t>ls(l), </a:t>
            </a:r>
            <a:r>
              <a:rPr lang="ru-RU" sz="1600">
                <a:latin typeface="Times New Roman" pitchFamily="18" charset="0"/>
              </a:rPr>
              <a:t>файлы </a:t>
            </a:r>
            <a:r>
              <a:rPr lang="ru-RU" sz="1600" b="1">
                <a:latin typeface="Times New Roman" pitchFamily="18" charset="0"/>
              </a:rPr>
              <a:t>first и second </a:t>
            </a:r>
            <a:r>
              <a:rPr lang="ru-RU" sz="1600">
                <a:latin typeface="Times New Roman" pitchFamily="18" charset="0"/>
              </a:rPr>
              <a:t>будут отличаться только именем. Все остальные атрибуты файла будут абсолютно одинаковыми.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С точки зрения пользователя — это два разных файла. Изменения, внесенные в любой из этих файлов, затронут и другой, поскольку оба они ссылаются на одни и те же данные файла.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Легко проверить, что удаление одного из файлов </a:t>
            </a:r>
            <a:r>
              <a:rPr lang="ru-RU" sz="1600" b="1">
                <a:latin typeface="Times New Roman" pitchFamily="18" charset="0"/>
              </a:rPr>
              <a:t>(first </a:t>
            </a:r>
            <a:r>
              <a:rPr lang="ru-RU" sz="1600">
                <a:latin typeface="Times New Roman" pitchFamily="18" charset="0"/>
              </a:rPr>
              <a:t>или </a:t>
            </a:r>
            <a:r>
              <a:rPr lang="ru-RU" sz="1600" b="1">
                <a:latin typeface="Times New Roman" pitchFamily="18" charset="0"/>
              </a:rPr>
              <a:t>second) </a:t>
            </a:r>
            <a:r>
              <a:rPr lang="ru-RU" sz="1600">
                <a:latin typeface="Times New Roman" pitchFamily="18" charset="0"/>
              </a:rPr>
              <a:t>не приведет к удалению самого файла, т. е. его метаданных и данных (если это не специальный файл устройства)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3" y="549275"/>
            <a:ext cx="45434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Символические связи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27213"/>
            <a:ext cx="81438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500">
                <a:latin typeface="Times New Roman" pitchFamily="18" charset="0"/>
              </a:rPr>
              <a:t>Жесткая связь является естественной формой связи имени файла с его метаданными и не принадлежит к особому типу файла.</a:t>
            </a:r>
          </a:p>
          <a:p>
            <a:pPr>
              <a:lnSpc>
                <a:spcPct val="90000"/>
              </a:lnSpc>
            </a:pPr>
            <a:r>
              <a:rPr lang="ru-RU" sz="2500">
                <a:latin typeface="Times New Roman" pitchFamily="18" charset="0"/>
              </a:rPr>
              <a:t>Особым типом файла является символическая </a:t>
            </a:r>
            <a:r>
              <a:rPr lang="ru-RU" sz="2500" i="1">
                <a:latin typeface="Times New Roman" pitchFamily="18" charset="0"/>
              </a:rPr>
              <a:t>связь, </a:t>
            </a:r>
            <a:r>
              <a:rPr lang="ru-RU" sz="2500">
                <a:latin typeface="Times New Roman" pitchFamily="18" charset="0"/>
              </a:rPr>
              <a:t>позволяющая косвенно адресовать файл. В отличие от жесткой связи, символическая связь адресует файл, который, в свою очередь, ссылается на другой файл. </a:t>
            </a:r>
          </a:p>
          <a:p>
            <a:pPr>
              <a:lnSpc>
                <a:spcPct val="90000"/>
              </a:lnSpc>
            </a:pPr>
            <a:r>
              <a:rPr lang="ru-RU" sz="2500">
                <a:latin typeface="Times New Roman" pitchFamily="18" charset="0"/>
              </a:rPr>
              <a:t>В результате, последний файл адресуется символической связью косвенно. </a:t>
            </a:r>
          </a:p>
          <a:p>
            <a:pPr>
              <a:lnSpc>
                <a:spcPct val="90000"/>
              </a:lnSpc>
            </a:pPr>
            <a:r>
              <a:rPr lang="ru-RU" sz="2500">
                <a:latin typeface="Times New Roman" pitchFamily="18" charset="0"/>
              </a:rPr>
              <a:t>Данные файла, являющегося символической связью, содержат только имя целевого файла.</a:t>
            </a:r>
          </a:p>
          <a:p>
            <a:pPr>
              <a:lnSpc>
                <a:spcPct val="90000"/>
              </a:lnSpc>
            </a:pPr>
            <a:endParaRPr lang="ru-RU" sz="25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13613" cy="536575"/>
          </a:xfrm>
        </p:spPr>
        <p:txBody>
          <a:bodyPr/>
          <a:lstStyle/>
          <a:p>
            <a:r>
              <a:rPr lang="ru-RU" sz="3200" b="1">
                <a:latin typeface="Times New Roman" pitchFamily="18" charset="0"/>
              </a:rPr>
              <a:t>Символические связи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7175" y="1700213"/>
            <a:ext cx="5076825" cy="3024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800">
                <a:latin typeface="Courier New" pitchFamily="49" charset="0"/>
              </a:rPr>
              <a:t>$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pwd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$ln -s</a:t>
            </a:r>
            <a:r>
              <a:rPr lang="ru-RU" sz="1800" i="1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first</a:t>
            </a:r>
            <a:r>
              <a:rPr lang="en-US" sz="1800">
                <a:latin typeface="Courier New" pitchFamily="49" charset="0"/>
              </a:rPr>
              <a:t> /home/sertgey/symfirst</a:t>
            </a:r>
            <a:endParaRPr lang="ru-RU" sz="18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ru-RU" sz="2000">
                <a:latin typeface="Times New Roman" pitchFamily="18" charset="0"/>
              </a:rPr>
              <a:t>Символическая связь является особым типом файла (об этом свидетельствует символ в первой позиции вывода и операционная система работает с таким файлом не так, как с обычным</a:t>
            </a:r>
            <a:r>
              <a:rPr lang="en-US" sz="2000"/>
              <a:t>.</a:t>
            </a:r>
            <a:endParaRPr lang="ru-RU" sz="2000"/>
          </a:p>
          <a:p>
            <a:pPr>
              <a:buFont typeface="Wingdings" pitchFamily="2" charset="2"/>
              <a:buNone/>
            </a:pPr>
            <a:endParaRPr lang="ru-RU" sz="1800" b="1">
              <a:latin typeface="Times New Roman" pitchFamily="18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41465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Сокеты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27213"/>
            <a:ext cx="82089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Сокеты предназначены для взаимодействия между процессами. 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Интерфейс сокетов часто используется для доступа к сети TCP/IP. 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В системах, ветви BSD UNIX на базе сокетов реализована система межпроцессного взаимодействия, с помощью которой работают многие системные сервисы, например, система печати.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Структура файловой системы UNIX</a:t>
            </a:r>
            <a:endParaRPr lang="ru-RU" sz="3200">
              <a:latin typeface="Times New Roman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46213"/>
            <a:ext cx="6624637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400" b="1" smtClean="0">
                <a:latin typeface="Times New Roman" pitchFamily="18" charset="0"/>
              </a:rPr>
              <a:t>Ядро и вспомогательные модули ОС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038" y="1752600"/>
            <a:ext cx="52197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100" smtClean="0">
                <a:latin typeface="Times New Roman" pitchFamily="18" charset="0"/>
              </a:rPr>
              <a:t>	Наиболее общим подходом к структуризации операционной системы является разделение всех ее модулей на две группы: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</a:rPr>
              <a:t> ядро — модули, выполняющие основные функции ОС; 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</a:rPr>
              <a:t> модули, выполняющие вспомогательные функции ОС. </a:t>
            </a:r>
          </a:p>
          <a:p>
            <a:pPr eaLnBrk="1" hangingPunct="1">
              <a:lnSpc>
                <a:spcPct val="90000"/>
              </a:lnSpc>
            </a:pPr>
            <a:endParaRPr lang="ru-RU" sz="2100" smtClean="0">
              <a:latin typeface="Times New Roman" pitchFamily="18" charset="0"/>
            </a:endParaRPr>
          </a:p>
        </p:txBody>
      </p:sp>
      <p:pic>
        <p:nvPicPr>
          <p:cNvPr id="122884" name="Picture 4" descr="gl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060575"/>
            <a:ext cx="24669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Корневой каталог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7213"/>
            <a:ext cx="8215312" cy="3114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	</a:t>
            </a:r>
            <a:r>
              <a:rPr lang="ru-RU">
                <a:latin typeface="Times New Roman" pitchFamily="18" charset="0"/>
              </a:rPr>
              <a:t>Корневой каталог является основой любой файловой системы UNIX.</a:t>
            </a:r>
          </a:p>
          <a:p>
            <a:r>
              <a:rPr lang="ru-RU">
                <a:latin typeface="Times New Roman" pitchFamily="18" charset="0"/>
              </a:rPr>
              <a:t>Все остальные файлы и каталоги располагаются в рамках структуры, порожденной корневым каталогом, независимо от их физического местонахождения.</a:t>
            </a:r>
          </a:p>
          <a:p>
            <a:endParaRPr lang="ru-RU">
              <a:latin typeface="Times New Roman" pitchFamily="18" charset="0"/>
            </a:endParaRP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/bin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ru-RU">
                <a:latin typeface="Times New Roman" pitchFamily="18" charset="0"/>
              </a:rPr>
              <a:t>В каталоге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/bin</a:t>
            </a:r>
            <a:r>
              <a:rPr lang="ru-RU">
                <a:latin typeface="Times New Roman" pitchFamily="18" charset="0"/>
              </a:rPr>
              <a:t> находятся наиболее часто употребляемые команды и утилиты системы, как правило, общего пользования.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313613" cy="1143000"/>
          </a:xfrm>
        </p:spPr>
        <p:txBody>
          <a:bodyPr/>
          <a:lstStyle/>
          <a:p>
            <a:r>
              <a:rPr lang="ru-RU" b="1">
                <a:latin typeface="Times New Roman" pitchFamily="18" charset="0"/>
              </a:rPr>
              <a:t>/dev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27213"/>
            <a:ext cx="78565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Каталог </a:t>
            </a:r>
            <a:r>
              <a:rPr lang="ru-RU" b="1">
                <a:latin typeface="Times New Roman" pitchFamily="18" charset="0"/>
              </a:rPr>
              <a:t>/dev</a:t>
            </a:r>
            <a:r>
              <a:rPr lang="ru-RU">
                <a:latin typeface="Times New Roman" pitchFamily="18" charset="0"/>
              </a:rPr>
              <a:t> содержит специальные файлы устройств, являющиеся интерфейсом доступа к периферийным устройствам.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Каталог </a:t>
            </a:r>
            <a:r>
              <a:rPr lang="ru-RU" b="1">
                <a:latin typeface="Times New Roman" pitchFamily="18" charset="0"/>
              </a:rPr>
              <a:t>/dev</a:t>
            </a:r>
            <a:r>
              <a:rPr lang="ru-RU">
                <a:latin typeface="Times New Roman" pitchFamily="18" charset="0"/>
              </a:rPr>
              <a:t> может содержать несколько подкаталогов, группирующих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специальные файлы устройств одного типа. 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Например, каталог </a:t>
            </a:r>
            <a:r>
              <a:rPr lang="ru-RU" b="1">
                <a:latin typeface="Times New Roman" pitchFamily="18" charset="0"/>
              </a:rPr>
              <a:t>/dev/dsk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содержит специальные файлы устройств для доступа к гибким и жестким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дискам системы.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/etc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этом каталоге находятся системные конфигурационные файлы и многие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утилиты администрирования. Среди наиболее важных файлов — скрипты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инициализации системы.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Эти скрипты хранятся в каталогах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en-US" sz="1900" b="1">
                <a:latin typeface="Times New Roman" pitchFamily="18" charset="0"/>
              </a:rPr>
              <a:t>/etc/rc0.d</a:t>
            </a:r>
            <a:r>
              <a:rPr lang="en-US" sz="1900">
                <a:latin typeface="Times New Roman" pitchFamily="18" charset="0"/>
              </a:rPr>
              <a:t>,  </a:t>
            </a:r>
            <a:r>
              <a:rPr lang="en-US" sz="1900" b="1">
                <a:latin typeface="Times New Roman" pitchFamily="18" charset="0"/>
              </a:rPr>
              <a:t>/etc/rc1.d</a:t>
            </a:r>
            <a:r>
              <a:rPr lang="en-US" sz="1900">
                <a:latin typeface="Times New Roman" pitchFamily="18" charset="0"/>
              </a:rPr>
              <a:t>, </a:t>
            </a:r>
            <a:r>
              <a:rPr lang="ru-RU" sz="1900" b="1">
                <a:latin typeface="Times New Roman" pitchFamily="18" charset="0"/>
              </a:rPr>
              <a:t>/etc/rc2.d </a:t>
            </a:r>
            <a:r>
              <a:rPr lang="ru-RU" sz="1900">
                <a:latin typeface="Times New Roman" pitchFamily="18" charset="0"/>
              </a:rPr>
              <a:t>и т. д, соответствующих уровням выполнения системы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(run level), и управляются скриптами /</a:t>
            </a:r>
            <a:r>
              <a:rPr lang="ru-RU" sz="1900" b="1">
                <a:latin typeface="Times New Roman" pitchFamily="18" charset="0"/>
              </a:rPr>
              <a:t>etc/rc</a:t>
            </a:r>
            <a:r>
              <a:rPr lang="en-US" sz="1900" b="1">
                <a:latin typeface="Times New Roman" pitchFamily="18" charset="0"/>
              </a:rPr>
              <a:t>0, </a:t>
            </a:r>
            <a:r>
              <a:rPr lang="ru-RU" sz="1900" b="1">
                <a:latin typeface="Times New Roman" pitchFamily="18" charset="0"/>
              </a:rPr>
              <a:t>/etc/rc</a:t>
            </a:r>
            <a:r>
              <a:rPr lang="en-US" sz="1900" b="1">
                <a:latin typeface="Times New Roman" pitchFamily="18" charset="0"/>
              </a:rPr>
              <a:t>1, </a:t>
            </a:r>
            <a:r>
              <a:rPr lang="ru-RU" sz="1900" b="1">
                <a:latin typeface="Times New Roman" pitchFamily="18" charset="0"/>
              </a:rPr>
              <a:t>/etc/rc2</a:t>
            </a:r>
            <a:r>
              <a:rPr lang="ru-RU" sz="1900">
                <a:latin typeface="Times New Roman" pitchFamily="18" charset="0"/>
              </a:rPr>
              <a:t> и т. д.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Во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многих версиях BSD UNIX указанные каталоги отсутствуют, и загрузка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системы управляется скриптами </a:t>
            </a:r>
            <a:r>
              <a:rPr lang="ru-RU" sz="1900" b="1">
                <a:latin typeface="Times New Roman" pitchFamily="18" charset="0"/>
              </a:rPr>
              <a:t>/etc/r</a:t>
            </a:r>
            <a:r>
              <a:rPr lang="en-US" sz="1900" b="1">
                <a:latin typeface="Times New Roman" pitchFamily="18" charset="0"/>
              </a:rPr>
              <a:t>c.boot, </a:t>
            </a:r>
            <a:r>
              <a:rPr lang="ru-RU" sz="1900" b="1">
                <a:latin typeface="Times New Roman" pitchFamily="18" charset="0"/>
              </a:rPr>
              <a:t>/etc/r</a:t>
            </a:r>
            <a:r>
              <a:rPr lang="en-US" sz="1900" b="1">
                <a:latin typeface="Times New Roman" pitchFamily="18" charset="0"/>
              </a:rPr>
              <a:t>c, </a:t>
            </a:r>
            <a:r>
              <a:rPr lang="ru-RU" sz="1900" b="1">
                <a:latin typeface="Times New Roman" pitchFamily="18" charset="0"/>
              </a:rPr>
              <a:t>/etc/r</a:t>
            </a:r>
            <a:r>
              <a:rPr lang="en-US" sz="1900" b="1">
                <a:latin typeface="Times New Roman" pitchFamily="18" charset="0"/>
              </a:rPr>
              <a:t>c.local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и т.д.  </a:t>
            </a:r>
            <a:endParaRPr lang="en-US" sz="19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</a:t>
            </a:r>
            <a:r>
              <a:rPr lang="ru-RU" sz="1900" b="1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UNIX ветви System V здесь находится подкаталог </a:t>
            </a:r>
            <a:r>
              <a:rPr lang="ru-RU" sz="1900" b="1">
                <a:latin typeface="Times New Roman" pitchFamily="18" charset="0"/>
              </a:rPr>
              <a:t>default, </a:t>
            </a:r>
            <a:r>
              <a:rPr lang="ru-RU" sz="1900">
                <a:latin typeface="Times New Roman" pitchFamily="18" charset="0"/>
              </a:rPr>
              <a:t>где хранятся параметры по умолчанию многих команд (например, </a:t>
            </a:r>
            <a:r>
              <a:rPr lang="en-US" sz="1900" b="1">
                <a:latin typeface="Times New Roman" pitchFamily="18" charset="0"/>
              </a:rPr>
              <a:t>/etc/default/su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содержит параметры для команды </a:t>
            </a:r>
            <a:r>
              <a:rPr lang="en-US" sz="1900" i="1">
                <a:latin typeface="Times New Roman" pitchFamily="18" charset="0"/>
              </a:rPr>
              <a:t>su</a:t>
            </a:r>
            <a:r>
              <a:rPr lang="en-US" sz="1900">
                <a:latin typeface="Times New Roman" pitchFamily="18" charset="0"/>
              </a:rPr>
              <a:t>). 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UNIX System V большинство исполняемых файлов перемещены в каталог </a:t>
            </a:r>
            <a:r>
              <a:rPr lang="en-US" sz="1900" b="1">
                <a:latin typeface="Times New Roman" pitchFamily="18" charset="0"/>
              </a:rPr>
              <a:t>/sbin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или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 b="1">
                <a:latin typeface="Times New Roman" pitchFamily="18" charset="0"/>
              </a:rPr>
              <a:t>/lib</a:t>
            </a:r>
          </a:p>
          <a:p>
            <a:pPr>
              <a:lnSpc>
                <a:spcPct val="80000"/>
              </a:lnSpc>
            </a:pPr>
            <a:endParaRPr lang="ru-RU" sz="19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/lib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27213"/>
            <a:ext cx="7856537" cy="4114800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В каталоге </a:t>
            </a:r>
            <a:r>
              <a:rPr lang="ru-RU" sz="2500" b="1">
                <a:latin typeface="Times New Roman" pitchFamily="18" charset="0"/>
              </a:rPr>
              <a:t>/lib</a:t>
            </a:r>
            <a:r>
              <a:rPr lang="en-US" sz="2500" b="1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находятся библиотечные файлы языка С и других языков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программирования. Стандартные названия библиотечных файлов имеют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вид </a:t>
            </a:r>
            <a:r>
              <a:rPr lang="ru-RU" sz="2500" b="1">
                <a:latin typeface="Times New Roman" pitchFamily="18" charset="0"/>
              </a:rPr>
              <a:t>libx.a </a:t>
            </a:r>
            <a:r>
              <a:rPr lang="ru-RU" sz="2500">
                <a:latin typeface="Times New Roman" pitchFamily="18" charset="0"/>
              </a:rPr>
              <a:t>(или </a:t>
            </a:r>
            <a:r>
              <a:rPr lang="ru-RU" sz="2500" b="1">
                <a:latin typeface="Times New Roman" pitchFamily="18" charset="0"/>
              </a:rPr>
              <a:t>libx.so), </a:t>
            </a:r>
            <a:endParaRPr lang="en-US" sz="2500" b="1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100">
                <a:latin typeface="Times New Roman" pitchFamily="18" charset="0"/>
              </a:rPr>
              <a:t>	</a:t>
            </a:r>
            <a:r>
              <a:rPr lang="ru-RU" sz="2100">
                <a:latin typeface="Times New Roman" pitchFamily="18" charset="0"/>
              </a:rPr>
              <a:t>где </a:t>
            </a:r>
            <a:r>
              <a:rPr lang="ru-RU" sz="2100" b="1">
                <a:latin typeface="Times New Roman" pitchFamily="18" charset="0"/>
              </a:rPr>
              <a:t>х </a:t>
            </a:r>
            <a:r>
              <a:rPr lang="ru-RU" sz="2100">
                <a:latin typeface="Times New Roman" pitchFamily="18" charset="0"/>
              </a:rPr>
              <a:t>— это один или более символов, определяющих содержимое библиотеки. Например, стандартная библиотека С называется библиотека системы X Window System имеет имя </a:t>
            </a:r>
            <a:r>
              <a:rPr lang="ru-RU" sz="2100" b="1">
                <a:latin typeface="Times New Roman" pitchFamily="18" charset="0"/>
              </a:rPr>
              <a:t>libX</a:t>
            </a:r>
            <a:r>
              <a:rPr lang="en-US" sz="2100" b="1">
                <a:latin typeface="Times New Roman" pitchFamily="18" charset="0"/>
              </a:rPr>
              <a:t>11</a:t>
            </a:r>
            <a:r>
              <a:rPr lang="ru-RU" sz="2100" b="1">
                <a:latin typeface="Times New Roman" pitchFamily="18" charset="0"/>
              </a:rPr>
              <a:t>.a.</a:t>
            </a:r>
          </a:p>
          <a:p>
            <a:r>
              <a:rPr lang="ru-RU" sz="2500">
                <a:latin typeface="Times New Roman" pitchFamily="18" charset="0"/>
              </a:rPr>
              <a:t>Часть библиотечных файлов также находится в каталоге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en-US" sz="2500" b="1">
                <a:latin typeface="Times New Roman" pitchFamily="18" charset="0"/>
              </a:rPr>
              <a:t>/usr</a:t>
            </a:r>
            <a:r>
              <a:rPr lang="ru-RU" sz="2500" b="1">
                <a:latin typeface="Times New Roman" pitchFamily="18" charset="0"/>
              </a:rPr>
              <a:t>/lib</a:t>
            </a:r>
            <a:r>
              <a:rPr lang="en-US" sz="2500" b="1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или</a:t>
            </a:r>
            <a:r>
              <a:rPr lang="ru-RU" sz="2500" b="1">
                <a:latin typeface="Times New Roman" pitchFamily="18" charset="0"/>
              </a:rPr>
              <a:t> </a:t>
            </a:r>
            <a:r>
              <a:rPr lang="en-US" sz="2500" b="1">
                <a:latin typeface="Times New Roman" pitchFamily="18" charset="0"/>
              </a:rPr>
              <a:t>/usr/sbin</a:t>
            </a:r>
            <a:endParaRPr lang="ru-RU" sz="2500" b="1">
              <a:latin typeface="Times New Roman" pitchFamily="18" charset="0"/>
            </a:endParaRPr>
          </a:p>
          <a:p>
            <a:endParaRPr lang="ru-RU" sz="2500">
              <a:latin typeface="Times New Roman" pitchFamily="18" charset="0"/>
            </a:endParaRPr>
          </a:p>
          <a:p>
            <a:endParaRPr lang="ru-RU" sz="25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/lost+found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8459787" cy="4114800"/>
          </a:xfrm>
        </p:spPr>
        <p:txBody>
          <a:bodyPr/>
          <a:lstStyle/>
          <a:p>
            <a:r>
              <a:rPr lang="ru-RU" sz="2500">
                <a:latin typeface="Times New Roman" pitchFamily="18" charset="0"/>
              </a:rPr>
              <a:t>Каталог "потерянных" файлов. Ошибки целостности файловой системы,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возникающие при неправильном останове UNIX или аппаратных сбоях,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могут привести к появлению т. н. "безымянных" файлов — структура и содержимое файла являются правильными, однако для него отсутствует имя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в каком</a:t>
            </a:r>
            <a:r>
              <a:rPr lang="en-US" sz="2500">
                <a:latin typeface="Times New Roman" pitchFamily="18" charset="0"/>
              </a:rPr>
              <a:t>-</a:t>
            </a:r>
            <a:r>
              <a:rPr lang="ru-RU" sz="2500">
                <a:latin typeface="Times New Roman" pitchFamily="18" charset="0"/>
              </a:rPr>
              <a:t>либо из каталогов. </a:t>
            </a:r>
            <a:endParaRPr lang="en-US" sz="2500">
              <a:latin typeface="Times New Roman" pitchFamily="18" charset="0"/>
            </a:endParaRPr>
          </a:p>
          <a:p>
            <a:r>
              <a:rPr lang="ru-RU" sz="2500">
                <a:latin typeface="Times New Roman" pitchFamily="18" charset="0"/>
              </a:rPr>
              <a:t>Программы проверки и восстановления файловой системы помещают такие файлы в каталог </a:t>
            </a:r>
            <a:r>
              <a:rPr lang="en-US" sz="2500" b="1">
                <a:latin typeface="Times New Roman" pitchFamily="18" charset="0"/>
              </a:rPr>
              <a:t>/lost+found</a:t>
            </a:r>
            <a:r>
              <a:rPr lang="en-US" sz="2500">
                <a:latin typeface="Times New Roman" pitchFamily="18" charset="0"/>
              </a:rPr>
              <a:t> </a:t>
            </a:r>
            <a:r>
              <a:rPr lang="ru-RU" sz="2500">
                <a:latin typeface="Times New Roman" pitchFamily="18" charset="0"/>
              </a:rPr>
              <a:t>под системными числовыми именами.</a:t>
            </a:r>
          </a:p>
          <a:p>
            <a:endParaRPr lang="ru-RU" sz="2500"/>
          </a:p>
          <a:p>
            <a:endParaRPr lang="ru-RU" sz="2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/>
              <a:t>/mnt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27213"/>
            <a:ext cx="8172450" cy="4114800"/>
          </a:xfrm>
        </p:spPr>
        <p:txBody>
          <a:bodyPr/>
          <a:lstStyle/>
          <a:p>
            <a:r>
              <a:rPr lang="ru-RU">
                <a:latin typeface="Times New Roman" pitchFamily="18" charset="0"/>
              </a:rPr>
              <a:t>Стандартный каталог для временного связывания (монтирования) физических файловых систем к корневой для получения единого дерева логической файловой системы. </a:t>
            </a:r>
          </a:p>
          <a:p>
            <a:r>
              <a:rPr lang="ru-RU">
                <a:latin typeface="Times New Roman" pitchFamily="18" charset="0"/>
              </a:rPr>
              <a:t>Обычно содержимое каталога </a:t>
            </a:r>
            <a:r>
              <a:rPr lang="ru-RU" b="1">
                <a:latin typeface="Times New Roman" pitchFamily="18" charset="0"/>
              </a:rPr>
              <a:t>/mnt</a:t>
            </a:r>
            <a:r>
              <a:rPr lang="ru-RU">
                <a:latin typeface="Times New Roman" pitchFamily="18" charset="0"/>
              </a:rPr>
              <a:t> пусто, поскольку при монтировании он перекрывается связанной файловой системой.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/</a:t>
            </a:r>
            <a:r>
              <a:rPr lang="en-US" b="1">
                <a:latin typeface="Times New Roman" pitchFamily="18" charset="0"/>
              </a:rPr>
              <a:t>u</a:t>
            </a:r>
            <a:r>
              <a:rPr lang="ru-RU" b="1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или</a:t>
            </a:r>
            <a:r>
              <a:rPr lang="ru-RU" b="1">
                <a:latin typeface="Times New Roman" pitchFamily="18" charset="0"/>
              </a:rPr>
              <a:t> /home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ru-RU">
                <a:latin typeface="Times New Roman" pitchFamily="18" charset="0"/>
              </a:rPr>
              <a:t>Общеупотребительный каталог для размещения домашних каталогов пользователей. Например, имя домашнего каталога пользователя andrei будет, скорее всего, называться </a:t>
            </a:r>
            <a:r>
              <a:rPr lang="en-US" b="1">
                <a:latin typeface="Times New Roman" pitchFamily="18" charset="0"/>
              </a:rPr>
              <a:t>/home/andrei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или</a:t>
            </a:r>
            <a:r>
              <a:rPr lang="ru-RU" b="1">
                <a:latin typeface="Times New Roman" pitchFamily="18" charset="0"/>
              </a:rPr>
              <a:t> /u/andrei. </a:t>
            </a:r>
            <a:endParaRPr lang="en-US" b="1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>
                <a:latin typeface="Times New Roman" pitchFamily="18" charset="0"/>
              </a:rPr>
              <a:t>В более ранних версиях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UNIX домашние каталоги пользователей размещались в каталоге </a:t>
            </a:r>
            <a:r>
              <a:rPr lang="ru-RU" b="1">
                <a:latin typeface="Times New Roman" pitchFamily="18" charset="0"/>
              </a:rPr>
              <a:t>/usr</a:t>
            </a:r>
            <a:r>
              <a:rPr lang="ru-RU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/usr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В этом каталоге находятся подкаталоги различных сервисных подсистем: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системы печати, электронной почты и т. д. </a:t>
            </a:r>
            <a:r>
              <a:rPr lang="en-US" b="1">
                <a:latin typeface="Times New Roman" pitchFamily="18" charset="0"/>
              </a:rPr>
              <a:t>/usr/spool</a:t>
            </a:r>
            <a:r>
              <a:rPr lang="en-US">
                <a:latin typeface="Times New Roman" pitchFamily="18" charset="0"/>
              </a:rPr>
              <a:t> </a:t>
            </a:r>
            <a:endParaRPr lang="ru-RU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исполняемые файлы утилит UNIX </a:t>
            </a:r>
            <a:r>
              <a:rPr lang="en-US" b="1">
                <a:latin typeface="Times New Roman" pitchFamily="18" charset="0"/>
              </a:rPr>
              <a:t>/usr/bin</a:t>
            </a:r>
            <a:r>
              <a:rPr lang="en-US">
                <a:latin typeface="Times New Roman" pitchFamily="18" charset="0"/>
              </a:rPr>
              <a:t> </a:t>
            </a:r>
            <a:endParaRPr lang="ru-RU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дополнительные программы, используемые на данном компьютере </a:t>
            </a:r>
            <a:r>
              <a:rPr lang="en-US" b="1">
                <a:latin typeface="Times New Roman" pitchFamily="18" charset="0"/>
              </a:rPr>
              <a:t>/usr/local</a:t>
            </a:r>
            <a:r>
              <a:rPr lang="en-US">
                <a:latin typeface="Times New Roman" pitchFamily="18" charset="0"/>
              </a:rPr>
              <a:t> </a:t>
            </a:r>
            <a:endParaRPr lang="ru-RU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файлы заголовков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/usr/include</a:t>
            </a:r>
            <a:r>
              <a:rPr lang="ru-RU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файлы электронных справочников по использованию команд </a:t>
            </a:r>
            <a:r>
              <a:rPr lang="en-US" b="1">
                <a:latin typeface="Times New Roman" pitchFamily="18" charset="0"/>
              </a:rPr>
              <a:t>/usr/man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т. д.</a:t>
            </a: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/var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В UNIX System V этот каталог является заменителем каталога </a:t>
            </a:r>
            <a:r>
              <a:rPr lang="ru-RU" b="1">
                <a:latin typeface="Times New Roman" pitchFamily="18" charset="0"/>
              </a:rPr>
              <a:t>/usr/spool, </a:t>
            </a:r>
            <a:r>
              <a:rPr lang="ru-RU">
                <a:latin typeface="Times New Roman" pitchFamily="18" charset="0"/>
              </a:rPr>
              <a:t>используемого для хранения временных файлов различных сервисных подсистем — системы печати, электронной почты и т. д.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компоненты ОС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27213"/>
            <a:ext cx="8255029" cy="4114800"/>
          </a:xfrm>
        </p:spPr>
        <p:txBody>
          <a:bodyPr/>
          <a:lstStyle/>
          <a:p>
            <a:r>
              <a:rPr lang="ru-RU" sz="1600" dirty="0" smtClean="0"/>
              <a:t>Операционная система состоит из четырех основных частей:</a:t>
            </a:r>
          </a:p>
          <a:p>
            <a:r>
              <a:rPr lang="ru-RU" sz="1600" b="1" dirty="0" smtClean="0"/>
              <a:t>Первая часть </a:t>
            </a:r>
            <a:r>
              <a:rPr lang="ru-RU" sz="1600" dirty="0" smtClean="0"/>
              <a:t>— ядро, низкоуровневая основа любой ОС, выполняемая аппаратурой в особом </a:t>
            </a:r>
            <a:r>
              <a:rPr lang="ru-RU" sz="1600" b="1" dirty="0" smtClean="0"/>
              <a:t>привилегированном режиме</a:t>
            </a:r>
            <a:r>
              <a:rPr lang="ru-RU" sz="1600" dirty="0" smtClean="0"/>
              <a:t>. Ядро загружается в память один раз и находится в памяти </a:t>
            </a:r>
            <a:r>
              <a:rPr lang="ru-RU" sz="1600" b="1" dirty="0" smtClean="0"/>
              <a:t>резидентно </a:t>
            </a:r>
            <a:r>
              <a:rPr lang="ru-RU" sz="1600" dirty="0" smtClean="0"/>
              <a:t>– постоянно, по одним и тем же адресам. Ядро — командный интерпретатор, «переводчик» с программного языка на «железный», язык машинных кодов.</a:t>
            </a:r>
          </a:p>
          <a:p>
            <a:r>
              <a:rPr lang="ru-RU" sz="1600" b="1" dirty="0" smtClean="0"/>
              <a:t>Вторая часть </a:t>
            </a:r>
            <a:r>
              <a:rPr lang="ru-RU" sz="1600" dirty="0" smtClean="0"/>
              <a:t>— </a:t>
            </a:r>
            <a:r>
              <a:rPr lang="ru-RU" sz="1600" b="1" dirty="0" smtClean="0"/>
              <a:t>Подсистема управления ресурсами (</a:t>
            </a:r>
            <a:r>
              <a:rPr lang="ru-RU" sz="1600" b="1" dirty="0" err="1" smtClean="0"/>
              <a:t>resource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allocator</a:t>
            </a:r>
            <a:r>
              <a:rPr lang="ru-RU" sz="1600" b="1" dirty="0" smtClean="0"/>
              <a:t>)</a:t>
            </a:r>
            <a:r>
              <a:rPr lang="ru-RU" sz="1600" dirty="0" smtClean="0"/>
              <a:t> — управляет вычислительными ресурсами компьютера — оперативной и внешней памятью, процессором</a:t>
            </a:r>
          </a:p>
          <a:p>
            <a:r>
              <a:rPr lang="ru-RU" sz="1600" b="1" dirty="0" smtClean="0"/>
              <a:t>Третья часть — Управляющая программа (</a:t>
            </a:r>
            <a:r>
              <a:rPr lang="ru-RU" sz="1600" b="1" dirty="0" err="1" smtClean="0"/>
              <a:t>control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program</a:t>
            </a:r>
            <a:r>
              <a:rPr lang="ru-RU" sz="1600" b="1" dirty="0" smtClean="0"/>
              <a:t>, </a:t>
            </a:r>
            <a:r>
              <a:rPr lang="ru-RU" sz="1600" b="1" dirty="0" err="1" smtClean="0"/>
              <a:t>supervisor</a:t>
            </a:r>
            <a:r>
              <a:rPr lang="ru-RU" sz="1600" b="1" dirty="0" smtClean="0"/>
              <a:t>) – </a:t>
            </a:r>
            <a:r>
              <a:rPr lang="ru-RU" sz="1600" dirty="0" smtClean="0"/>
              <a:t>управляет исполнением других программ и функционированием устройств ввода-вывода.(используются специализированные программы для управления различными устройствами, входящими в состав компьютера. Драйвера «системные библиотеки»)</a:t>
            </a:r>
          </a:p>
          <a:p>
            <a:r>
              <a:rPr lang="ru-RU" sz="1600" b="1" dirty="0" smtClean="0"/>
              <a:t>Четвертая часть</a:t>
            </a:r>
            <a:r>
              <a:rPr lang="ru-RU" sz="1600" dirty="0" smtClean="0"/>
              <a:t> — удобная оболочка, с которой общается пользователь — интерфейс. Своего рода красивая обертка, в которую упаковано скучное и не интересное для пользователя ядро</a:t>
            </a:r>
            <a:r>
              <a:rPr lang="ru-RU" sz="1600" dirty="0" smtClean="0"/>
              <a:t>.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/tmp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Каталог хранения временных файлов, необходимых для работы различных подсистем UNIX. </a:t>
            </a:r>
          </a:p>
          <a:p>
            <a:r>
              <a:rPr lang="ru-RU">
                <a:latin typeface="Times New Roman" pitchFamily="18" charset="0"/>
              </a:rPr>
              <a:t>Обычно этот каталог открыт на запись для всех пользователей системы.</a:t>
            </a:r>
          </a:p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Владельцы файлов</a:t>
            </a:r>
            <a:endParaRPr lang="ru-RU">
              <a:latin typeface="Times New Roman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80400" cy="4625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Файлы в UNIX имеют двух владельцев: </a:t>
            </a:r>
          </a:p>
          <a:p>
            <a:pPr lvl="1"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пользователя (user owner) и группу (group owner). </a:t>
            </a: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Важной особенностью является то, что владелец пользователь </a:t>
            </a:r>
            <a:r>
              <a:rPr lang="ru-RU" sz="2000" u="sng">
                <a:latin typeface="Times New Roman" pitchFamily="18" charset="0"/>
              </a:rPr>
              <a:t>может не являться членом группы</a:t>
            </a:r>
            <a:r>
              <a:rPr lang="ru-RU" sz="2000">
                <a:latin typeface="Times New Roman" pitchFamily="18" charset="0"/>
              </a:rPr>
              <a:t>, владеющей файлом. Это дает большую гибкость в организации доступа к файлам. </a:t>
            </a: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Совместное пользование файлами можно организовать практически для любого состава пользователей, создав соответствующую группу и установив для нее права на требуемые файлы. </a:t>
            </a: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При этом для того чтобы некий пользователь получил доступ к этим файлам, достаточно включить его в группу владельца, и наоборот — исключение из группы автоматически изменяет для пользователя права доступа к файлам.</a:t>
            </a: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Для определения владельцев файла достаточно посмотреть подробный листинг команды: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900">
                <a:latin typeface="Courier New" pitchFamily="49" charset="0"/>
              </a:rPr>
              <a:t>		</a:t>
            </a:r>
            <a:r>
              <a:rPr lang="en-US" sz="1900">
                <a:latin typeface="Courier New" pitchFamily="49" charset="0"/>
              </a:rPr>
              <a:t>$ls -l</a:t>
            </a:r>
            <a:endParaRPr lang="ru-RU" sz="19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ru-RU" sz="19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Владелец пользователь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7213"/>
            <a:ext cx="79994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Владельцем пользователем вновь созданного файла является пользователь, который создал файл.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Порядок назначения владельца</a:t>
            </a:r>
            <a:r>
              <a:rPr lang="en-US" sz="2100">
                <a:latin typeface="Times New Roman" pitchFamily="18" charset="0"/>
              </a:rPr>
              <a:t> </a:t>
            </a:r>
            <a:r>
              <a:rPr lang="ru-RU" sz="2100">
                <a:latin typeface="Times New Roman" pitchFamily="18" charset="0"/>
              </a:rPr>
              <a:t>группы зависит от конкретной версии UNIX. Например, </a:t>
            </a:r>
            <a:endParaRPr lang="en-US" sz="21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в SCO UNIX владельцем группой является первичная группа пользователя, создавшего файл.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В Digital UNIX владелец  группа наследуется от владельца группы — каталога, в котором создается файл.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Для изменения владельца файла используется команда</a:t>
            </a:r>
            <a:r>
              <a:rPr lang="en-US" sz="210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Times New Roman" pitchFamily="18" charset="0"/>
              </a:rPr>
              <a:t>		 </a:t>
            </a:r>
            <a:r>
              <a:rPr lang="en-US" sz="2100" i="1">
                <a:latin typeface="Times New Roman" pitchFamily="18" charset="0"/>
              </a:rPr>
              <a:t>chown</a:t>
            </a:r>
            <a:r>
              <a:rPr lang="en-US" sz="2100">
                <a:latin typeface="Times New Roman" pitchFamily="18" charset="0"/>
              </a:rPr>
              <a:t> </a:t>
            </a:r>
            <a:endParaRPr lang="ru-RU" sz="21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В качестве</a:t>
            </a:r>
            <a:r>
              <a:rPr lang="en-US" sz="2100">
                <a:latin typeface="Times New Roman" pitchFamily="18" charset="0"/>
              </a:rPr>
              <a:t> </a:t>
            </a:r>
            <a:r>
              <a:rPr lang="ru-RU" sz="2100">
                <a:latin typeface="Times New Roman" pitchFamily="18" charset="0"/>
              </a:rPr>
              <a:t>параметров команда принимает имя владельца</a:t>
            </a:r>
            <a:r>
              <a:rPr lang="en-US" sz="2100">
                <a:latin typeface="Times New Roman" pitchFamily="18" charset="0"/>
              </a:rPr>
              <a:t> </a:t>
            </a:r>
            <a:r>
              <a:rPr lang="ru-RU" sz="2100">
                <a:latin typeface="Times New Roman" pitchFamily="18" charset="0"/>
              </a:rPr>
              <a:t>пользователя и список файлов, для которых требуется изменить данный атрибут.</a:t>
            </a:r>
          </a:p>
          <a:p>
            <a:pPr>
              <a:lnSpc>
                <a:spcPct val="90000"/>
              </a:lnSpc>
            </a:pPr>
            <a:endParaRPr lang="ru-RU" sz="21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1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Наследование владения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83534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На самом деле файл создает не пользователь, а процесс, запущенный пользователем. </a:t>
            </a: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Процесс имеет атрибуты, связанные с пользователем и группой, которые и назначаются файлу при его создании. Более точное описание передачи "владения" имеет вид:</a:t>
            </a:r>
          </a:p>
          <a:p>
            <a:pPr lvl="1"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1. Идентификатор владельца-пользователя файла </a:t>
            </a:r>
            <a:r>
              <a:rPr lang="en-US" sz="1800">
                <a:latin typeface="Times New Roman" pitchFamily="18" charset="0"/>
              </a:rPr>
              <a:t>(UID) </a:t>
            </a:r>
            <a:r>
              <a:rPr lang="ru-RU" sz="1800">
                <a:latin typeface="Times New Roman" pitchFamily="18" charset="0"/>
              </a:rPr>
              <a:t>устанавливается равным процесса, создающего файл (т. е. вызвавшего функцию </a:t>
            </a:r>
            <a:r>
              <a:rPr lang="en-US" sz="1800" i="1">
                <a:latin typeface="Times New Roman" pitchFamily="18" charset="0"/>
              </a:rPr>
              <a:t>open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ru-RU" sz="1800">
                <a:latin typeface="Times New Roman" pitchFamily="18" charset="0"/>
              </a:rPr>
              <a:t>или </a:t>
            </a:r>
            <a:r>
              <a:rPr lang="en-US" sz="1800" i="1">
                <a:latin typeface="Times New Roman" pitchFamily="18" charset="0"/>
              </a:rPr>
              <a:t>create</a:t>
            </a:r>
            <a:r>
              <a:rPr lang="en-US" sz="1800">
                <a:latin typeface="Times New Roman" pitchFamily="18" charset="0"/>
              </a:rPr>
              <a:t>.</a:t>
            </a:r>
            <a:endParaRPr lang="ru-RU" sz="180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ru-RU" sz="1800" i="1">
                <a:latin typeface="Times New Roman" pitchFamily="18" charset="0"/>
              </a:rPr>
              <a:t>2. </a:t>
            </a:r>
            <a:r>
              <a:rPr lang="ru-RU" sz="1800">
                <a:latin typeface="Times New Roman" pitchFamily="18" charset="0"/>
              </a:rPr>
              <a:t>Идентификатор владельца</a:t>
            </a:r>
            <a:r>
              <a:rPr lang="en-US" sz="1800">
                <a:latin typeface="Times New Roman" pitchFamily="18" charset="0"/>
              </a:rPr>
              <a:t>-</a:t>
            </a:r>
            <a:r>
              <a:rPr lang="ru-RU" sz="1800">
                <a:latin typeface="Times New Roman" pitchFamily="18" charset="0"/>
              </a:rPr>
              <a:t>группы файла (group ID) устанавливается равным</a:t>
            </a:r>
            <a:r>
              <a:rPr lang="en-US" sz="1800">
                <a:latin typeface="Times New Roman" pitchFamily="18" charset="0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EGID процесса (для версии System V);</a:t>
            </a:r>
            <a:endParaRPr lang="en-US" sz="190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GID каталога, в котором файл создается (для версии BSD).</a:t>
            </a: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Большинство систем, использующих наследование System V, позволяют также устанавливать наследование группового владельца в стиле BSD. Это достигается установкой флага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SGID на каталог.</a:t>
            </a:r>
          </a:p>
          <a:p>
            <a:pPr>
              <a:lnSpc>
                <a:spcPct val="80000"/>
              </a:lnSpc>
            </a:pPr>
            <a:endParaRPr lang="ru-RU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Структура ядра операционной системы </a:t>
            </a:r>
            <a:r>
              <a:rPr lang="en-US" sz="3200"/>
              <a:t>UNIX</a:t>
            </a:r>
            <a:r>
              <a:rPr lang="ru-RU" sz="3200"/>
              <a:t> 4.4</a:t>
            </a:r>
            <a:r>
              <a:rPr lang="en-US" sz="3200"/>
              <a:t>BSD</a:t>
            </a:r>
            <a:r>
              <a:rPr lang="ru-RU" sz="32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84213" y="1773238"/>
          <a:ext cx="8208962" cy="3659187"/>
        </p:xfrm>
        <a:graphic>
          <a:graphicData uri="http://schemas.openxmlformats.org/presentationml/2006/ole">
            <p:oleObj spid="_x0000_s17413" name="Visio" r:id="rId3" imgW="11603533" imgH="3758387" progId="">
              <p:embed/>
            </p:oleObj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Управление терминалом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27213"/>
            <a:ext cx="611981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500" b="1"/>
              <a:t>Символьные устройства</a:t>
            </a:r>
            <a:r>
              <a:rPr lang="ru-RU" sz="1500"/>
              <a:t> позволяют получать данные посимвольно, т.е. последовательно. Для этих устройств отсутствует операция поиска. Примером являются терминалы, телетайпы, а также сетевые устройства. </a:t>
            </a:r>
          </a:p>
          <a:p>
            <a:pPr>
              <a:lnSpc>
                <a:spcPct val="80000"/>
              </a:lnSpc>
            </a:pPr>
            <a:r>
              <a:rPr lang="ru-RU" sz="1500" b="1"/>
              <a:t>Необработанный телетайп.</a:t>
            </a:r>
            <a:r>
              <a:rPr lang="ru-RU" sz="1500"/>
              <a:t> </a:t>
            </a:r>
            <a:r>
              <a:rPr lang="be-BY" sz="1500"/>
              <a:t>Некоторым программам, таким как текстовые редакторы </a:t>
            </a:r>
            <a:r>
              <a:rPr lang="en-US" sz="1500"/>
              <a:t>VI</a:t>
            </a:r>
            <a:r>
              <a:rPr lang="be-BY" sz="1500"/>
              <a:t> и </a:t>
            </a:r>
            <a:r>
              <a:rPr lang="en-US" sz="1500"/>
              <a:t>Emacs</a:t>
            </a:r>
            <a:r>
              <a:rPr lang="be-BY" sz="1500"/>
              <a:t>, требуется каждая нажатая клавиша без какой-либо обработки. Для этого служит ввод-вывод с необработанного терминала (телетайпа).</a:t>
            </a:r>
            <a:r>
              <a:rPr lang="ru-RU" sz="1500"/>
              <a:t> </a:t>
            </a:r>
          </a:p>
          <a:p>
            <a:pPr>
              <a:lnSpc>
                <a:spcPct val="80000"/>
              </a:lnSpc>
            </a:pPr>
            <a:r>
              <a:rPr lang="be-BY" sz="1500" b="1"/>
              <a:t>Обработанный телетайп.</a:t>
            </a:r>
            <a:r>
              <a:rPr lang="be-BY" sz="1500"/>
              <a:t> Другое программное обеспечение, например оболочка (</a:t>
            </a:r>
            <a:r>
              <a:rPr lang="en-US" sz="1500"/>
              <a:t>sh</a:t>
            </a:r>
            <a:r>
              <a:rPr lang="be-BY" sz="1500"/>
              <a:t>), принимает на входе уже готовую текстовую строку, позволяя пользователю редактировать ее, пока не будет нажата клавиша </a:t>
            </a:r>
            <a:r>
              <a:rPr lang="en-US" sz="1500"/>
              <a:t>ENTER</a:t>
            </a:r>
            <a:r>
              <a:rPr lang="be-BY" sz="1500"/>
              <a:t>. Такое программное обеспечение пользуется вводом с терминала в обработанном виде и </a:t>
            </a:r>
            <a:r>
              <a:rPr lang="ru-RU" sz="1500"/>
              <a:t>в соответствии с </a:t>
            </a:r>
            <a:r>
              <a:rPr lang="be-BY" sz="1500" b="1"/>
              <a:t>дисциплинами линии связи</a:t>
            </a:r>
            <a:r>
              <a:rPr lang="be-BY" sz="1500"/>
              <a:t>.</a:t>
            </a:r>
            <a:endParaRPr lang="ru-RU" sz="1500"/>
          </a:p>
          <a:p>
            <a:pPr>
              <a:lnSpc>
                <a:spcPct val="80000"/>
              </a:lnSpc>
            </a:pPr>
            <a:endParaRPr lang="ru-RU" sz="1500"/>
          </a:p>
          <a:p>
            <a:pPr>
              <a:lnSpc>
                <a:spcPct val="80000"/>
              </a:lnSpc>
            </a:pPr>
            <a:endParaRPr lang="ru-RU" sz="150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04025" y="1628775"/>
          <a:ext cx="2201863" cy="4895850"/>
        </p:xfrm>
        <a:graphic>
          <a:graphicData uri="http://schemas.openxmlformats.org/presentationml/2006/ole">
            <p:oleObj spid="_x0000_s106500" name="Visio" r:id="rId3" imgW="1685747" imgH="3750259" progId="">
              <p:embed/>
            </p:oleObj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Управление сетью</a:t>
            </a:r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>
            <p:ph idx="1"/>
          </p:nvPr>
        </p:nvGraphicFramePr>
        <p:xfrm>
          <a:off x="7235825" y="2924175"/>
          <a:ext cx="1685925" cy="3336925"/>
        </p:xfrm>
        <a:graphic>
          <a:graphicData uri="http://schemas.openxmlformats.org/presentationml/2006/ole">
            <p:oleObj spid="_x0000_s109575" name="Visio" r:id="rId3" imgW="1685747" imgH="3337357" progId="">
              <p:embed/>
            </p:oleObj>
          </a:graphicData>
        </a:graphic>
      </p:graphicFrame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611188" y="1628775"/>
            <a:ext cx="648176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7200"/>
            <a:r>
              <a:rPr lang="ru-RU"/>
              <a:t>Сетевое программное обеспечение является модельным с поддержкой большого количества протоколов и устройств. </a:t>
            </a:r>
          </a:p>
          <a:p>
            <a:pPr indent="457200">
              <a:buFont typeface="Wingdings" pitchFamily="2" charset="2"/>
              <a:buChar char="Ø"/>
            </a:pPr>
            <a:r>
              <a:rPr lang="ru-RU"/>
              <a:t>Драйверы сетевых устройств реализуют функции управления сетевыми устройствами, а также протоколы канального уровня; </a:t>
            </a:r>
          </a:p>
          <a:p>
            <a:pPr indent="457200">
              <a:buClr>
                <a:schemeClr val="hlink"/>
              </a:buClr>
              <a:buFont typeface="Wingdings" pitchFamily="2" charset="2"/>
              <a:buChar char="Ø"/>
            </a:pPr>
            <a:r>
              <a:rPr lang="ru-RU"/>
              <a:t> Над уровнем сетевых драйверов располагается программное обеспечение, реализующее функции </a:t>
            </a:r>
            <a:r>
              <a:rPr lang="ru-RU" b="1"/>
              <a:t>маршрутизации</a:t>
            </a:r>
            <a:r>
              <a:rPr lang="ru-RU"/>
              <a:t>. Этот уровень должен гарантировать, что пакет направлен соответствующему адресату, и он поступает от соответствующего протокола.</a:t>
            </a:r>
          </a:p>
          <a:p>
            <a:pPr indent="457200">
              <a:buClr>
                <a:schemeClr val="hlink"/>
              </a:buClr>
              <a:buFont typeface="Wingdings" pitchFamily="2" charset="2"/>
              <a:buChar char="Ø"/>
            </a:pPr>
            <a:r>
              <a:rPr lang="ru-RU"/>
              <a:t>Большинство UNIX в ядре содержит полноценные маршрутизаторы. Как правило, производительность аппаратов ниже, чем у специализированных аппаратов. Над уровнем маршрутизации находятся  стеки протоколов, а над ними – интерфейсы. </a:t>
            </a:r>
          </a:p>
          <a:p>
            <a:pPr indent="457200">
              <a:buClr>
                <a:schemeClr val="hlink"/>
              </a:buClr>
              <a:buFont typeface="Wingdings" pitchFamily="2" charset="2"/>
              <a:buChar char="Ø"/>
            </a:pPr>
            <a:r>
              <a:rPr lang="ru-RU"/>
              <a:t>Таким интерфейсом для TCP являются </a:t>
            </a:r>
            <a:r>
              <a:rPr lang="ru-RU" b="1"/>
              <a:t>сокеты</a:t>
            </a:r>
            <a:r>
              <a:rPr lang="ru-RU"/>
              <a:t>.</a:t>
            </a:r>
          </a:p>
          <a:p>
            <a:pPr indent="457200" algn="ctr" eaLnBrk="0" hangingPunct="0"/>
            <a:endParaRPr lang="ru-R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Управление дисковыми устройствами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133600"/>
            <a:ext cx="462597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500"/>
              <a:t>Над драйверами располагаются </a:t>
            </a:r>
            <a:r>
              <a:rPr lang="ru-RU" sz="1500" b="1"/>
              <a:t>буферный кэш</a:t>
            </a:r>
            <a:r>
              <a:rPr lang="ru-RU" sz="1500"/>
              <a:t> и </a:t>
            </a:r>
            <a:r>
              <a:rPr lang="ru-RU" sz="1500" b="1"/>
              <a:t>страничный кэш</a:t>
            </a:r>
            <a:r>
              <a:rPr lang="ru-RU" sz="1500"/>
              <a:t>. </a:t>
            </a:r>
          </a:p>
          <a:p>
            <a:pPr>
              <a:lnSpc>
                <a:spcPct val="80000"/>
              </a:lnSpc>
            </a:pPr>
            <a:r>
              <a:rPr lang="ru-RU" sz="1500"/>
              <a:t>В ранних системах UNIX буферный кэш представляет собой фиксированную область памяти, а остальная память использовалась пользователем. Любая страница памяти может быть захвачена для выполнения любой задачи.</a:t>
            </a:r>
          </a:p>
          <a:p>
            <a:pPr>
              <a:lnSpc>
                <a:spcPct val="80000"/>
              </a:lnSpc>
            </a:pPr>
            <a:r>
              <a:rPr lang="ru-RU" sz="1500"/>
              <a:t>Над буферным КЭШем располагаются </a:t>
            </a:r>
            <a:r>
              <a:rPr lang="ru-RU" sz="1500" b="1"/>
              <a:t>файловые системы</a:t>
            </a:r>
            <a:r>
              <a:rPr lang="ru-RU" sz="1500"/>
              <a:t>.</a:t>
            </a:r>
          </a:p>
          <a:p>
            <a:pPr>
              <a:lnSpc>
                <a:spcPct val="80000"/>
              </a:lnSpc>
            </a:pPr>
            <a:r>
              <a:rPr lang="ru-RU" sz="1500"/>
              <a:t>Большинство UNIX включают поддержку нескольких файловых систем. Все файловые системы используют буферный кэш.</a:t>
            </a:r>
          </a:p>
          <a:p>
            <a:pPr>
              <a:lnSpc>
                <a:spcPct val="80000"/>
              </a:lnSpc>
            </a:pPr>
            <a:r>
              <a:rPr lang="ru-RU" sz="1500"/>
              <a:t>Над файловыми системами располагаются функции </a:t>
            </a:r>
            <a:r>
              <a:rPr lang="ru-RU" sz="1500" b="1"/>
              <a:t>управления каталогами, именами</a:t>
            </a:r>
            <a:r>
              <a:rPr lang="ru-RU" sz="1500"/>
              <a:t> файлов, управление жесткими и символическими ссылками.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148263" y="2924175"/>
          <a:ext cx="3581400" cy="2395538"/>
        </p:xfrm>
        <a:graphic>
          <a:graphicData uri="http://schemas.openxmlformats.org/presentationml/2006/ole">
            <p:oleObj spid="_x0000_s112644" name="Visio" r:id="rId3" imgW="4988966" imgH="3337357" progId="">
              <p:embed/>
            </p:oleObj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27213"/>
            <a:ext cx="48958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Управление </a:t>
            </a:r>
            <a:r>
              <a:rPr lang="ru-RU" sz="2100" b="1">
                <a:latin typeface="Times New Roman" pitchFamily="18" charset="0"/>
              </a:rPr>
              <a:t>виртуальной памятью</a:t>
            </a:r>
            <a:r>
              <a:rPr lang="ru-RU" sz="2100">
                <a:latin typeface="Times New Roman" pitchFamily="18" charset="0"/>
              </a:rPr>
              <a:t> находится над страничным КЭШем. Она реализует всю логику работы со страницами и сегментами. </a:t>
            </a: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Выше управления виртуальной памятью располагается </a:t>
            </a:r>
            <a:r>
              <a:rPr lang="ru-RU" sz="2100" b="1">
                <a:latin typeface="Times New Roman" pitchFamily="18" charset="0"/>
              </a:rPr>
              <a:t>программа отображения адресов</a:t>
            </a:r>
            <a:r>
              <a:rPr lang="ru-RU" sz="2100">
                <a:latin typeface="Times New Roman" pitchFamily="18" charset="0"/>
              </a:rPr>
              <a:t> на виртуальную память, а также программа </a:t>
            </a:r>
            <a:r>
              <a:rPr lang="ru-RU" sz="2100" b="1">
                <a:latin typeface="Times New Roman" pitchFamily="18" charset="0"/>
              </a:rPr>
              <a:t>страничных прерываний</a:t>
            </a:r>
            <a:r>
              <a:rPr lang="ru-RU" sz="2100">
                <a:latin typeface="Times New Roman" pitchFamily="18" charset="0"/>
              </a:rPr>
              <a:t>, которые решают, что необходимо сделать при возникновении страничных прерываний. связями.</a:t>
            </a:r>
          </a:p>
          <a:p>
            <a:pPr>
              <a:lnSpc>
                <a:spcPct val="90000"/>
              </a:lnSpc>
            </a:pPr>
            <a:endParaRPr lang="ru-RU" sz="2100">
              <a:latin typeface="Times New Roman" pitchFamily="18" charset="0"/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292725" y="1989138"/>
          <a:ext cx="3581400" cy="2395537"/>
        </p:xfrm>
        <a:graphic>
          <a:graphicData uri="http://schemas.openxmlformats.org/presentationml/2006/ole">
            <p:oleObj spid="_x0000_s114692" name="Visio" r:id="rId3" imgW="4988966" imgH="3337357" progId="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Виртуальное адресное пространство процесса</a:t>
            </a:r>
            <a:r>
              <a:rPr lang="en-US" sz="3200"/>
              <a:t> </a:t>
            </a:r>
            <a:endParaRPr lang="ru-RU" sz="32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300663"/>
            <a:ext cx="8215312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/>
              <a:t>Виртуальное адресное пространство процесса</a:t>
            </a:r>
            <a:r>
              <a:rPr lang="en-US" sz="2100"/>
              <a:t> </a:t>
            </a:r>
            <a:r>
              <a:rPr lang="ru-RU" sz="2100"/>
              <a:t>А (а);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ru-RU" sz="2100"/>
              <a:t> физическая память (б); 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ru-RU" sz="2100"/>
              <a:t>Виртуальное адресное пространство процесса В (в)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557338"/>
            <a:ext cx="6408737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443663" y="2149475"/>
            <a:ext cx="2449512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/>
              <a:t>У каждого процесса в системе </a:t>
            </a:r>
            <a:r>
              <a:rPr lang="en-US"/>
              <a:t>UNIX </a:t>
            </a:r>
            <a:r>
              <a:rPr lang="ru-RU"/>
              <a:t>есть адресное пространство, состоящее из трех сегментов: </a:t>
            </a:r>
          </a:p>
          <a:p>
            <a:r>
              <a:rPr lang="ru-RU"/>
              <a:t>-текста (программы), -данных </a:t>
            </a:r>
          </a:p>
          <a:p>
            <a:r>
              <a:rPr lang="ru-RU"/>
              <a:t>-и стека.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>
                <a:latin typeface="Times New Roman" pitchFamily="18" charset="0"/>
              </a:rPr>
              <a:t>Некоторые виды возможных </a:t>
            </a:r>
            <a:r>
              <a:rPr lang="ru-RU" sz="2800" b="1" dirty="0" smtClean="0">
                <a:latin typeface="Times New Roman" pitchFamily="18" charset="0"/>
              </a:rPr>
              <a:t>архитектур ядер операционных систем</a:t>
            </a:r>
            <a:endParaRPr lang="ru-RU" sz="2800" b="1" dirty="0" smtClean="0"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b="1" dirty="0" smtClean="0"/>
              <a:t>Ядро</a:t>
            </a:r>
            <a:r>
              <a:rPr lang="ru-RU" sz="2400" dirty="0" smtClean="0"/>
              <a:t> – самый ключевой, основной компонент операционной системы, именно в нем реализуется большая часть функциональности ОС. Появились различные подходы к проектированию и реализации ядра ОС, а </a:t>
            </a:r>
            <a:r>
              <a:rPr lang="ru-RU" sz="2400" dirty="0" smtClean="0"/>
              <a:t>именно:</a:t>
            </a:r>
            <a:endParaRPr lang="ru-RU" sz="2400" dirty="0" smtClean="0"/>
          </a:p>
          <a:p>
            <a:pPr lvl="1"/>
            <a:r>
              <a:rPr lang="ru-RU" sz="2000" b="1" dirty="0" smtClean="0"/>
              <a:t>Монолитное ядро</a:t>
            </a:r>
            <a:endParaRPr lang="ru-RU" sz="2000" dirty="0" smtClean="0"/>
          </a:p>
          <a:p>
            <a:pPr lvl="1"/>
            <a:r>
              <a:rPr lang="ru-RU" sz="2000" b="1" dirty="0" smtClean="0"/>
              <a:t>Многоуровневое ядро</a:t>
            </a:r>
          </a:p>
          <a:p>
            <a:pPr lvl="1"/>
            <a:r>
              <a:rPr lang="ru-RU" sz="2000" b="1" dirty="0" smtClean="0"/>
              <a:t>Монолитное ядро с загружаемыми модулями</a:t>
            </a:r>
            <a:endParaRPr lang="ru-RU" sz="2000" dirty="0" smtClean="0"/>
          </a:p>
          <a:p>
            <a:pPr lvl="1"/>
            <a:r>
              <a:rPr lang="ru-RU" sz="2000" b="1" dirty="0" smtClean="0"/>
              <a:t>Клиент-сервер</a:t>
            </a:r>
          </a:p>
          <a:p>
            <a:pPr lvl="1"/>
            <a:r>
              <a:rPr lang="ru-RU" sz="2000" b="1" dirty="0" smtClean="0"/>
              <a:t>Виртуальная машина</a:t>
            </a:r>
            <a:endParaRPr lang="ru-RU" sz="2000" b="1" dirty="0" smtClean="0"/>
          </a:p>
          <a:p>
            <a:pPr lvl="1"/>
            <a:r>
              <a:rPr lang="ru-RU" sz="2000" b="1" dirty="0" smtClean="0"/>
              <a:t>Микроядро</a:t>
            </a:r>
            <a:endParaRPr lang="ru-RU" sz="2000" dirty="0" smtClean="0"/>
          </a:p>
          <a:p>
            <a:pPr>
              <a:buFont typeface="Wingdings" pitchFamily="2" charset="2"/>
              <a:buChar char="Ø"/>
            </a:pPr>
            <a:endParaRPr lang="ru-RU" dirty="0" smtClean="0">
              <a:latin typeface="Times New Roman" pitchFamily="18" charset="0"/>
            </a:endParaRP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e-BY" b="1"/>
              <a:t>Диспетчеризация процессов</a:t>
            </a:r>
            <a:endParaRPr lang="ru-RU" b="1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27213"/>
            <a:ext cx="4481512" cy="4770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e-BY" sz="1700" b="1"/>
              <a:t>Диспетчеризация процессов </a:t>
            </a:r>
            <a:r>
              <a:rPr lang="be-BY" sz="1700"/>
              <a:t>производится при возникновении прерывания. </a:t>
            </a:r>
          </a:p>
          <a:p>
            <a:pPr>
              <a:lnSpc>
                <a:spcPct val="80000"/>
              </a:lnSpc>
            </a:pPr>
            <a:r>
              <a:rPr lang="be-BY" sz="1700"/>
              <a:t>При этом выполняется:</a:t>
            </a:r>
          </a:p>
          <a:p>
            <a:pPr lvl="1">
              <a:lnSpc>
                <a:spcPct val="80000"/>
              </a:lnSpc>
            </a:pPr>
            <a:r>
              <a:rPr lang="be-BY" sz="1500"/>
              <a:t> низкоуровневая программа останавливает выполнение работающего процесса, </a:t>
            </a:r>
          </a:p>
          <a:p>
            <a:pPr lvl="1">
              <a:lnSpc>
                <a:spcPct val="80000"/>
              </a:lnSpc>
            </a:pPr>
            <a:r>
              <a:rPr lang="be-BY" sz="1500"/>
              <a:t>сохраняет его состояние в таблице процессов ядра </a:t>
            </a:r>
          </a:p>
          <a:p>
            <a:pPr lvl="1">
              <a:lnSpc>
                <a:spcPct val="80000"/>
              </a:lnSpc>
            </a:pPr>
            <a:r>
              <a:rPr lang="be-BY" sz="1500"/>
              <a:t>запускает соответствующий драйвер. </a:t>
            </a:r>
          </a:p>
          <a:p>
            <a:pPr>
              <a:lnSpc>
                <a:spcPct val="80000"/>
              </a:lnSpc>
            </a:pPr>
            <a:r>
              <a:rPr lang="be-BY" sz="1700"/>
              <a:t>Кроме того, диспетчеризация процессов производится также, когда ядро завершает свою работу и пора снова запустить процесс пользователя. </a:t>
            </a:r>
          </a:p>
          <a:p>
            <a:pPr>
              <a:lnSpc>
                <a:spcPct val="80000"/>
              </a:lnSpc>
            </a:pPr>
            <a:r>
              <a:rPr lang="be-BY" sz="1700"/>
              <a:t>Программа диспетчеризации процессов написана на ассемблере и представляет собой отдельную от процедуры планирования программу. </a:t>
            </a:r>
            <a:endParaRPr lang="ru-RU" sz="1700"/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102225" y="2093913"/>
          <a:ext cx="3581400" cy="3581400"/>
        </p:xfrm>
        <a:graphic>
          <a:graphicData uri="http://schemas.openxmlformats.org/presentationml/2006/ole">
            <p:oleObj spid="_x0000_s107526" name="Visio" r:id="rId3" imgW="3337357" imgH="3337357" progId="">
              <p:embed/>
            </p:oleObj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Процессы в системе UNIX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27213"/>
            <a:ext cx="778351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700"/>
              <a:t>Единственными активными сущностями в UNIX являются процессы. </a:t>
            </a:r>
          </a:p>
          <a:p>
            <a:pPr>
              <a:lnSpc>
                <a:spcPct val="80000"/>
              </a:lnSpc>
            </a:pPr>
            <a:r>
              <a:rPr lang="ru-RU" sz="1700"/>
              <a:t>Каждый процесс изначально получает один поток управления. Иными словами, процесс обладает одним счетчиком команд, которые реагируют на очередную исполняемую команду. </a:t>
            </a:r>
          </a:p>
          <a:p>
            <a:pPr>
              <a:lnSpc>
                <a:spcPct val="80000"/>
              </a:lnSpc>
            </a:pPr>
            <a:r>
              <a:rPr lang="ru-RU" sz="1700"/>
              <a:t>Все современные версии UNIX, а также Windows, позволяют процессу создавать допустимые потоки. </a:t>
            </a:r>
          </a:p>
          <a:p>
            <a:pPr>
              <a:lnSpc>
                <a:spcPct val="80000"/>
              </a:lnSpc>
            </a:pPr>
            <a:r>
              <a:rPr lang="ru-RU" sz="1700"/>
              <a:t>Создание потоков требует меньше времени, чем порождение процесса. При создании потока не требуется создание нового адресного пространства – он создается в адресном пространстве родителя. Каждый пользователь может одновременно иметь несколько процессов.</a:t>
            </a:r>
          </a:p>
          <a:p>
            <a:pPr>
              <a:lnSpc>
                <a:spcPct val="80000"/>
              </a:lnSpc>
            </a:pPr>
            <a:r>
              <a:rPr lang="ru-RU" sz="1700"/>
              <a:t>В операционной системе UNIX число процессов, одновременно запускаемых в системе, определяется размером таблицы процессов.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процесса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7213"/>
            <a:ext cx="4464050" cy="5030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В UNIX процесс создается с помощью системного вызова fork. </a:t>
            </a:r>
          </a:p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Этот вызов создает точную копию родительского процесса. Однако у родительских и дочерних процессов будут разные пространства памяти. </a:t>
            </a:r>
          </a:p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Системный вызов fork возвращает дочернему процессу код 0, а родительский процесс получает PiD дочернего процесса. </a:t>
            </a:r>
          </a:p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Дочерний процесс не знает своего PiD, и он может его получить с помощью вызова getpid.</a:t>
            </a:r>
          </a:p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Далее дочерний процесс выполняет системный вызов </a:t>
            </a:r>
            <a:r>
              <a:rPr lang="en-US" sz="1800">
                <a:latin typeface="Times New Roman" pitchFamily="18" charset="0"/>
              </a:rPr>
              <a:t>exec()</a:t>
            </a:r>
            <a:r>
              <a:rPr lang="ru-RU" sz="1800">
                <a:latin typeface="Times New Roman" pitchFamily="18" charset="0"/>
              </a:rPr>
              <a:t>, с помощью которого он вызывает программу введенную пользлвателем.</a:t>
            </a:r>
          </a:p>
          <a:p>
            <a:pPr>
              <a:lnSpc>
                <a:spcPct val="80000"/>
              </a:lnSpc>
            </a:pPr>
            <a:r>
              <a:rPr lang="ru-RU" sz="1800">
                <a:latin typeface="Times New Roman" pitchFamily="18" charset="0"/>
              </a:rPr>
              <a:t>По завершении выполнения вызванной команды, дочерний процесс зыкрывается, а родителький процесс получит </a:t>
            </a:r>
            <a:r>
              <a:rPr lang="en-US" sz="1800">
                <a:latin typeface="Times New Roman" pitchFamily="18" charset="0"/>
              </a:rPr>
              <a:t>PID </a:t>
            </a:r>
            <a:r>
              <a:rPr lang="ru-RU" sz="1800">
                <a:latin typeface="Times New Roman" pitchFamily="18" charset="0"/>
              </a:rPr>
              <a:t>завершенного процесса</a:t>
            </a:r>
            <a:r>
              <a:rPr lang="en-US" sz="1800">
                <a:latin typeface="Times New Roman" pitchFamily="18" charset="0"/>
              </a:rPr>
              <a:t>.</a:t>
            </a:r>
            <a:endParaRPr lang="ru-RU" sz="1800">
              <a:latin typeface="Times New Roman" pitchFamily="18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5219700" y="1773238"/>
          <a:ext cx="3648075" cy="1885950"/>
        </p:xfrm>
        <a:graphic>
          <a:graphicData uri="http://schemas.openxmlformats.org/presentationml/2006/ole">
            <p:oleObj spid="_x0000_s117764" name="Visio" r:id="rId3" imgW="3644270" imgH="1889272" progId="">
              <p:embed/>
            </p:oleObj>
          </a:graphicData>
        </a:graphic>
      </p:graphicFrame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25" y="4652963"/>
            <a:ext cx="4448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Обмен данными между процессами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С помощью программных каналов:</a:t>
            </a:r>
          </a:p>
          <a:p>
            <a:pPr lvl="1"/>
            <a:r>
              <a:rPr lang="en-US">
                <a:latin typeface="Courier New" pitchFamily="49" charset="0"/>
              </a:rPr>
              <a:t>$sort &lt;f | head</a:t>
            </a:r>
          </a:p>
          <a:p>
            <a:r>
              <a:rPr lang="ru-RU">
                <a:latin typeface="Times New Roman" pitchFamily="18" charset="0"/>
              </a:rPr>
              <a:t>С помощью программных прерываний (сигналов):</a:t>
            </a:r>
          </a:p>
          <a:p>
            <a:pPr lvl="1"/>
            <a:r>
              <a:rPr lang="en-US">
                <a:latin typeface="Courier New" pitchFamily="49" charset="0"/>
              </a:rPr>
              <a:t>$kill –HUP 878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1692275" y="301625"/>
            <a:ext cx="6991350" cy="1143000"/>
          </a:xfrm>
        </p:spPr>
        <p:txBody>
          <a:bodyPr/>
          <a:lstStyle/>
          <a:p>
            <a:r>
              <a:rPr lang="ru-RU" sz="3200" b="1">
                <a:latin typeface="Times New Roman" pitchFamily="18" charset="0"/>
              </a:rPr>
              <a:t>Обмен между процессами с помощью программных каналов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50825" y="2781300"/>
          <a:ext cx="1800225" cy="1392238"/>
        </p:xfrm>
        <a:graphic>
          <a:graphicData uri="http://schemas.openxmlformats.org/presentationml/2006/ole">
            <p:oleObj spid="_x0000_s131076" name="Рисунок" r:id="rId3" imgW="2708280" imgH="2094120" progId="Word.Picture.8">
              <p:embed/>
            </p:oleObj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1619250" y="1700213"/>
          <a:ext cx="971550" cy="1223962"/>
        </p:xfrm>
        <a:graphic>
          <a:graphicData uri="http://schemas.openxmlformats.org/presentationml/2006/ole">
            <p:oleObj spid="_x0000_s131080" name="Рисунок" r:id="rId4" imgW="1447920" imgH="1824480" progId="Word.Picture.8">
              <p:embed/>
            </p:oleObj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539750" y="4508500"/>
          <a:ext cx="2087563" cy="1544638"/>
        </p:xfrm>
        <a:graphic>
          <a:graphicData uri="http://schemas.openxmlformats.org/presentationml/2006/ole">
            <p:oleObj spid="_x0000_s131082" name="Рисунок" r:id="rId5" imgW="2708280" imgH="2004120" progId="Word.Picture.8">
              <p:embed/>
            </p:oleObj>
          </a:graphicData>
        </a:graphic>
      </p:graphicFrame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843213" y="1628775"/>
            <a:ext cx="59785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2000" i="1" u="sng">
                <a:latin typeface="Times New Roman" pitchFamily="18" charset="0"/>
              </a:rPr>
              <a:t>Шаг 1</a:t>
            </a:r>
            <a:r>
              <a:rPr lang="en-US" sz="2000">
                <a:latin typeface="Times New Roman" pitchFamily="18" charset="0"/>
              </a:rPr>
              <a:t>: </a:t>
            </a:r>
            <a:r>
              <a:rPr lang="ru-RU" sz="2000">
                <a:latin typeface="Times New Roman" pitchFamily="18" charset="0"/>
              </a:rPr>
              <a:t> Процесс А создает канал (получает дескрипторы для каждого конца)</a:t>
            </a:r>
          </a:p>
          <a:p>
            <a:r>
              <a:rPr lang="ru-RU" sz="2000" i="1" u="sng">
                <a:latin typeface="Times New Roman" pitchFamily="18" charset="0"/>
              </a:rPr>
              <a:t>Шаг 2</a:t>
            </a:r>
            <a:r>
              <a:rPr lang="en-US" sz="2000">
                <a:latin typeface="Times New Roman" pitchFamily="18" charset="0"/>
              </a:rPr>
              <a:t>: </a:t>
            </a:r>
            <a:r>
              <a:rPr lang="ru-RU" sz="2000">
                <a:latin typeface="Times New Roman" pitchFamily="18" charset="0"/>
              </a:rPr>
              <a:t>Процесс А порождает два дочерних процесса В и С, которые наследуют дескрипторы обоих концов канала.</a:t>
            </a:r>
          </a:p>
          <a:p>
            <a:r>
              <a:rPr lang="ru-RU" sz="2000" i="1" u="sng">
                <a:latin typeface="Times New Roman" pitchFamily="18" charset="0"/>
              </a:rPr>
              <a:t>Шаг 3</a:t>
            </a:r>
            <a:r>
              <a:rPr lang="en-US" sz="2000" i="1" u="sng"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Каждый процесс закрывает  конецы канала, которые ему не нужны.</a:t>
            </a:r>
            <a:r>
              <a:rPr lang="en-US" sz="2000">
                <a:latin typeface="Times New Roman" pitchFamily="18" charset="0"/>
              </a:rPr>
              <a:t> </a:t>
            </a:r>
            <a:endParaRPr lang="ru-RU" sz="2000">
              <a:latin typeface="Times New Roman" pitchFamily="18" charset="0"/>
            </a:endParaRPr>
          </a:p>
          <a:p>
            <a:r>
              <a:rPr lang="ru-RU" sz="2000" i="1" u="sng">
                <a:latin typeface="Times New Roman" pitchFamily="18" charset="0"/>
              </a:rPr>
              <a:t>Шаг 4</a:t>
            </a:r>
            <a:r>
              <a:rPr lang="en-US" sz="2000" i="1" u="sng"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ru-RU" sz="2000">
                <a:latin typeface="Times New Roman" pitchFamily="18" charset="0"/>
              </a:rPr>
              <a:t> Процессы В и С обмениваются данными через канал.</a:t>
            </a:r>
          </a:p>
          <a:p>
            <a:endParaRPr lang="ru-RU" sz="2000">
              <a:latin typeface="Times New Roman" pitchFamily="18" charset="0"/>
            </a:endParaRP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>
            <p:ph sz="quarter" idx="4"/>
          </p:nvPr>
        </p:nvGraphicFramePr>
        <p:xfrm>
          <a:off x="4427538" y="4265613"/>
          <a:ext cx="3530600" cy="2428875"/>
        </p:xfrm>
        <a:graphic>
          <a:graphicData uri="http://schemas.openxmlformats.org/presentationml/2006/ole">
            <p:oleObj spid="_x0000_s131084" name="Рисунок" r:id="rId6" imgW="3698280" imgH="254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Сигналы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941888"/>
            <a:ext cx="8288337" cy="100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При получении сигнала процесс может отреагировать на него одним из следующих способов:</a:t>
            </a:r>
          </a:p>
          <a:p>
            <a:pPr lvl="1"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Проигнорировать сигнал;</a:t>
            </a:r>
          </a:p>
          <a:p>
            <a:pPr lvl="1"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Выполнить функции определяемые сигналом;</a:t>
            </a:r>
          </a:p>
          <a:p>
            <a:pPr lvl="1"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Выполнить действия определенные для данного сигнала по умолчанию.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116013" y="1628775"/>
          <a:ext cx="5791200" cy="3095625"/>
        </p:xfrm>
        <a:graphic>
          <a:graphicData uri="http://schemas.openxmlformats.org/presentationml/2006/ole">
            <p:oleObj spid="_x0000_s130052" name="Рисунок" r:id="rId3" imgW="5786628" imgH="30937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69" name="Rectangle 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Сигналы</a:t>
            </a:r>
          </a:p>
        </p:txBody>
      </p:sp>
      <p:graphicFrame>
        <p:nvGraphicFramePr>
          <p:cNvPr id="123183" name="Group 303"/>
          <p:cNvGraphicFramePr>
            <a:graphicFrameLocks noGrp="1"/>
          </p:cNvGraphicFramePr>
          <p:nvPr>
            <p:ph idx="1"/>
          </p:nvPr>
        </p:nvGraphicFramePr>
        <p:xfrm>
          <a:off x="611188" y="1536700"/>
          <a:ext cx="8353425" cy="5151120"/>
        </p:xfrm>
        <a:graphic>
          <a:graphicData uri="http://schemas.openxmlformats.org/drawingml/2006/table">
            <a:tbl>
              <a:tblPr/>
              <a:tblGrid>
                <a:gridCol w="261937"/>
                <a:gridCol w="1217613"/>
                <a:gridCol w="752475"/>
                <a:gridCol w="6121400"/>
              </a:tblGrid>
              <a:tr h="236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Код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Выполняемые действия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SIGABRT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Прервать процесс и создать дамп памяти.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SIGALRM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Истекло время, заданное таймером (будильник).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SIGFPE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Ошибка  при выполнении операции с плавающей точкой.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SIGHUP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в качестве средства межпроцессорного взаимодействия. Также применяется для сообщения процессам о необходимости обновить конфигурационную информацию, т.е. заново прочитать конфигурационный файл.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SIGILL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Сигнал посылается ядром процессу, если он выполнил недопустимую инструкцию.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SIRILL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уничтожения процессов. Сигнал не может игнорироваться и перехватываться.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SIGPIPE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Процесс перетекает в канал, из которого никто не читает.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SIGSEGV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Процесс обратился к неправильному адресу памяти.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SIGTERM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Вежливая просьба завершить работу процесса.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SIGUSR1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SIGUSR2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Смысл определяется приложением. Для разных приложений могут использоваться разные ключи.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Работа с сетью (сокеты)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7313612" cy="2106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Ключевым понятием в схеме </a:t>
            </a:r>
            <a:r>
              <a:rPr lang="en-US" sz="2000">
                <a:latin typeface="Times New Roman" pitchFamily="18" charset="0"/>
              </a:rPr>
              <a:t>Berkeley UNIX </a:t>
            </a:r>
            <a:r>
              <a:rPr lang="ru-RU" sz="2000">
                <a:latin typeface="Times New Roman" pitchFamily="18" charset="0"/>
              </a:rPr>
              <a:t>является сокет. </a:t>
            </a: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000">
                <a:latin typeface="Times New Roman" pitchFamily="18" charset="0"/>
              </a:rPr>
              <a:t>Сокеты подобны почтовым ящикам и телефонным розеткам в том смысле, что они образуют пользовательский интерфейс с сетью, как почтовые ящики формируют интерфейс с почтовой системой, а телефонные розетки позволяют абоненту подключить телефон и соединиться с телефонной системой. 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284538"/>
            <a:ext cx="8137525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Создание сокетов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8353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Сокеты могут динамически создаваться и разрушаться. 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При создании сокета вызывающему процессу возвращается дескриптор файла, требующийся для установки соединения, чтения и записи данных, а также разрыва соединения.</a:t>
            </a: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Каждый сокет связывается с определенным сетевым адресом и портом протокола транспортного уровня.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Типы сокетов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500"/>
              <a:t>Каждый сокет поддерживает определенный тип работы в сети, указываемый при создании сокета. Наиболее распространенными типами сокетов являются:</a:t>
            </a:r>
          </a:p>
          <a:p>
            <a:pPr lvl="1">
              <a:buFont typeface="Wingdings" pitchFamily="2" charset="2"/>
              <a:buNone/>
            </a:pPr>
            <a:r>
              <a:rPr lang="ru-RU" sz="2100"/>
              <a:t>	1.   Надежный, ориентированный на соединение байтовый поток.</a:t>
            </a:r>
          </a:p>
          <a:p>
            <a:pPr lvl="1">
              <a:buFont typeface="Wingdings" pitchFamily="2" charset="2"/>
              <a:buNone/>
            </a:pPr>
            <a:r>
              <a:rPr lang="ru-RU" sz="2100"/>
              <a:t>	2.   Надежный, ориентированный на соединение поток пакетов.</a:t>
            </a:r>
          </a:p>
          <a:p>
            <a:pPr lvl="1">
              <a:buFont typeface="Wingdings" pitchFamily="2" charset="2"/>
              <a:buNone/>
            </a:pPr>
            <a:r>
              <a:rPr lang="ru-RU" sz="2100"/>
              <a:t>	3.   Ненадежная передача пакетов.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Times New Roman" pitchFamily="18" charset="0"/>
              </a:rPr>
              <a:t>Монолитная ОС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27213"/>
            <a:ext cx="8183591" cy="41148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Появилась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исторически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первой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ходе эволюции операционных систем. ОС используют большое монолитное ядро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Монолит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означает все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вместе, все библиотеки, сервисные функции в одном ядре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При этом  используются следующие принципы:</a:t>
            </a:r>
          </a:p>
          <a:p>
            <a:pPr marL="571500" indent="-571500" eaLnBrk="1" hangingPunct="1">
              <a:buSzPct val="96000"/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</a:rPr>
              <a:t>Операционная </a:t>
            </a:r>
            <a:r>
              <a:rPr lang="ru-RU" sz="2000" dirty="0" smtClean="0">
                <a:latin typeface="Times New Roman" pitchFamily="18" charset="0"/>
              </a:rPr>
              <a:t>система написана в виде набора процедур, каждая из которых может вызывать другие, когда ей это нужно.</a:t>
            </a:r>
          </a:p>
          <a:p>
            <a:pPr marL="571500" indent="-571500" eaLnBrk="1" hangingPunct="1">
              <a:buSzPct val="96000"/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</a:rPr>
              <a:t>Каждая процедура системы имеет строго определенный интерфейс в терминах параметров и результатов.</a:t>
            </a:r>
          </a:p>
          <a:p>
            <a:pPr marL="571500" indent="-571500" eaLnBrk="1" hangingPunct="1">
              <a:buSzPct val="96000"/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</a:rPr>
              <a:t>Для построения монолитной системы необходимо скомпилировать все отдельные процедуры, а затем связать их в единый объектный файл с помощью компоновщика.</a:t>
            </a:r>
          </a:p>
          <a:p>
            <a:pPr marL="571500" indent="-571500" eaLnBrk="1" hangingPunct="1">
              <a:buSzPct val="96000"/>
              <a:buFont typeface="Wingdings" pitchFamily="2" charset="2"/>
              <a:buAutoNum type="arabicPeriod"/>
            </a:pPr>
            <a:r>
              <a:rPr lang="ru-RU" sz="2000" dirty="0" smtClean="0">
                <a:latin typeface="Times New Roman" pitchFamily="18" charset="0"/>
              </a:rPr>
              <a:t>Порядок выполнения системных вызовов в таких ОС соответствует рассмотренному выше.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ru-RU" sz="2000" dirty="0" smtClean="0">
              <a:latin typeface="Times New Roman" pitchFamily="18" charset="0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ru-RU" sz="2000" dirty="0" smtClean="0">
              <a:latin typeface="Times New Roman" pitchFamily="18" charset="0"/>
            </a:endParaRPr>
          </a:p>
          <a:p>
            <a:pPr marL="571500" indent="-571500" eaLnBrk="1" hangingPunct="1"/>
            <a:endParaRPr lang="ru-RU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8229600" cy="722313"/>
          </a:xfrm>
        </p:spPr>
        <p:txBody>
          <a:bodyPr/>
          <a:lstStyle/>
          <a:p>
            <a:r>
              <a:rPr lang="ru-RU" b="1">
                <a:solidFill>
                  <a:schemeClr val="bg2"/>
                </a:solidFill>
                <a:latin typeface="Times New Roman" pitchFamily="18" charset="0"/>
              </a:rPr>
              <a:t>Загрузка ядра UNIX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Ядро системы представляет собой отдельный файл, который хранится в корневом каталоге либо в некотором подкаталоге. </a:t>
            </a:r>
            <a:endParaRPr lang="en-US" sz="17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Этот файл грузится с помощью загрузчика, расположенном на загрузочном диске.</a:t>
            </a:r>
            <a:endParaRPr lang="en-US" sz="17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С момента загрузки ядра процесс начальной загрузки системы идет под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управлением самой системы. Первой получает управление процедура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 b="1">
                <a:latin typeface="Times New Roman" pitchFamily="18" charset="0"/>
              </a:rPr>
              <a:t>автозапуска ядра</a:t>
            </a:r>
            <a:r>
              <a:rPr lang="ru-RU" sz="1700">
                <a:latin typeface="Times New Roman" pitchFamily="18" charset="0"/>
              </a:rPr>
              <a:t>. Она выполняет: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определяет объем доступной оперативной памяти,</a:t>
            </a:r>
            <a:r>
              <a:rPr lang="en-US" sz="1700">
                <a:latin typeface="Times New Roman" pitchFamily="18" charset="0"/>
              </a:rPr>
              <a:t> </a:t>
            </a:r>
            <a:endParaRPr lang="ru-RU" sz="170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определяет тип и быстродействие процессора,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определяет тип видеоадаптера,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переинициализирует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жесткие диски, не полагаясь на инициализацию, выполненную BIOS;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определяет системную консоль, на которую выводятся диагностические сообщения.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распаковывает загруженный в память образ ядра;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передает управление ядру.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latin typeface="Times New Roman" pitchFamily="18" charset="0"/>
              </a:rPr>
              <a:t>Самонастройка и инициализация системы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ru-RU" sz="1700">
                <a:latin typeface="Times New Roman" pitchFamily="18" charset="0"/>
              </a:rPr>
              <a:t>В процессе начального запуска системы ядро выполняет следующие действия по </a:t>
            </a:r>
            <a:r>
              <a:rPr lang="ru-RU" sz="1700" b="1">
                <a:latin typeface="Times New Roman" pitchFamily="18" charset="0"/>
              </a:rPr>
              <a:t>самонастройке</a:t>
            </a:r>
            <a:r>
              <a:rPr lang="ru-RU" sz="1700">
                <a:latin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Tx/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инициализирует таблицу страниц виртуальной памяти,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Tx/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устанавливает обработчики прерываний, разбирает параметры, переданные ему диспетчером загрузки, и настраивается в соответствии с ними. 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ru-RU" sz="1700">
                <a:latin typeface="Times New Roman" pitchFamily="18" charset="0"/>
              </a:rPr>
              <a:t>Завершив самонастройку, ядро создает несколько системных процессов, фактически представляющих собой части самого ядра: </a:t>
            </a:r>
          </a:p>
          <a:p>
            <a:pPr lvl="2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ru-RU" sz="1800">
                <a:latin typeface="Times New Roman" pitchFamily="18" charset="0"/>
              </a:rPr>
              <a:t>планировщик процессов, </a:t>
            </a:r>
          </a:p>
          <a:p>
            <a:pPr lvl="2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ru-RU" sz="1800">
                <a:latin typeface="Times New Roman" pitchFamily="18" charset="0"/>
              </a:rPr>
              <a:t>диспетчер виртуальной памяти, </a:t>
            </a:r>
          </a:p>
          <a:p>
            <a:pPr lvl="2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ru-RU" sz="1800">
                <a:latin typeface="Times New Roman" pitchFamily="18" charset="0"/>
              </a:rPr>
              <a:t>различные обработчики сигналов ядра.</a:t>
            </a:r>
          </a:p>
          <a:p>
            <a:pPr lvl="2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ru-RU" sz="1800">
                <a:latin typeface="Times New Roman" pitchFamily="18" charset="0"/>
              </a:rPr>
              <a:t>монтирует корневую файловую систему в режиме только чтение,</a:t>
            </a:r>
          </a:p>
          <a:p>
            <a:pPr lvl="2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ru-RU" sz="1800">
                <a:latin typeface="Times New Roman" pitchFamily="18" charset="0"/>
              </a:rPr>
              <a:t>находит исполняемый файл демона </a:t>
            </a:r>
            <a:r>
              <a:rPr lang="ru-RU" sz="1800" b="1">
                <a:latin typeface="Times New Roman" pitchFamily="18" charset="0"/>
              </a:rPr>
              <a:t>init </a:t>
            </a:r>
            <a:r>
              <a:rPr lang="ru-RU" sz="1800">
                <a:latin typeface="Times New Roman" pitchFamily="18" charset="0"/>
              </a:rPr>
              <a:t>(в каталоге /bin, / s b i n или там, где вы укажете, передав ядру параметр i n i t = /nyTb_K_init) и посредством системного вызова </a:t>
            </a:r>
            <a:r>
              <a:rPr lang="ru-RU" sz="1800" i="1">
                <a:latin typeface="Times New Roman" pitchFamily="18" charset="0"/>
              </a:rPr>
              <a:t>ехес() </a:t>
            </a:r>
            <a:r>
              <a:rPr lang="ru-RU" sz="1800">
                <a:latin typeface="Times New Roman" pitchFamily="18" charset="0"/>
              </a:rPr>
              <a:t>загружает его код в процесс номер 1.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ru-RU" sz="1700">
                <a:latin typeface="Times New Roman" pitchFamily="18" charset="0"/>
              </a:rPr>
              <a:t>Все остальные процессы порождает </a:t>
            </a:r>
            <a:r>
              <a:rPr lang="ru-RU" sz="1700" b="1">
                <a:latin typeface="Times New Roman" pitchFamily="18" charset="0"/>
              </a:rPr>
              <a:t>init </a:t>
            </a:r>
            <a:r>
              <a:rPr lang="ru-RU" sz="1700">
                <a:latin typeface="Times New Roman" pitchFamily="18" charset="0"/>
              </a:rPr>
              <a:t>и его потомки путем деления с помощью системного вызова </a:t>
            </a:r>
            <a:r>
              <a:rPr lang="ru-RU" sz="1700" i="1">
                <a:latin typeface="Times New Roman" pitchFamily="18" charset="0"/>
              </a:rPr>
              <a:t>fork().</a:t>
            </a:r>
            <a:endParaRPr lang="ru-RU" sz="1700">
              <a:latin typeface="Times New Roman" pitchFamily="18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Char char="§"/>
            </a:pPr>
            <a:endParaRPr lang="ru-RU" sz="17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>
                <a:solidFill>
                  <a:schemeClr val="bg2"/>
                </a:solidFill>
                <a:latin typeface="Times New Roman" pitchFamily="18" charset="0"/>
              </a:rPr>
              <a:t>Последовательность исполняемых процессов при загрузке некоторых версий системы </a:t>
            </a:r>
            <a:r>
              <a:rPr lang="en-US" sz="2400" b="1">
                <a:solidFill>
                  <a:schemeClr val="bg2"/>
                </a:solidFill>
                <a:latin typeface="Times New Roman" pitchFamily="18" charset="0"/>
              </a:rPr>
              <a:t>UNIX</a:t>
            </a:r>
            <a:r>
              <a:rPr lang="ru-RU" sz="3200"/>
              <a:t>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2824162" cy="4114800"/>
          </a:xfrm>
        </p:spPr>
        <p:txBody>
          <a:bodyPr/>
          <a:lstStyle/>
          <a:p>
            <a:endParaRPr lang="ru-RU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700213"/>
            <a:ext cx="7100887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Процесс инициализации системы. Процесс </a:t>
            </a:r>
            <a:r>
              <a:rPr lang="ru-RU" sz="3200" b="1">
                <a:solidFill>
                  <a:schemeClr val="bg2"/>
                </a:solidFill>
                <a:latin typeface="Courier New" pitchFamily="49" charset="0"/>
              </a:rPr>
              <a:t>init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Первым процессом, который запускается в операционной системе после загрузки, является процесс init. Обычно он имеет ID (PiD) = 1. этот процесс является родительским для всех остальных процессов, которые запускаются в UNIX.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Этот процесс выполняет: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1.устанавливает имя машины;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2. проверяет подключение дисков и файловых систем;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3. запускает процедуру ведения системного журнала;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4. выполняет конфигурацию сетевых интерфейсов;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5. запускает сетевые службы;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6. запускает службы принтеров;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7. активизирует учетные записи (</a:t>
            </a:r>
            <a:r>
              <a:rPr lang="en-US" sz="1700">
                <a:latin typeface="Times New Roman" pitchFamily="18" charset="0"/>
              </a:rPr>
              <a:t>accounts</a:t>
            </a:r>
            <a:r>
              <a:rPr lang="ru-RU" sz="1700">
                <a:latin typeface="Times New Roman" pitchFamily="18" charset="0"/>
              </a:rPr>
              <a:t>) пользователей;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8. очищает временные разделы дисков, а в случае обнаружения каких-либо неисправностей создает дампы ядра.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Файл </a:t>
            </a:r>
            <a:r>
              <a:rPr lang="en-US" b="1">
                <a:latin typeface="Times New Roman" pitchFamily="18" charset="0"/>
              </a:rPr>
              <a:t>/etc/inittab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Файл </a:t>
            </a:r>
            <a:r>
              <a:rPr lang="en-US" sz="2100">
                <a:latin typeface="Times New Roman" pitchFamily="18" charset="0"/>
              </a:rPr>
              <a:t>inittab – </a:t>
            </a:r>
            <a:r>
              <a:rPr lang="ru-RU" sz="2100">
                <a:latin typeface="Times New Roman" pitchFamily="18" charset="0"/>
              </a:rPr>
              <a:t>определяет порядок создания процессов при запуске системы. Этот файл используется процессом </a:t>
            </a:r>
            <a:r>
              <a:rPr lang="en-US" sz="2100">
                <a:latin typeface="Times New Roman" pitchFamily="18" charset="0"/>
              </a:rPr>
              <a:t>init</a:t>
            </a:r>
            <a:r>
              <a:rPr lang="ru-RU" sz="2100">
                <a:latin typeface="Times New Roman" pitchFamily="18" charset="0"/>
              </a:rPr>
              <a:t>, который выполняет командные сценарии расположенные в каталоге </a:t>
            </a:r>
            <a:r>
              <a:rPr lang="en-US" sz="2100">
                <a:latin typeface="Times New Roman" pitchFamily="18" charset="0"/>
              </a:rPr>
              <a:t>/etc/rc.d</a:t>
            </a:r>
            <a:endParaRPr lang="ru-RU" sz="21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Демон </a:t>
            </a:r>
            <a:r>
              <a:rPr lang="ru-RU" sz="2100" b="1" i="1">
                <a:latin typeface="Times New Roman" pitchFamily="18" charset="0"/>
              </a:rPr>
              <a:t>init </a:t>
            </a:r>
            <a:r>
              <a:rPr lang="ru-RU" sz="2100">
                <a:latin typeface="Times New Roman" pitchFamily="18" charset="0"/>
              </a:rPr>
              <a:t>заведует переключением уровней, остановкой запрещенных на новом уровне процессов и запуском предписанных. В ОС Linux определено: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семь уровней выполнения, обозначаемых номерами с 0 до 6;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особый уровень S или s — однопользовательский;</a:t>
            </a:r>
          </a:p>
          <a:p>
            <a:pPr lvl="1">
              <a:lnSpc>
                <a:spcPct val="90000"/>
              </a:lnSpc>
            </a:pPr>
            <a:r>
              <a:rPr lang="ru-RU" sz="1900">
                <a:latin typeface="Times New Roman" pitchFamily="18" charset="0"/>
              </a:rPr>
              <a:t>уровни по требованию </a:t>
            </a:r>
            <a:r>
              <a:rPr lang="ru-RU" sz="1900" i="1">
                <a:latin typeface="Times New Roman" pitchFamily="18" charset="0"/>
              </a:rPr>
              <a:t>(ondemand) </a:t>
            </a:r>
            <a:r>
              <a:rPr lang="ru-RU" sz="1900">
                <a:latin typeface="Times New Roman" pitchFamily="18" charset="0"/>
              </a:rPr>
              <a:t>А, В и С — фиктивные: при переходе на эти уровни запускаются приписанные к ним процессы, но текущий уровень выполнения не меняется.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796925"/>
          </a:xfrm>
        </p:spPr>
        <p:txBody>
          <a:bodyPr/>
          <a:lstStyle/>
          <a:p>
            <a:r>
              <a:rPr lang="ru-RU" b="1">
                <a:latin typeface="Times New Roman" pitchFamily="18" charset="0"/>
              </a:rPr>
              <a:t>Содержимое каталога </a:t>
            </a:r>
            <a:r>
              <a:rPr lang="en-US" b="1">
                <a:latin typeface="Times New Roman" pitchFamily="18" charset="0"/>
              </a:rPr>
              <a:t>/etc/rc.d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4313"/>
            <a:ext cx="7608887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Конфигурационные файлы загрузки системы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500"/>
              <a:t>Каждому уровню загрузки соответствует конфигурационный файл и файлы сценариев.</a:t>
            </a:r>
            <a:endParaRPr lang="en-US" sz="2500"/>
          </a:p>
          <a:p>
            <a:pPr lvl="1">
              <a:buFont typeface="Wingdings" pitchFamily="2" charset="2"/>
              <a:buChar char="Ø"/>
            </a:pPr>
            <a:r>
              <a:rPr lang="en-US" sz="2100"/>
              <a:t>/etc/ rc.0/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/>
              <a:t>/etc/ rc.1/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/>
              <a:t>/etc/ rc.2/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/>
              <a:t>/etc/ rc.3/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/>
              <a:t>.............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/>
              <a:t>/etc/ rc.6/</a:t>
            </a:r>
            <a:endParaRPr lang="ru-RU" sz="21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Уровни выполнения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435975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Термин уровень выполнения унаследован от тех времен, когда система была обязана проходить уровни последовательно, от низшего к высшему при загрузке и обратно при выключении. Сейчас их можно переключать в любом порядке. Для переключения на уровень п нужно от имени суперпользователя ввести команду: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700">
                <a:latin typeface="Times New Roman" pitchFamily="18" charset="0"/>
              </a:rPr>
              <a:t>	</a:t>
            </a:r>
            <a:r>
              <a:rPr lang="ru-RU" sz="1700" b="1">
                <a:latin typeface="Times New Roman" pitchFamily="18" charset="0"/>
              </a:rPr>
              <a:t>	</a:t>
            </a:r>
            <a:r>
              <a:rPr lang="en-US" sz="1700" b="1">
                <a:latin typeface="Times New Roman" pitchFamily="18" charset="0"/>
              </a:rPr>
              <a:t>#</a:t>
            </a:r>
            <a:r>
              <a:rPr lang="ru-RU" sz="1700" b="1">
                <a:latin typeface="Times New Roman" pitchFamily="18" charset="0"/>
              </a:rPr>
              <a:t> telinit </a:t>
            </a:r>
            <a:r>
              <a:rPr lang="en-US" sz="1700" b="1">
                <a:latin typeface="Times New Roman" pitchFamily="18" charset="0"/>
              </a:rPr>
              <a:t>	</a:t>
            </a:r>
            <a:r>
              <a:rPr lang="ru-RU" sz="1700" b="1">
                <a:latin typeface="Times New Roman" pitchFamily="18" charset="0"/>
              </a:rPr>
              <a:t>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Times New Roman" pitchFamily="18" charset="0"/>
              </a:rPr>
              <a:t>	</a:t>
            </a:r>
            <a:r>
              <a:rPr lang="ru-RU" sz="1700">
                <a:latin typeface="Times New Roman" pitchFamily="18" charset="0"/>
              </a:rPr>
              <a:t>Эта команда посылает соответствующий сигнал процессу </a:t>
            </a:r>
            <a:r>
              <a:rPr lang="ru-RU" sz="1700" b="1">
                <a:latin typeface="Times New Roman" pitchFamily="18" charset="0"/>
              </a:rPr>
              <a:t>init </a:t>
            </a:r>
            <a:r>
              <a:rPr lang="ru-RU" sz="1700" i="1">
                <a:latin typeface="Times New Roman" pitchFamily="18" charset="0"/>
              </a:rPr>
              <a:t>(tell init).</a:t>
            </a:r>
            <a:endParaRPr lang="en-US" sz="1700" i="1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700">
                <a:latin typeface="Times New Roman" pitchFamily="18" charset="0"/>
              </a:rPr>
              <a:t>Важно понять, что уровень выполнения — это программная абстракция,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аппаратура ни о каких уровнях не знает. Поэтому в разных реализациях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Linux (разных дистрибутивах) одному уровню могут соответствовать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ru-RU" sz="1700">
                <a:latin typeface="Times New Roman" pitchFamily="18" charset="0"/>
              </a:rPr>
              <a:t>разные конфигурации системы. Следующие уровни используются в дистрибутивах, основанных на Red Hat: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0: Останов системы.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1: Однопользовательский режим. То же, что уровень 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2: Многопользовательский режим без поддержки сети.</a:t>
            </a:r>
            <a:endParaRPr lang="en-US" sz="170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3: Полный многопользовательский режим.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4: Не используется.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5: Графический режим с XII.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700">
                <a:latin typeface="Times New Roman" pitchFamily="18" charset="0"/>
              </a:rPr>
              <a:t>6: Перезагрузка.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</a:rPr>
              <a:t>Однопользовательский режим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однопользовательском режиме никакие службы не стартуют: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только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грузится ядро,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монтируется корневая файловая система 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запускается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командный интерпретатор. 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На этом уровне не нужен даже файл / e t c /i n i t t a b , повреждение которого означает невозможность загрузиться на</a:t>
            </a:r>
            <a:r>
              <a:rPr lang="en-US" sz="1900">
                <a:latin typeface="Times New Roman" pitchFamily="18" charset="0"/>
              </a:rPr>
              <a:t> </a:t>
            </a:r>
            <a:r>
              <a:rPr lang="ru-RU" sz="1900">
                <a:latin typeface="Times New Roman" pitchFamily="18" charset="0"/>
              </a:rPr>
              <a:t>любом другом рабочем уровне. 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В этом режиме пользователь, имеющий доступ к консоли имеют права администратора, причем он </a:t>
            </a:r>
            <a:r>
              <a:rPr lang="ru-RU" sz="1900" b="1">
                <a:latin typeface="Times New Roman" pitchFamily="18" charset="0"/>
              </a:rPr>
              <a:t>может и не знать пароля</a:t>
            </a:r>
            <a:r>
              <a:rPr lang="ru-RU" sz="1900">
                <a:latin typeface="Times New Roman" pitchFamily="18" charset="0"/>
              </a:rPr>
              <a:t> суперпользователя. Загрузка применяется для изменения пароля пользователя root, в случае, если он был изменен, либо перехвачен, либо забыт.</a:t>
            </a:r>
          </a:p>
          <a:p>
            <a:pPr>
              <a:lnSpc>
                <a:spcPct val="80000"/>
              </a:lnSpc>
            </a:pPr>
            <a:r>
              <a:rPr lang="ru-RU" sz="1900">
                <a:latin typeface="Times New Roman" pitchFamily="18" charset="0"/>
              </a:rPr>
              <a:t>Этот уровень обычно использует администратор для аварийно-восстановительных работ.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Процесс инициализации (загрузки) системы. Стадии 0 и 1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Процесс init выполняет свои функции в соответствии с конфигурационным файлом </a:t>
            </a:r>
            <a:r>
              <a:rPr lang="en-US" sz="2100">
                <a:latin typeface="Times New Roman" pitchFamily="18" charset="0"/>
              </a:rPr>
              <a:t>/etc/ initab (</a:t>
            </a:r>
            <a:r>
              <a:rPr lang="ru-RU" sz="2100">
                <a:latin typeface="Times New Roman" pitchFamily="18" charset="0"/>
              </a:rPr>
              <a:t>таблица инициализации</a:t>
            </a:r>
            <a:r>
              <a:rPr lang="en-US" sz="2100">
                <a:latin typeface="Times New Roman" pitchFamily="18" charset="0"/>
              </a:rPr>
              <a:t>)</a:t>
            </a:r>
            <a:endParaRPr lang="ru-RU" sz="21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100">
                <a:latin typeface="Times New Roman" pitchFamily="18" charset="0"/>
              </a:rPr>
              <a:t>В этом файле содержатся аргументы для различных стадий инициализации системы: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0 – </a:t>
            </a:r>
            <a:r>
              <a:rPr lang="en-US" sz="2100">
                <a:latin typeface="Times New Roman" pitchFamily="18" charset="0"/>
              </a:rPr>
              <a:t>/etc/rc.d/rc</a:t>
            </a:r>
            <a:r>
              <a:rPr lang="ru-RU" sz="2100">
                <a:latin typeface="Times New Roman" pitchFamily="18" charset="0"/>
              </a:rPr>
              <a:t>0</a:t>
            </a:r>
            <a:r>
              <a:rPr lang="en-US" sz="2100">
                <a:latin typeface="Times New Roman" pitchFamily="18" charset="0"/>
              </a:rPr>
              <a:t>.d </a:t>
            </a:r>
            <a:r>
              <a:rPr lang="ru-RU" sz="1900">
                <a:latin typeface="Times New Roman" pitchFamily="18" charset="0"/>
              </a:rPr>
              <a:t>эта стадия управляет процессом </a:t>
            </a:r>
            <a:r>
              <a:rPr lang="ru-RU" sz="1900" b="1">
                <a:latin typeface="Times New Roman" pitchFamily="18" charset="0"/>
              </a:rPr>
              <a:t>останова</a:t>
            </a:r>
            <a:r>
              <a:rPr lang="ru-RU" sz="1900">
                <a:latin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1900">
                <a:latin typeface="Times New Roman" pitchFamily="18" charset="0"/>
              </a:rPr>
              <a:t>1 – </a:t>
            </a:r>
            <a:r>
              <a:rPr lang="en-US" sz="2100">
                <a:latin typeface="Times New Roman" pitchFamily="18" charset="0"/>
              </a:rPr>
              <a:t>/etc/rc.d/rc</a:t>
            </a:r>
            <a:r>
              <a:rPr lang="ru-RU" sz="2100">
                <a:latin typeface="Times New Roman" pitchFamily="18" charset="0"/>
              </a:rPr>
              <a:t>1</a:t>
            </a:r>
            <a:r>
              <a:rPr lang="en-US" sz="2100">
                <a:latin typeface="Times New Roman" pitchFamily="18" charset="0"/>
              </a:rPr>
              <a:t>.d </a:t>
            </a:r>
            <a:r>
              <a:rPr lang="ru-RU" sz="1900">
                <a:latin typeface="Times New Roman" pitchFamily="18" charset="0"/>
              </a:rPr>
              <a:t>первая стадия загрузки операционной системы. Режим называется </a:t>
            </a:r>
            <a:r>
              <a:rPr lang="ru-RU" sz="1900" b="1">
                <a:latin typeface="Times New Roman" pitchFamily="18" charset="0"/>
              </a:rPr>
              <a:t>режимом системного администратора</a:t>
            </a:r>
            <a:r>
              <a:rPr lang="ru-RU" sz="1900">
                <a:latin typeface="Times New Roman" pitchFamily="18" charset="0"/>
              </a:rPr>
              <a:t>. В нем обеспечивается система доступа ко всем файловым системам, а доступ консолей возможен только для суперпользователя. Режим называют однопользовательским режимом, так как на этой стадии активизируется только аккаунт пользователя root. Многие </a:t>
            </a:r>
            <a:r>
              <a:rPr lang="en-US" sz="1900">
                <a:latin typeface="Times New Roman" pitchFamily="18" charset="0"/>
              </a:rPr>
              <a:t>Unix </a:t>
            </a:r>
            <a:r>
              <a:rPr lang="ru-RU" sz="1900">
                <a:latin typeface="Times New Roman" pitchFamily="18" charset="0"/>
              </a:rPr>
              <a:t>позволяют остановить процесс загрузки.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6160</Words>
  <Application>Microsoft Office PowerPoint</Application>
  <PresentationFormat>Экран (4:3)</PresentationFormat>
  <Paragraphs>648</Paragraphs>
  <Slides>111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111</vt:i4>
      </vt:variant>
    </vt:vector>
  </HeadingPairs>
  <TitlesOfParts>
    <vt:vector size="114" baseType="lpstr">
      <vt:lpstr>Затмение</vt:lpstr>
      <vt:lpstr>Visio</vt:lpstr>
      <vt:lpstr>Рисунок</vt:lpstr>
      <vt:lpstr>OC UNIX</vt:lpstr>
      <vt:lpstr>Место ОС в структуре вычислительной системы</vt:lpstr>
      <vt:lpstr>Место ОС в структуре программного обеспечения вычислительной системы</vt:lpstr>
      <vt:lpstr>Архитектура ОС Основные виды</vt:lpstr>
      <vt:lpstr>Понятие архитектуры ОС</vt:lpstr>
      <vt:lpstr>Ядро и вспомогательные модули ОС</vt:lpstr>
      <vt:lpstr>Основные компоненты ОС</vt:lpstr>
      <vt:lpstr>Некоторые виды возможных архитектур ядер операционных систем</vt:lpstr>
      <vt:lpstr>Монолитная ОС</vt:lpstr>
      <vt:lpstr>Структура монолитной ОС</vt:lpstr>
      <vt:lpstr>Преимущества и недостатки монолитной архитектуры</vt:lpstr>
      <vt:lpstr>Многоуровневая (многослойная) структура</vt:lpstr>
      <vt:lpstr>Многослойная структура ядра ОС </vt:lpstr>
      <vt:lpstr>Архитектура операционной системы с ядром в привилегированном режиме </vt:lpstr>
      <vt:lpstr>Смена режимов при выполнении системного вызова к привилегированному ядру </vt:lpstr>
      <vt:lpstr>Защита уровней ОС</vt:lpstr>
      <vt:lpstr>Достоинства и недостатки многоуровневой архитектуры</vt:lpstr>
      <vt:lpstr>Циклические зависимости </vt:lpstr>
      <vt:lpstr>Виртуальные машины</vt:lpstr>
      <vt:lpstr>Микроядерная архитектура</vt:lpstr>
      <vt:lpstr>Реализация системного вызова в микроядерной архитектуре </vt:lpstr>
      <vt:lpstr>Смена режимов при выполнении системного вызова в микроядерной архитектуре</vt:lpstr>
      <vt:lpstr>Преимущества и недостатки микроядерной архитектуры </vt:lpstr>
      <vt:lpstr>Модель клиент сервер</vt:lpstr>
      <vt:lpstr>Способы реализации прикладных программных сред</vt:lpstr>
      <vt:lpstr>Программные среды, транслирующие системные вызовы </vt:lpstr>
      <vt:lpstr>Реализация совместимости на основе нескольких равноправных API </vt:lpstr>
      <vt:lpstr>Микроядерный подход к реализации множественных прикладных сред </vt:lpstr>
      <vt:lpstr>Архитектура UNIX </vt:lpstr>
      <vt:lpstr>Архитектура UNIX</vt:lpstr>
      <vt:lpstr>Интерфейсы операционной системы UNIX</vt:lpstr>
      <vt:lpstr>Архитектура операционной системы с ядром в привилегированном режиме </vt:lpstr>
      <vt:lpstr>Ядро</vt:lpstr>
      <vt:lpstr>Интерфейс системных вызовов</vt:lpstr>
      <vt:lpstr>Пример системного вызова</vt:lpstr>
      <vt:lpstr>Смена режимов при выполнении системного вызова </vt:lpstr>
      <vt:lpstr>Структура ядра Unix</vt:lpstr>
      <vt:lpstr>Файловая подсистема  (унифицированный интерфейс доступа  к данным)</vt:lpstr>
      <vt:lpstr>Файловая подсистема (контроль прав доступа)</vt:lpstr>
      <vt:lpstr>Файловая подсистема (связь с подсистемой ввода/вывода)</vt:lpstr>
      <vt:lpstr>Подсистема управления процессами</vt:lpstr>
      <vt:lpstr>Планировщик процессов (sheduler)</vt:lpstr>
      <vt:lpstr>Модуль управления памятью</vt:lpstr>
      <vt:lpstr>Модуль межпроцессного взаимодействия</vt:lpstr>
      <vt:lpstr>Подсистема ввода/вывода</vt:lpstr>
      <vt:lpstr>Слайд 46</vt:lpstr>
      <vt:lpstr>Ключевая роль файлов в ОС UNIX</vt:lpstr>
      <vt:lpstr>Файловая система UNIX</vt:lpstr>
      <vt:lpstr>Метаданные файла</vt:lpstr>
      <vt:lpstr>Типы файлов</vt:lpstr>
      <vt:lpstr>Каталог</vt:lpstr>
      <vt:lpstr>Файлы устройств</vt:lpstr>
      <vt:lpstr>Именованные каналы</vt:lpstr>
      <vt:lpstr>Жесткие связи в файловой системе</vt:lpstr>
      <vt:lpstr>Пример жесткой связи </vt:lpstr>
      <vt:lpstr>Символические связи</vt:lpstr>
      <vt:lpstr>Символические связи</vt:lpstr>
      <vt:lpstr>Сокеты</vt:lpstr>
      <vt:lpstr>Структура файловой системы UNIX</vt:lpstr>
      <vt:lpstr>Корневой каталог</vt:lpstr>
      <vt:lpstr>/bin</vt:lpstr>
      <vt:lpstr>/dev</vt:lpstr>
      <vt:lpstr>/etc</vt:lpstr>
      <vt:lpstr>/lib</vt:lpstr>
      <vt:lpstr>/lost+found</vt:lpstr>
      <vt:lpstr>/mnt</vt:lpstr>
      <vt:lpstr>/u или /home</vt:lpstr>
      <vt:lpstr>/usr</vt:lpstr>
      <vt:lpstr>/var</vt:lpstr>
      <vt:lpstr>/tmp</vt:lpstr>
      <vt:lpstr>Владельцы файлов</vt:lpstr>
      <vt:lpstr>Владелец пользователь</vt:lpstr>
      <vt:lpstr>Наследование владения</vt:lpstr>
      <vt:lpstr>Структура ядра операционной системы UNIX 4.4BSD </vt:lpstr>
      <vt:lpstr>Управление терминалом </vt:lpstr>
      <vt:lpstr>Управление сетью</vt:lpstr>
      <vt:lpstr>Управление дисковыми устройствами</vt:lpstr>
      <vt:lpstr>Управление памятью</vt:lpstr>
      <vt:lpstr>Виртуальное адресное пространство процесса </vt:lpstr>
      <vt:lpstr>Диспетчеризация процессов</vt:lpstr>
      <vt:lpstr>Процессы в системе UNIX</vt:lpstr>
      <vt:lpstr>Создание процесса</vt:lpstr>
      <vt:lpstr>Обмен данными между процессами</vt:lpstr>
      <vt:lpstr>Обмен между процессами с помощью программных каналов</vt:lpstr>
      <vt:lpstr>Сигналы</vt:lpstr>
      <vt:lpstr>Сигналы</vt:lpstr>
      <vt:lpstr>Работа с сетью (сокеты)</vt:lpstr>
      <vt:lpstr>Создание сокетов</vt:lpstr>
      <vt:lpstr>Типы сокетов</vt:lpstr>
      <vt:lpstr>Загрузка ядра UNIX</vt:lpstr>
      <vt:lpstr>Самонастройка и инициализация системы</vt:lpstr>
      <vt:lpstr>Последовательность исполняемых процессов при загрузке некоторых версий системы UNIX </vt:lpstr>
      <vt:lpstr>Процесс инициализации системы. Процесс init</vt:lpstr>
      <vt:lpstr>Файл /etc/inittab</vt:lpstr>
      <vt:lpstr>Содержимое каталога /etc/rc.d</vt:lpstr>
      <vt:lpstr>Конфигурационные файлы загрузки системы</vt:lpstr>
      <vt:lpstr>Уровни выполнения</vt:lpstr>
      <vt:lpstr>Однопользовательский режим</vt:lpstr>
      <vt:lpstr>Процесс инициализации (загрузки) системы. Стадии 0 и 1</vt:lpstr>
      <vt:lpstr>Процесс инициализации (загрузки) системы. Стадии 2 - 6</vt:lpstr>
      <vt:lpstr>Файл inittab</vt:lpstr>
      <vt:lpstr>Запуск стека протоколов и сетевых служб TCPIP в LINUX</vt:lpstr>
      <vt:lpstr>Два основных варианта инициализации системы</vt:lpstr>
      <vt:lpstr>Инициализация в стиле BSD</vt:lpstr>
      <vt:lpstr>Конфигурационные файлы загрузки в стиле BSD</vt:lpstr>
      <vt:lpstr>Инициализация в стиле System V</vt:lpstr>
      <vt:lpstr>Сценарии запуска служб</vt:lpstr>
      <vt:lpstr>Автоматический запуск служб</vt:lpstr>
      <vt:lpstr>Процесс инициализации системы FreeBSD</vt:lpstr>
      <vt:lpstr>Пример сценария запуска сервера Oracle 7</vt:lpstr>
      <vt:lpstr>Останов системы Linux</vt:lpstr>
    </vt:vector>
  </TitlesOfParts>
  <Company>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UNIX</dc:title>
  <dc:creator>g</dc:creator>
  <cp:lastModifiedBy>tgl</cp:lastModifiedBy>
  <cp:revision>57</cp:revision>
  <dcterms:created xsi:type="dcterms:W3CDTF">2007-03-02T10:31:38Z</dcterms:created>
  <dcterms:modified xsi:type="dcterms:W3CDTF">2019-10-13T19:38:33Z</dcterms:modified>
</cp:coreProperties>
</file>