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9" r:id="rId3"/>
    <p:sldId id="260" r:id="rId4"/>
    <p:sldId id="296" r:id="rId5"/>
    <p:sldId id="258" r:id="rId6"/>
    <p:sldId id="297" r:id="rId7"/>
    <p:sldId id="261" r:id="rId8"/>
    <p:sldId id="257" r:id="rId9"/>
    <p:sldId id="299" r:id="rId10"/>
    <p:sldId id="300" r:id="rId11"/>
    <p:sldId id="301" r:id="rId12"/>
    <p:sldId id="298" r:id="rId13"/>
    <p:sldId id="271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  <p:italic r:id="rId18"/>
      <p:boldItalic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Nunito Light" pitchFamily="2" charset="-52"/>
      <p:regular r:id="rId28"/>
      <p: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Proxima Nova Semibold" panose="020B0604020202020204" charset="0"/>
      <p:regular r:id="rId34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43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2E2767-25CA-40D4-B96D-627F7970829B}">
  <a:tblStyle styleId="{562E2767-25CA-40D4-B96D-627F797082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>
        <p:scale>
          <a:sx n="100" d="100"/>
          <a:sy n="100" d="100"/>
        </p:scale>
        <p:origin x="36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8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64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43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09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7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4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17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777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26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8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2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15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760261" y="1395714"/>
            <a:ext cx="5484630" cy="1408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Разработка политики информационной безопасности </a:t>
            </a:r>
            <a:r>
              <a:rPr lang="en" sz="2800" dirty="0"/>
              <a:t> </a:t>
            </a:r>
            <a:r>
              <a:rPr lang="ru-RU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консалтинговой компании</a:t>
            </a:r>
            <a:endParaRPr sz="28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760261" y="2675276"/>
            <a:ext cx="548463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Буданова К.А. ПОИТ 5-2</a:t>
            </a:r>
            <a:endParaRPr sz="1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244891" y="351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9367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Оценка рисков</a:t>
            </a:r>
            <a:endParaRPr lang="en-US" sz="2000" dirty="0"/>
          </a:p>
        </p:txBody>
      </p:sp>
      <p:graphicFrame>
        <p:nvGraphicFramePr>
          <p:cNvPr id="8" name="Google Shape;8986;p55">
            <a:extLst>
              <a:ext uri="{FF2B5EF4-FFF2-40B4-BE49-F238E27FC236}">
                <a16:creationId xmlns:a16="http://schemas.microsoft.com/office/drawing/2014/main" id="{906A270F-AABF-45A1-94AB-573C9F423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095627"/>
              </p:ext>
            </p:extLst>
          </p:nvPr>
        </p:nvGraphicFramePr>
        <p:xfrm>
          <a:off x="603647" y="1221581"/>
          <a:ext cx="7936708" cy="3101365"/>
        </p:xfrm>
        <a:graphic>
          <a:graphicData uri="http://schemas.openxmlformats.org/drawingml/2006/table">
            <a:tbl>
              <a:tblPr>
                <a:noFill/>
                <a:tableStyleId>{562E2767-25CA-40D4-B96D-627F7970829B}</a:tableStyleId>
              </a:tblPr>
              <a:tblGrid>
                <a:gridCol w="185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494">
                  <a:extLst>
                    <a:ext uri="{9D8B030D-6E8A-4147-A177-3AD203B41FA5}">
                      <a16:colId xmlns:a16="http://schemas.microsoft.com/office/drawing/2014/main" val="2018573038"/>
                    </a:ext>
                  </a:extLst>
                </a:gridCol>
                <a:gridCol w="1386713">
                  <a:extLst>
                    <a:ext uri="{9D8B030D-6E8A-4147-A177-3AD203B41FA5}">
                      <a16:colId xmlns:a16="http://schemas.microsoft.com/office/drawing/2014/main" val="328076308"/>
                    </a:ext>
                  </a:extLst>
                </a:gridCol>
                <a:gridCol w="1831548">
                  <a:extLst>
                    <a:ext uri="{9D8B030D-6E8A-4147-A177-3AD203B41FA5}">
                      <a16:colId xmlns:a16="http://schemas.microsoft.com/office/drawing/2014/main" val="2818639583"/>
                    </a:ext>
                  </a:extLst>
                </a:gridCol>
              </a:tblGrid>
              <a:tr h="44481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 атаки</a:t>
                      </a:r>
                      <a:endParaRPr lang="ru-RU" sz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Ущерб</a:t>
                      </a:r>
                      <a:endParaRPr lang="ru-RU" sz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Вероятность</a:t>
                      </a:r>
                      <a:endParaRPr lang="ru-RU" sz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Риск</a:t>
                      </a:r>
                      <a:endParaRPr lang="ru-RU" sz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 атаки</a:t>
                      </a:r>
                      <a:endParaRPr lang="ru-RU" sz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Взлом информационной системы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Взлом информационной системы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Фишинг (выманивание паролей)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Фишинг (выманивание паролей)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51438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уязвимости в системе безопасности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уязвимости в системе безопасности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35709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Отключение электроэнергии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Отключение электроэнергии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33739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Обман персонала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Обман персонала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8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9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986;p55">
            <a:extLst>
              <a:ext uri="{FF2B5EF4-FFF2-40B4-BE49-F238E27FC236}">
                <a16:creationId xmlns:a16="http://schemas.microsoft.com/office/drawing/2014/main" id="{906A270F-AABF-45A1-94AB-573C9F423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047194"/>
              </p:ext>
            </p:extLst>
          </p:nvPr>
        </p:nvGraphicFramePr>
        <p:xfrm>
          <a:off x="603646" y="764381"/>
          <a:ext cx="7936708" cy="4164807"/>
        </p:xfrm>
        <a:graphic>
          <a:graphicData uri="http://schemas.openxmlformats.org/drawingml/2006/table">
            <a:tbl>
              <a:tblPr>
                <a:noFill/>
                <a:tableStyleId>{562E2767-25CA-40D4-B96D-627F7970829B}</a:tableStyleId>
              </a:tblPr>
              <a:tblGrid>
                <a:gridCol w="185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494">
                  <a:extLst>
                    <a:ext uri="{9D8B030D-6E8A-4147-A177-3AD203B41FA5}">
                      <a16:colId xmlns:a16="http://schemas.microsoft.com/office/drawing/2014/main" val="2018573038"/>
                    </a:ext>
                  </a:extLst>
                </a:gridCol>
                <a:gridCol w="1386713">
                  <a:extLst>
                    <a:ext uri="{9D8B030D-6E8A-4147-A177-3AD203B41FA5}">
                      <a16:colId xmlns:a16="http://schemas.microsoft.com/office/drawing/2014/main" val="328076308"/>
                    </a:ext>
                  </a:extLst>
                </a:gridCol>
                <a:gridCol w="1831548">
                  <a:extLst>
                    <a:ext uri="{9D8B030D-6E8A-4147-A177-3AD203B41FA5}">
                      <a16:colId xmlns:a16="http://schemas.microsoft.com/office/drawing/2014/main" val="2818639583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Сбои и отказы оборудования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Сбои и отказы оборудования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18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DDoS</a:t>
                      </a: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-атака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DDoS</a:t>
                      </a: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-атака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51438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Ошибки эксплуатации оборудования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Ошибки эксплуатации оборудования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35709"/>
                  </a:ext>
                </a:extLst>
              </a:tr>
              <a:tr h="25176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Утечка данных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Утечка данных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33739"/>
                  </a:ext>
                </a:extLst>
              </a:tr>
              <a:tr h="250031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Вредоносное ПО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Вредоносное ПО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8744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Несанкционированный доступ к файлам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Несанкционированный доступ к файлам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3071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инъекция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инъекция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68967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Перехват и анализ трафика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Перехват и анализ трафика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05147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Кража/уничтожение оборудования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Кража/уничтожение оборудования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0718"/>
                  </a:ext>
                </a:extLst>
              </a:tr>
              <a:tr h="31606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Спам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Спам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882132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endParaRPr lang="ru-RU" sz="12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endParaRPr lang="ru-RU" sz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endParaRPr lang="ru-RU" sz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4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4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roxima Nova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11,9</a:t>
                      </a:r>
                      <a:endParaRPr lang="ru-RU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Proxima Nova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822969"/>
                  </a:ext>
                </a:extLst>
              </a:tr>
            </a:tbl>
          </a:graphicData>
        </a:graphic>
      </p:graphicFrame>
      <p:sp>
        <p:nvSpPr>
          <p:cNvPr id="6" name="Google Shape;466;p26">
            <a:extLst>
              <a:ext uri="{FF2B5EF4-FFF2-40B4-BE49-F238E27FC236}">
                <a16:creationId xmlns:a16="http://schemas.microsoft.com/office/drawing/2014/main" id="{A3070EBD-0269-4551-BAAE-77605E5BBC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3649" y="186581"/>
            <a:ext cx="79367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Оценка рисков (продолжение)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03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80010" y="989475"/>
            <a:ext cx="8983980" cy="4042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latin typeface="Proxima Nova Semibold" panose="020B0604020202020204" charset="0"/>
                <a:ea typeface="Times New Roman" panose="02020603050405020304" pitchFamily="18" charset="0"/>
              </a:rPr>
              <a:t>И</a:t>
            </a: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спользование сложных паролей, двухфакторной аутентификации, регулярного обновления систем безопасности, аудита системы на предмет уязвимостей, обучения пользователей правилам безопасности;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Обучение пользователей правилам безопасности, использование программ и систем, фильтрующих спам, использование двухфакторной аутентификации, проверка ссылок на подозрительные домены и сайты;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Регулярное обновление систем безопасности, аудит системы на предмет уязвимостей, использование антивирусных программ, фильтрующих вредоносные программы и уведомляющих о возможной угрозе;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Резервирование электроснабжения, использование генераторов электроэнергии, использование ИБП (интерактивных блоков питания), перенос систем на другой объект;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Обучение персонала правилам безопасности, ограничение доступа к конфиденциальной информации, использование двухфакторной аутентификации, контроль действий персонала;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Регулярное техническое обслуживание и обновление оборудования, использование резервных систем, быстрое реагирование на возможные сбои и отказы;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Использование систем защиты от DDoS-атак, мониторинг сети на предмет аномальной активности, настройка брандмауэра и других систем безопасности для предотвращения атак;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Обучение персонала правильной эксплуатации оборудования, регулярное техническое обслуживание и обновление оборудования, использование инструкций и руководств для обслуживания оборудования;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Использование систем защиты данных, ограничение доступа к конфиденциальной информации, шифрование данных, аудит системы на предмет утечек;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Использование антивирусных программ, обновление систем безопасности, запрет установки непроверенного программного обеспечения;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Использование систем защиты от SQL-инъекций, использование подготовленных запросов к базе данных, фильтрация пользовательского ввода;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Использование систем защиты от перехвата и анализа трафика, шифрование данных, использование защищенных протоколов связи;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Использование систем видеонаблюдения и доступа, контроль доступа к помещениям, физическая защита оборудования;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000" dirty="0"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Использование систем фильтрации спама, обучение пользователей правилам безопасности, использование проверенных почтовых сервисов и программ.</a:t>
            </a:r>
            <a:endParaRPr lang="ru-RU" sz="1000" dirty="0">
              <a:effectLst/>
              <a:latin typeface="Proxima Nova Semibold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80465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Меры, методы и средства обеспечения требуемого уровня защищённости информационных ресурсов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009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0528" y="3754956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ВЫВОДЫ</a:t>
            </a:r>
            <a:endParaRPr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28600" y="1830319"/>
            <a:ext cx="8679656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Разработка политики информационной безопасности (ПИБ) — это важный шаг в обеспечении защиты информационных ресурсов организации. Она представляет собой документ, цель которого заключается в определении правил и процедур, которые должны быть реализованы для обеспечения конфиденциальности, целостности и доступности информации, а также защиты от угроз информационной безопасности.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282532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Calibri" panose="020F0502020204030204" pitchFamily="34" charset="0"/>
              </a:rPr>
              <a:t>- это набор правил, процедур и мер, которые применяются для обеспечения конфиденциальности, целостности и доступности информации в организации. Разработка политики информационной безопасности является одной из ключевых задач для любой успешной компании. Это особенно важно для консалтинговой компании, которая работает с большим объёмом информации, включающей в себя персональные данные клиентов и корпоративные данные</a:t>
            </a:r>
            <a:endParaRPr sz="800" dirty="0">
              <a:solidFill>
                <a:schemeClr val="accent3">
                  <a:lumMod val="75000"/>
                </a:schemeClr>
              </a:solidFill>
              <a:latin typeface="Proxima Nova Semibold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724642"/>
            <a:ext cx="3276458" cy="2054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Политика информационной безопасности (ПИБ)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705687" y="993600"/>
            <a:ext cx="114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444469" y="1481668"/>
            <a:ext cx="2677272" cy="195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обеспечение конфиденциальности информации;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предотвращение утечек данных; 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защита от вирусов и вредного ПО;</a:t>
            </a:r>
          </a:p>
          <a:p>
            <a:pPr marL="342900" indent="-342900" algn="just">
              <a:spcAft>
                <a:spcPts val="800"/>
              </a:spcAft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Calibri" panose="020F0502020204030204" pitchFamily="34" charset="0"/>
              </a:rPr>
              <a:t>соответствие нормативным требованиям, установленным законодательством</a:t>
            </a:r>
            <a:r>
              <a:rPr lang="ru-RU" sz="1100" dirty="0">
                <a:solidFill>
                  <a:schemeClr val="accent3">
                    <a:lumMod val="75000"/>
                  </a:schemeClr>
                </a:solidFill>
                <a:latin typeface="Proxima Nova Semibold" panose="020B0604020202020204" charset="0"/>
                <a:ea typeface="Calibri" panose="020F0502020204030204" pitchFamily="34" charset="0"/>
              </a:rPr>
              <a:t>.</a:t>
            </a:r>
            <a:endParaRPr lang="ru-RU" sz="1000" dirty="0">
              <a:solidFill>
                <a:schemeClr val="accent3">
                  <a:lumMod val="75000"/>
                </a:schemeClr>
              </a:solidFill>
              <a:latin typeface="Proxima Nova Semibold" panose="020B0604020202020204" charset="0"/>
            </a:endParaRPr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483996" y="989475"/>
            <a:ext cx="1479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261614" y="1445844"/>
            <a:ext cx="3674595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описание структуры компании и ее информационных систем;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выявление уязвимостей и рисков информационной безопасности компании;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 оценка вероятности возникновения угроз и потенциального ущерба от них;</a:t>
            </a:r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 разработки ПИБ: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1895464" y="2896157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 rot="10800000" flipH="1" flipV="1">
            <a:off x="580438" y="1268325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rot="5400000">
            <a:off x="7011761" y="2137025"/>
            <a:ext cx="2833942" cy="1124892"/>
          </a:xfrm>
          <a:prstGeom prst="bentConnector3">
            <a:avLst>
              <a:gd name="adj1" fmla="val 424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751362" y="343461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713195" y="2421638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C31F8-300E-4A1C-8DAD-5F78D6F9D55F}"/>
              </a:ext>
            </a:extLst>
          </p:cNvPr>
          <p:cNvSpPr txBox="1"/>
          <p:nvPr/>
        </p:nvSpPr>
        <p:spPr>
          <a:xfrm>
            <a:off x="5252042" y="2526478"/>
            <a:ext cx="260743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разработка мер, методов и средств обеспечения необходимого уровня защищенности информации в компании;</a:t>
            </a:r>
          </a:p>
          <a:p>
            <a:pPr marL="342900" lvl="0" indent="-342900" algn="just">
              <a:spcAft>
                <a:spcPts val="800"/>
              </a:spcAft>
              <a:buFont typeface="Times New Roman" panose="02020603050405020304" pitchFamily="18" charset="0"/>
              <a:buChar char="–"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/>
                <a:latin typeface="Proxima Nova Semibold" panose="020B0604020202020204" charset="0"/>
                <a:ea typeface="Times New Roman" panose="02020603050405020304" pitchFamily="18" charset="0"/>
              </a:rPr>
              <a:t>Разработка процедур и инструкций по обеспечению информационной безопасности компании.</a:t>
            </a:r>
          </a:p>
          <a:p>
            <a:endParaRPr lang="ru-RU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0B0C40B-41BB-452B-9707-ECD761DA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986" y="4261813"/>
            <a:ext cx="2486026" cy="531643"/>
          </a:xfrm>
        </p:spPr>
        <p:txBody>
          <a:bodyPr/>
          <a:lstStyle/>
          <a:p>
            <a:r>
              <a:rPr lang="ru-RU" dirty="0"/>
              <a:t>Рисунок 1.1 – Пример структуры консалтинговой компании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D7CE9E-E50C-496F-AC78-015046F8CAB7}"/>
              </a:ext>
            </a:extLst>
          </p:cNvPr>
          <p:cNvPicPr/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72" y="271463"/>
            <a:ext cx="6226254" cy="3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883272" y="2118680"/>
            <a:ext cx="681356" cy="44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Сеть</a:t>
            </a:r>
            <a:endParaRPr sz="1800" dirty="0">
              <a:solidFill>
                <a:schemeClr val="bg1">
                  <a:lumMod val="85000"/>
                </a:schemeClr>
              </a:solidFill>
              <a:latin typeface="Advent Pro SemiBold" panose="020B0604020202020204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Объекты ИВС: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860027" y="1377567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H="1" flipV="1">
            <a:off x="860026" y="1694865"/>
            <a:ext cx="23245" cy="646282"/>
          </a:xfrm>
          <a:prstGeom prst="bentConnector3">
            <a:avLst>
              <a:gd name="adj1" fmla="val -98343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8612507" y="467513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76;p27">
            <a:extLst>
              <a:ext uri="{FF2B5EF4-FFF2-40B4-BE49-F238E27FC236}">
                <a16:creationId xmlns:a16="http://schemas.microsoft.com/office/drawing/2014/main" id="{A7F87B86-5B9F-4F89-A904-E792FB7A6E13}"/>
              </a:ext>
            </a:extLst>
          </p:cNvPr>
          <p:cNvSpPr txBox="1">
            <a:spLocks/>
          </p:cNvSpPr>
          <p:nvPr/>
        </p:nvSpPr>
        <p:spPr>
          <a:xfrm>
            <a:off x="3061632" y="2118679"/>
            <a:ext cx="945922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Серверы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dvent Pro SemiBold" panose="020B0604020202020204" charset="0"/>
            </a:endParaRPr>
          </a:p>
        </p:txBody>
      </p:sp>
      <p:sp>
        <p:nvSpPr>
          <p:cNvPr id="59" name="Google Shape;481;p27">
            <a:extLst>
              <a:ext uri="{FF2B5EF4-FFF2-40B4-BE49-F238E27FC236}">
                <a16:creationId xmlns:a16="http://schemas.microsoft.com/office/drawing/2014/main" id="{30C6EC61-9100-4D93-80E6-A196749FDADA}"/>
              </a:ext>
            </a:extLst>
          </p:cNvPr>
          <p:cNvSpPr/>
          <p:nvPr/>
        </p:nvSpPr>
        <p:spPr>
          <a:xfrm>
            <a:off x="3168546" y="1377568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484;p27">
            <a:extLst>
              <a:ext uri="{FF2B5EF4-FFF2-40B4-BE49-F238E27FC236}">
                <a16:creationId xmlns:a16="http://schemas.microsoft.com/office/drawing/2014/main" id="{42BA83D3-B5B6-47EA-8BBE-4926324454FA}"/>
              </a:ext>
            </a:extLst>
          </p:cNvPr>
          <p:cNvCxnSpPr>
            <a:cxnSpLocks/>
            <a:stCxn id="59" idx="1"/>
            <a:endCxn id="58" idx="1"/>
          </p:cNvCxnSpPr>
          <p:nvPr/>
        </p:nvCxnSpPr>
        <p:spPr>
          <a:xfrm rot="10800000" flipV="1">
            <a:off x="3061632" y="1694866"/>
            <a:ext cx="106914" cy="646280"/>
          </a:xfrm>
          <a:prstGeom prst="bentConnector3">
            <a:avLst>
              <a:gd name="adj1" fmla="val 31381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476;p27">
            <a:extLst>
              <a:ext uri="{FF2B5EF4-FFF2-40B4-BE49-F238E27FC236}">
                <a16:creationId xmlns:a16="http://schemas.microsoft.com/office/drawing/2014/main" id="{294206F3-7079-45FA-9523-0E3B7F092DD8}"/>
              </a:ext>
            </a:extLst>
          </p:cNvPr>
          <p:cNvSpPr txBox="1">
            <a:spLocks/>
          </p:cNvSpPr>
          <p:nvPr/>
        </p:nvSpPr>
        <p:spPr>
          <a:xfrm>
            <a:off x="5224000" y="2200451"/>
            <a:ext cx="1216314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Системы управления персоналом</a:t>
            </a:r>
          </a:p>
        </p:txBody>
      </p:sp>
      <p:sp>
        <p:nvSpPr>
          <p:cNvPr id="63" name="Google Shape;481;p27">
            <a:extLst>
              <a:ext uri="{FF2B5EF4-FFF2-40B4-BE49-F238E27FC236}">
                <a16:creationId xmlns:a16="http://schemas.microsoft.com/office/drawing/2014/main" id="{EA8A5374-AA4D-4669-B737-6C2D702ECF89}"/>
              </a:ext>
            </a:extLst>
          </p:cNvPr>
          <p:cNvSpPr/>
          <p:nvPr/>
        </p:nvSpPr>
        <p:spPr>
          <a:xfrm>
            <a:off x="5453819" y="1377568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484;p27">
            <a:extLst>
              <a:ext uri="{FF2B5EF4-FFF2-40B4-BE49-F238E27FC236}">
                <a16:creationId xmlns:a16="http://schemas.microsoft.com/office/drawing/2014/main" id="{70687EC0-7BE5-4C3C-8F92-60D9F67A7AAF}"/>
              </a:ext>
            </a:extLst>
          </p:cNvPr>
          <p:cNvCxnSpPr>
            <a:cxnSpLocks/>
            <a:stCxn id="63" idx="1"/>
            <a:endCxn id="62" idx="1"/>
          </p:cNvCxnSpPr>
          <p:nvPr/>
        </p:nvCxnSpPr>
        <p:spPr>
          <a:xfrm rot="10800000" flipV="1">
            <a:off x="5224001" y="1694866"/>
            <a:ext cx="229819" cy="728052"/>
          </a:xfrm>
          <a:prstGeom prst="bentConnector3">
            <a:avLst>
              <a:gd name="adj1" fmla="val 1994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476;p27">
            <a:extLst>
              <a:ext uri="{FF2B5EF4-FFF2-40B4-BE49-F238E27FC236}">
                <a16:creationId xmlns:a16="http://schemas.microsoft.com/office/drawing/2014/main" id="{62FB1ECF-E327-44BD-A31E-8652D53F3096}"/>
              </a:ext>
            </a:extLst>
          </p:cNvPr>
          <p:cNvSpPr txBox="1">
            <a:spLocks/>
          </p:cNvSpPr>
          <p:nvPr/>
        </p:nvSpPr>
        <p:spPr>
          <a:xfrm>
            <a:off x="7694137" y="2126817"/>
            <a:ext cx="901218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Сетевые ресурсы</a:t>
            </a:r>
          </a:p>
        </p:txBody>
      </p:sp>
      <p:sp>
        <p:nvSpPr>
          <p:cNvPr id="67" name="Google Shape;481;p27">
            <a:extLst>
              <a:ext uri="{FF2B5EF4-FFF2-40B4-BE49-F238E27FC236}">
                <a16:creationId xmlns:a16="http://schemas.microsoft.com/office/drawing/2014/main" id="{A576991C-CBDD-4FB4-B247-75E9441928BB}"/>
              </a:ext>
            </a:extLst>
          </p:cNvPr>
          <p:cNvSpPr/>
          <p:nvPr/>
        </p:nvSpPr>
        <p:spPr>
          <a:xfrm>
            <a:off x="7762337" y="1377567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484;p27">
            <a:extLst>
              <a:ext uri="{FF2B5EF4-FFF2-40B4-BE49-F238E27FC236}">
                <a16:creationId xmlns:a16="http://schemas.microsoft.com/office/drawing/2014/main" id="{E3E4E59D-F3A0-447B-B506-6F7AE2AFAC7F}"/>
              </a:ext>
            </a:extLst>
          </p:cNvPr>
          <p:cNvCxnSpPr>
            <a:cxnSpLocks/>
            <a:stCxn id="67" idx="1"/>
            <a:endCxn id="66" idx="1"/>
          </p:cNvCxnSpPr>
          <p:nvPr/>
        </p:nvCxnSpPr>
        <p:spPr>
          <a:xfrm rot="10800000" flipV="1">
            <a:off x="7694137" y="1694864"/>
            <a:ext cx="68200" cy="654419"/>
          </a:xfrm>
          <a:prstGeom prst="bentConnector3">
            <a:avLst>
              <a:gd name="adj1" fmla="val 4351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476;p27">
            <a:extLst>
              <a:ext uri="{FF2B5EF4-FFF2-40B4-BE49-F238E27FC236}">
                <a16:creationId xmlns:a16="http://schemas.microsoft.com/office/drawing/2014/main" id="{4B180CFE-8D91-48F3-899A-740122C1278D}"/>
              </a:ext>
            </a:extLst>
          </p:cNvPr>
          <p:cNvSpPr txBox="1">
            <a:spLocks/>
          </p:cNvSpPr>
          <p:nvPr/>
        </p:nvSpPr>
        <p:spPr>
          <a:xfrm>
            <a:off x="1638087" y="3720202"/>
            <a:ext cx="1153512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Электронная почта</a:t>
            </a:r>
          </a:p>
        </p:txBody>
      </p:sp>
      <p:sp>
        <p:nvSpPr>
          <p:cNvPr id="71" name="Google Shape;481;p27">
            <a:extLst>
              <a:ext uri="{FF2B5EF4-FFF2-40B4-BE49-F238E27FC236}">
                <a16:creationId xmlns:a16="http://schemas.microsoft.com/office/drawing/2014/main" id="{91DF0138-B8A5-477F-A029-D51E10A25FD0}"/>
              </a:ext>
            </a:extLst>
          </p:cNvPr>
          <p:cNvSpPr/>
          <p:nvPr/>
        </p:nvSpPr>
        <p:spPr>
          <a:xfrm>
            <a:off x="1830284" y="2979089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484;p27">
            <a:extLst>
              <a:ext uri="{FF2B5EF4-FFF2-40B4-BE49-F238E27FC236}">
                <a16:creationId xmlns:a16="http://schemas.microsoft.com/office/drawing/2014/main" id="{F9398E5A-10F5-4159-9871-DF52693D4177}"/>
              </a:ext>
            </a:extLst>
          </p:cNvPr>
          <p:cNvCxnSpPr>
            <a:cxnSpLocks/>
            <a:stCxn id="71" idx="1"/>
            <a:endCxn id="70" idx="1"/>
          </p:cNvCxnSpPr>
          <p:nvPr/>
        </p:nvCxnSpPr>
        <p:spPr>
          <a:xfrm rot="10800000" flipV="1">
            <a:off x="1638088" y="3296387"/>
            <a:ext cx="192197" cy="646282"/>
          </a:xfrm>
          <a:prstGeom prst="bentConnector3">
            <a:avLst>
              <a:gd name="adj1" fmla="val 2189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476;p27">
            <a:extLst>
              <a:ext uri="{FF2B5EF4-FFF2-40B4-BE49-F238E27FC236}">
                <a16:creationId xmlns:a16="http://schemas.microsoft.com/office/drawing/2014/main" id="{9CD4F029-2682-43DF-AF3D-F070B0667341}"/>
              </a:ext>
            </a:extLst>
          </p:cNvPr>
          <p:cNvSpPr txBox="1">
            <a:spLocks/>
          </p:cNvSpPr>
          <p:nvPr/>
        </p:nvSpPr>
        <p:spPr>
          <a:xfrm>
            <a:off x="4160960" y="3720202"/>
            <a:ext cx="681356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CRM</a:t>
            </a:r>
            <a:endParaRPr lang="ru-RU" sz="1400" dirty="0">
              <a:solidFill>
                <a:schemeClr val="bg1">
                  <a:lumMod val="85000"/>
                </a:schemeClr>
              </a:solidFill>
              <a:latin typeface="Advent Pro SemiBold" panose="020B0604020202020204" charset="0"/>
            </a:endParaRPr>
          </a:p>
        </p:txBody>
      </p:sp>
      <p:sp>
        <p:nvSpPr>
          <p:cNvPr id="75" name="Google Shape;481;p27">
            <a:extLst>
              <a:ext uri="{FF2B5EF4-FFF2-40B4-BE49-F238E27FC236}">
                <a16:creationId xmlns:a16="http://schemas.microsoft.com/office/drawing/2014/main" id="{20B3C71C-1EC0-4B45-9087-0E18DB6E8C99}"/>
              </a:ext>
            </a:extLst>
          </p:cNvPr>
          <p:cNvSpPr/>
          <p:nvPr/>
        </p:nvSpPr>
        <p:spPr>
          <a:xfrm>
            <a:off x="4137715" y="2979089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484;p27">
            <a:extLst>
              <a:ext uri="{FF2B5EF4-FFF2-40B4-BE49-F238E27FC236}">
                <a16:creationId xmlns:a16="http://schemas.microsoft.com/office/drawing/2014/main" id="{E5FBF697-C82C-4F96-8E43-8F1145849CBE}"/>
              </a:ext>
            </a:extLst>
          </p:cNvPr>
          <p:cNvCxnSpPr>
            <a:cxnSpLocks/>
            <a:stCxn id="75" idx="1"/>
            <a:endCxn id="74" idx="1"/>
          </p:cNvCxnSpPr>
          <p:nvPr/>
        </p:nvCxnSpPr>
        <p:spPr>
          <a:xfrm rot="10800000" flipH="1" flipV="1">
            <a:off x="4137714" y="3296387"/>
            <a:ext cx="23245" cy="646282"/>
          </a:xfrm>
          <a:prstGeom prst="bentConnector3">
            <a:avLst>
              <a:gd name="adj1" fmla="val -98343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476;p27">
            <a:extLst>
              <a:ext uri="{FF2B5EF4-FFF2-40B4-BE49-F238E27FC236}">
                <a16:creationId xmlns:a16="http://schemas.microsoft.com/office/drawing/2014/main" id="{E23C46B6-C59B-4D2B-B551-B2FD72575C62}"/>
              </a:ext>
            </a:extLst>
          </p:cNvPr>
          <p:cNvSpPr txBox="1">
            <a:spLocks/>
          </p:cNvSpPr>
          <p:nvPr/>
        </p:nvSpPr>
        <p:spPr>
          <a:xfrm>
            <a:off x="6529296" y="3723839"/>
            <a:ext cx="681356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БД</a:t>
            </a:r>
          </a:p>
        </p:txBody>
      </p:sp>
      <p:sp>
        <p:nvSpPr>
          <p:cNvPr id="79" name="Google Shape;481;p27">
            <a:extLst>
              <a:ext uri="{FF2B5EF4-FFF2-40B4-BE49-F238E27FC236}">
                <a16:creationId xmlns:a16="http://schemas.microsoft.com/office/drawing/2014/main" id="{EFE3A06B-C6D5-48AD-8013-B394F2D322B8}"/>
              </a:ext>
            </a:extLst>
          </p:cNvPr>
          <p:cNvSpPr/>
          <p:nvPr/>
        </p:nvSpPr>
        <p:spPr>
          <a:xfrm>
            <a:off x="6491636" y="2982726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484;p27">
            <a:extLst>
              <a:ext uri="{FF2B5EF4-FFF2-40B4-BE49-F238E27FC236}">
                <a16:creationId xmlns:a16="http://schemas.microsoft.com/office/drawing/2014/main" id="{31EB45AC-3C6F-42B9-9299-352CA9FDA035}"/>
              </a:ext>
            </a:extLst>
          </p:cNvPr>
          <p:cNvCxnSpPr>
            <a:cxnSpLocks/>
            <a:stCxn id="79" idx="1"/>
            <a:endCxn id="78" idx="1"/>
          </p:cNvCxnSpPr>
          <p:nvPr/>
        </p:nvCxnSpPr>
        <p:spPr>
          <a:xfrm rot="10800000" flipH="1" flipV="1">
            <a:off x="6491636" y="3300024"/>
            <a:ext cx="37660" cy="646282"/>
          </a:xfrm>
          <a:prstGeom prst="bentConnector3">
            <a:avLst>
              <a:gd name="adj1" fmla="val -60701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3532;p64">
            <a:extLst>
              <a:ext uri="{FF2B5EF4-FFF2-40B4-BE49-F238E27FC236}">
                <a16:creationId xmlns:a16="http://schemas.microsoft.com/office/drawing/2014/main" id="{BC0E0EB4-EC5A-4479-A6AA-CBA2AA17F51D}"/>
              </a:ext>
            </a:extLst>
          </p:cNvPr>
          <p:cNvGrpSpPr/>
          <p:nvPr/>
        </p:nvGrpSpPr>
        <p:grpSpPr>
          <a:xfrm>
            <a:off x="1096407" y="1567649"/>
            <a:ext cx="255086" cy="301685"/>
            <a:chOff x="8065100" y="2000174"/>
            <a:chExt cx="255086" cy="301685"/>
          </a:xfrm>
        </p:grpSpPr>
        <p:sp>
          <p:nvSpPr>
            <p:cNvPr id="108" name="Google Shape;13533;p64">
              <a:extLst>
                <a:ext uri="{FF2B5EF4-FFF2-40B4-BE49-F238E27FC236}">
                  <a16:creationId xmlns:a16="http://schemas.microsoft.com/office/drawing/2014/main" id="{672E470D-918E-4885-8C8E-AFC32FBC9D12}"/>
                </a:ext>
              </a:extLst>
            </p:cNvPr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34;p64">
              <a:extLst>
                <a:ext uri="{FF2B5EF4-FFF2-40B4-BE49-F238E27FC236}">
                  <a16:creationId xmlns:a16="http://schemas.microsoft.com/office/drawing/2014/main" id="{D0180799-1109-4484-897F-14787D9667F5}"/>
                </a:ext>
              </a:extLst>
            </p:cNvPr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35;p64">
              <a:extLst>
                <a:ext uri="{FF2B5EF4-FFF2-40B4-BE49-F238E27FC236}">
                  <a16:creationId xmlns:a16="http://schemas.microsoft.com/office/drawing/2014/main" id="{4D6ED6AC-C490-49F0-8CA3-8620BB8E7F24}"/>
                </a:ext>
              </a:extLst>
            </p:cNvPr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36;p64">
              <a:extLst>
                <a:ext uri="{FF2B5EF4-FFF2-40B4-BE49-F238E27FC236}">
                  <a16:creationId xmlns:a16="http://schemas.microsoft.com/office/drawing/2014/main" id="{006F9FE4-AED7-423B-962E-92E1B2EF5487}"/>
                </a:ext>
              </a:extLst>
            </p:cNvPr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320;p60">
            <a:extLst>
              <a:ext uri="{FF2B5EF4-FFF2-40B4-BE49-F238E27FC236}">
                <a16:creationId xmlns:a16="http://schemas.microsoft.com/office/drawing/2014/main" id="{2E004539-98E0-49FA-8E62-8511FC0D2033}"/>
              </a:ext>
            </a:extLst>
          </p:cNvPr>
          <p:cNvGrpSpPr/>
          <p:nvPr/>
        </p:nvGrpSpPr>
        <p:grpSpPr>
          <a:xfrm>
            <a:off x="4287503" y="3168857"/>
            <a:ext cx="426329" cy="332375"/>
            <a:chOff x="2611458" y="3816374"/>
            <a:chExt cx="426329" cy="332375"/>
          </a:xfrm>
        </p:grpSpPr>
        <p:sp>
          <p:nvSpPr>
            <p:cNvPr id="113" name="Google Shape;11321;p60">
              <a:extLst>
                <a:ext uri="{FF2B5EF4-FFF2-40B4-BE49-F238E27FC236}">
                  <a16:creationId xmlns:a16="http://schemas.microsoft.com/office/drawing/2014/main" id="{82FA0802-D50E-4C0A-8402-F09EA2DC62DB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322;p60">
              <a:extLst>
                <a:ext uri="{FF2B5EF4-FFF2-40B4-BE49-F238E27FC236}">
                  <a16:creationId xmlns:a16="http://schemas.microsoft.com/office/drawing/2014/main" id="{DA02BED4-7A27-43C0-B3FB-EA2351E2B8FD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323;p60">
              <a:extLst>
                <a:ext uri="{FF2B5EF4-FFF2-40B4-BE49-F238E27FC236}">
                  <a16:creationId xmlns:a16="http://schemas.microsoft.com/office/drawing/2014/main" id="{BCCF0DAA-0AAF-466F-AA27-8F20994659FE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324;p60">
              <a:extLst>
                <a:ext uri="{FF2B5EF4-FFF2-40B4-BE49-F238E27FC236}">
                  <a16:creationId xmlns:a16="http://schemas.microsoft.com/office/drawing/2014/main" id="{D59B6957-645A-4F6D-BFEE-1B51E25F4433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325;p60">
              <a:extLst>
                <a:ext uri="{FF2B5EF4-FFF2-40B4-BE49-F238E27FC236}">
                  <a16:creationId xmlns:a16="http://schemas.microsoft.com/office/drawing/2014/main" id="{0D9880D2-3E2C-4108-A8E6-B038D32D5D51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326;p60">
              <a:extLst>
                <a:ext uri="{FF2B5EF4-FFF2-40B4-BE49-F238E27FC236}">
                  <a16:creationId xmlns:a16="http://schemas.microsoft.com/office/drawing/2014/main" id="{5CF6BFA8-BFB3-4661-87E6-9B52548373EB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327;p60">
              <a:extLst>
                <a:ext uri="{FF2B5EF4-FFF2-40B4-BE49-F238E27FC236}">
                  <a16:creationId xmlns:a16="http://schemas.microsoft.com/office/drawing/2014/main" id="{13F2C2C7-3A2A-4085-A7AC-1DA80C91494C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328;p60">
              <a:extLst>
                <a:ext uri="{FF2B5EF4-FFF2-40B4-BE49-F238E27FC236}">
                  <a16:creationId xmlns:a16="http://schemas.microsoft.com/office/drawing/2014/main" id="{7A5C4F8A-B37D-4C72-8E6E-0241D7D1256A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329;p60">
              <a:extLst>
                <a:ext uri="{FF2B5EF4-FFF2-40B4-BE49-F238E27FC236}">
                  <a16:creationId xmlns:a16="http://schemas.microsoft.com/office/drawing/2014/main" id="{64F95279-B7AA-4ACF-806E-67B3826E0ABF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330;p60">
              <a:extLst>
                <a:ext uri="{FF2B5EF4-FFF2-40B4-BE49-F238E27FC236}">
                  <a16:creationId xmlns:a16="http://schemas.microsoft.com/office/drawing/2014/main" id="{D751D702-8CBF-451D-AC31-2057B088A1AD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3319;p64">
            <a:extLst>
              <a:ext uri="{FF2B5EF4-FFF2-40B4-BE49-F238E27FC236}">
                <a16:creationId xmlns:a16="http://schemas.microsoft.com/office/drawing/2014/main" id="{C17580FE-9FDC-4F68-8F04-FE2A19744DB5}"/>
              </a:ext>
            </a:extLst>
          </p:cNvPr>
          <p:cNvGrpSpPr/>
          <p:nvPr/>
        </p:nvGrpSpPr>
        <p:grpSpPr>
          <a:xfrm>
            <a:off x="3354874" y="1533908"/>
            <a:ext cx="356655" cy="335425"/>
            <a:chOff x="849016" y="2903255"/>
            <a:chExt cx="356655" cy="335425"/>
          </a:xfrm>
        </p:grpSpPr>
        <p:sp>
          <p:nvSpPr>
            <p:cNvPr id="124" name="Google Shape;13320;p64">
              <a:extLst>
                <a:ext uri="{FF2B5EF4-FFF2-40B4-BE49-F238E27FC236}">
                  <a16:creationId xmlns:a16="http://schemas.microsoft.com/office/drawing/2014/main" id="{0E3FB286-43EC-468C-86A6-EBC370E04655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321;p64">
              <a:extLst>
                <a:ext uri="{FF2B5EF4-FFF2-40B4-BE49-F238E27FC236}">
                  <a16:creationId xmlns:a16="http://schemas.microsoft.com/office/drawing/2014/main" id="{E4F81254-2AE2-4C0C-86CE-34483B34E38C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322;p64">
              <a:extLst>
                <a:ext uri="{FF2B5EF4-FFF2-40B4-BE49-F238E27FC236}">
                  <a16:creationId xmlns:a16="http://schemas.microsoft.com/office/drawing/2014/main" id="{A452F297-BCC8-4B53-BA41-4D27BF281EEE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323;p64">
              <a:extLst>
                <a:ext uri="{FF2B5EF4-FFF2-40B4-BE49-F238E27FC236}">
                  <a16:creationId xmlns:a16="http://schemas.microsoft.com/office/drawing/2014/main" id="{41670FF9-7DD4-4246-A755-6D481392E34A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24;p64">
              <a:extLst>
                <a:ext uri="{FF2B5EF4-FFF2-40B4-BE49-F238E27FC236}">
                  <a16:creationId xmlns:a16="http://schemas.microsoft.com/office/drawing/2014/main" id="{E4A14017-4620-477C-B33C-BA10FD21C6E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25;p64">
              <a:extLst>
                <a:ext uri="{FF2B5EF4-FFF2-40B4-BE49-F238E27FC236}">
                  <a16:creationId xmlns:a16="http://schemas.microsoft.com/office/drawing/2014/main" id="{6D10DA64-0A60-4053-B425-B66CBDE91BA6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6;p64">
              <a:extLst>
                <a:ext uri="{FF2B5EF4-FFF2-40B4-BE49-F238E27FC236}">
                  <a16:creationId xmlns:a16="http://schemas.microsoft.com/office/drawing/2014/main" id="{A79A77B2-545B-4858-A0C7-F15A99859B26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27;p64">
              <a:extLst>
                <a:ext uri="{FF2B5EF4-FFF2-40B4-BE49-F238E27FC236}">
                  <a16:creationId xmlns:a16="http://schemas.microsoft.com/office/drawing/2014/main" id="{A6D31EAC-3590-4880-A382-482BB2495822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28;p64">
              <a:extLst>
                <a:ext uri="{FF2B5EF4-FFF2-40B4-BE49-F238E27FC236}">
                  <a16:creationId xmlns:a16="http://schemas.microsoft.com/office/drawing/2014/main" id="{C3ADE374-3AB3-49DC-A445-B87D6691D993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29;p64">
              <a:extLst>
                <a:ext uri="{FF2B5EF4-FFF2-40B4-BE49-F238E27FC236}">
                  <a16:creationId xmlns:a16="http://schemas.microsoft.com/office/drawing/2014/main" id="{AE5D9E87-14B4-4E2C-9CB4-6E444C9522BA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30;p64">
              <a:extLst>
                <a:ext uri="{FF2B5EF4-FFF2-40B4-BE49-F238E27FC236}">
                  <a16:creationId xmlns:a16="http://schemas.microsoft.com/office/drawing/2014/main" id="{7D626A4E-C757-4377-B2EE-861669C46F6A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0831;p60">
            <a:extLst>
              <a:ext uri="{FF2B5EF4-FFF2-40B4-BE49-F238E27FC236}">
                <a16:creationId xmlns:a16="http://schemas.microsoft.com/office/drawing/2014/main" id="{2A7CEF63-B935-4631-A5AC-77A465EAF027}"/>
              </a:ext>
            </a:extLst>
          </p:cNvPr>
          <p:cNvGrpSpPr/>
          <p:nvPr/>
        </p:nvGrpSpPr>
        <p:grpSpPr>
          <a:xfrm>
            <a:off x="5662815" y="1549678"/>
            <a:ext cx="284251" cy="351694"/>
            <a:chOff x="3576626" y="1975821"/>
            <a:chExt cx="284251" cy="351694"/>
          </a:xfrm>
        </p:grpSpPr>
        <p:sp>
          <p:nvSpPr>
            <p:cNvPr id="136" name="Google Shape;10832;p60">
              <a:extLst>
                <a:ext uri="{FF2B5EF4-FFF2-40B4-BE49-F238E27FC236}">
                  <a16:creationId xmlns:a16="http://schemas.microsoft.com/office/drawing/2014/main" id="{FE85F6E8-A2C0-4AD0-9D94-23AF54212D82}"/>
                </a:ext>
              </a:extLst>
            </p:cNvPr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833;p60">
              <a:extLst>
                <a:ext uri="{FF2B5EF4-FFF2-40B4-BE49-F238E27FC236}">
                  <a16:creationId xmlns:a16="http://schemas.microsoft.com/office/drawing/2014/main" id="{E1271307-7630-48C4-92FD-12089FEC3B89}"/>
                </a:ext>
              </a:extLst>
            </p:cNvPr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834;p60">
              <a:extLst>
                <a:ext uri="{FF2B5EF4-FFF2-40B4-BE49-F238E27FC236}">
                  <a16:creationId xmlns:a16="http://schemas.microsoft.com/office/drawing/2014/main" id="{9FBC66FF-C8D0-4FCB-93F6-94D846EC9FAF}"/>
                </a:ext>
              </a:extLst>
            </p:cNvPr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3491;p64">
            <a:extLst>
              <a:ext uri="{FF2B5EF4-FFF2-40B4-BE49-F238E27FC236}">
                <a16:creationId xmlns:a16="http://schemas.microsoft.com/office/drawing/2014/main" id="{1B1E214F-1E28-4E02-BD0A-96BBB4646236}"/>
              </a:ext>
            </a:extLst>
          </p:cNvPr>
          <p:cNvGrpSpPr/>
          <p:nvPr/>
        </p:nvGrpSpPr>
        <p:grpSpPr>
          <a:xfrm>
            <a:off x="6706824" y="3162399"/>
            <a:ext cx="337684" cy="314194"/>
            <a:chOff x="6099375" y="2456075"/>
            <a:chExt cx="337684" cy="314194"/>
          </a:xfrm>
        </p:grpSpPr>
        <p:sp>
          <p:nvSpPr>
            <p:cNvPr id="142" name="Google Shape;13492;p64">
              <a:extLst>
                <a:ext uri="{FF2B5EF4-FFF2-40B4-BE49-F238E27FC236}">
                  <a16:creationId xmlns:a16="http://schemas.microsoft.com/office/drawing/2014/main" id="{D55C1304-378D-4602-A9CC-A946EFF40834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93;p64">
              <a:extLst>
                <a:ext uri="{FF2B5EF4-FFF2-40B4-BE49-F238E27FC236}">
                  <a16:creationId xmlns:a16="http://schemas.microsoft.com/office/drawing/2014/main" id="{F100FC57-F4F1-422D-88AF-7B5EDF7E7238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0969;p60">
            <a:extLst>
              <a:ext uri="{FF2B5EF4-FFF2-40B4-BE49-F238E27FC236}">
                <a16:creationId xmlns:a16="http://schemas.microsoft.com/office/drawing/2014/main" id="{9890D08F-753F-4421-908C-8D3A2A229848}"/>
              </a:ext>
            </a:extLst>
          </p:cNvPr>
          <p:cNvGrpSpPr/>
          <p:nvPr/>
        </p:nvGrpSpPr>
        <p:grpSpPr>
          <a:xfrm>
            <a:off x="7951689" y="1585117"/>
            <a:ext cx="371395" cy="278904"/>
            <a:chOff x="6644957" y="2456353"/>
            <a:chExt cx="371395" cy="278904"/>
          </a:xfrm>
        </p:grpSpPr>
        <p:sp>
          <p:nvSpPr>
            <p:cNvPr id="145" name="Google Shape;10970;p60">
              <a:extLst>
                <a:ext uri="{FF2B5EF4-FFF2-40B4-BE49-F238E27FC236}">
                  <a16:creationId xmlns:a16="http://schemas.microsoft.com/office/drawing/2014/main" id="{01D767B2-C8FA-41D9-B21B-3D49D300630A}"/>
                </a:ext>
              </a:extLst>
            </p:cNvPr>
            <p:cNvSpPr/>
            <p:nvPr/>
          </p:nvSpPr>
          <p:spPr>
            <a:xfrm>
              <a:off x="6644957" y="2456353"/>
              <a:ext cx="371395" cy="203123"/>
            </a:xfrm>
            <a:custGeom>
              <a:avLst/>
              <a:gdLst/>
              <a:ahLst/>
              <a:cxnLst/>
              <a:rect l="l" t="t" r="r" b="b"/>
              <a:pathLst>
                <a:path w="11669" h="6382" extrusionOk="0">
                  <a:moveTo>
                    <a:pt x="4763" y="0"/>
                  </a:moveTo>
                  <a:cubicBezTo>
                    <a:pt x="4167" y="0"/>
                    <a:pt x="3596" y="191"/>
                    <a:pt x="3120" y="548"/>
                  </a:cubicBezTo>
                  <a:cubicBezTo>
                    <a:pt x="2679" y="881"/>
                    <a:pt x="2358" y="1322"/>
                    <a:pt x="2179" y="1834"/>
                  </a:cubicBezTo>
                  <a:cubicBezTo>
                    <a:pt x="977" y="1893"/>
                    <a:pt x="0" y="2881"/>
                    <a:pt x="0" y="4108"/>
                  </a:cubicBezTo>
                  <a:cubicBezTo>
                    <a:pt x="0" y="5358"/>
                    <a:pt x="1036" y="6382"/>
                    <a:pt x="2286" y="6382"/>
                  </a:cubicBezTo>
                  <a:lnTo>
                    <a:pt x="3096" y="6382"/>
                  </a:lnTo>
                  <a:cubicBezTo>
                    <a:pt x="3191" y="6382"/>
                    <a:pt x="3274" y="6310"/>
                    <a:pt x="3274" y="6203"/>
                  </a:cubicBezTo>
                  <a:cubicBezTo>
                    <a:pt x="3274" y="6120"/>
                    <a:pt x="3203" y="6025"/>
                    <a:pt x="3096" y="6025"/>
                  </a:cubicBezTo>
                  <a:lnTo>
                    <a:pt x="2286" y="6025"/>
                  </a:lnTo>
                  <a:cubicBezTo>
                    <a:pt x="1215" y="6025"/>
                    <a:pt x="346" y="5167"/>
                    <a:pt x="346" y="4096"/>
                  </a:cubicBezTo>
                  <a:cubicBezTo>
                    <a:pt x="346" y="3024"/>
                    <a:pt x="1215" y="2155"/>
                    <a:pt x="2286" y="2155"/>
                  </a:cubicBezTo>
                  <a:lnTo>
                    <a:pt x="2298" y="2155"/>
                  </a:lnTo>
                  <a:cubicBezTo>
                    <a:pt x="2370" y="2155"/>
                    <a:pt x="2441" y="2107"/>
                    <a:pt x="2465" y="2036"/>
                  </a:cubicBezTo>
                  <a:cubicBezTo>
                    <a:pt x="2608" y="1548"/>
                    <a:pt x="2905" y="1119"/>
                    <a:pt x="3310" y="822"/>
                  </a:cubicBezTo>
                  <a:cubicBezTo>
                    <a:pt x="3727" y="500"/>
                    <a:pt x="4227" y="321"/>
                    <a:pt x="4751" y="321"/>
                  </a:cubicBezTo>
                  <a:cubicBezTo>
                    <a:pt x="5584" y="321"/>
                    <a:pt x="6346" y="738"/>
                    <a:pt x="6775" y="1453"/>
                  </a:cubicBezTo>
                  <a:cubicBezTo>
                    <a:pt x="6811" y="1516"/>
                    <a:pt x="6861" y="1545"/>
                    <a:pt x="6914" y="1545"/>
                  </a:cubicBezTo>
                  <a:cubicBezTo>
                    <a:pt x="6931" y="1545"/>
                    <a:pt x="6948" y="1542"/>
                    <a:pt x="6965" y="1536"/>
                  </a:cubicBezTo>
                  <a:cubicBezTo>
                    <a:pt x="7168" y="1476"/>
                    <a:pt x="7370" y="1429"/>
                    <a:pt x="7585" y="1429"/>
                  </a:cubicBezTo>
                  <a:cubicBezTo>
                    <a:pt x="8430" y="1429"/>
                    <a:pt x="9168" y="1976"/>
                    <a:pt x="9430" y="2786"/>
                  </a:cubicBezTo>
                  <a:cubicBezTo>
                    <a:pt x="9452" y="2851"/>
                    <a:pt x="9513" y="2907"/>
                    <a:pt x="9587" y="2907"/>
                  </a:cubicBezTo>
                  <a:cubicBezTo>
                    <a:pt x="9594" y="2907"/>
                    <a:pt x="9601" y="2906"/>
                    <a:pt x="9609" y="2905"/>
                  </a:cubicBezTo>
                  <a:cubicBezTo>
                    <a:pt x="9668" y="2905"/>
                    <a:pt x="9728" y="2881"/>
                    <a:pt x="9763" y="2881"/>
                  </a:cubicBezTo>
                  <a:cubicBezTo>
                    <a:pt x="10633" y="2881"/>
                    <a:pt x="11335" y="3584"/>
                    <a:pt x="11335" y="4453"/>
                  </a:cubicBezTo>
                  <a:cubicBezTo>
                    <a:pt x="11335" y="5310"/>
                    <a:pt x="10633" y="6013"/>
                    <a:pt x="9763" y="6013"/>
                  </a:cubicBezTo>
                  <a:lnTo>
                    <a:pt x="8573" y="6013"/>
                  </a:lnTo>
                  <a:cubicBezTo>
                    <a:pt x="8489" y="6013"/>
                    <a:pt x="8394" y="6084"/>
                    <a:pt x="8394" y="6191"/>
                  </a:cubicBezTo>
                  <a:cubicBezTo>
                    <a:pt x="8394" y="6298"/>
                    <a:pt x="8478" y="6370"/>
                    <a:pt x="8573" y="6370"/>
                  </a:cubicBezTo>
                  <a:lnTo>
                    <a:pt x="9763" y="6370"/>
                  </a:lnTo>
                  <a:cubicBezTo>
                    <a:pt x="10823" y="6370"/>
                    <a:pt x="11668" y="5501"/>
                    <a:pt x="11668" y="4465"/>
                  </a:cubicBezTo>
                  <a:cubicBezTo>
                    <a:pt x="11668" y="3417"/>
                    <a:pt x="10859" y="2560"/>
                    <a:pt x="9811" y="2560"/>
                  </a:cubicBezTo>
                  <a:lnTo>
                    <a:pt x="9740" y="2560"/>
                  </a:lnTo>
                  <a:cubicBezTo>
                    <a:pt x="9585" y="2155"/>
                    <a:pt x="9323" y="1798"/>
                    <a:pt x="8966" y="1548"/>
                  </a:cubicBezTo>
                  <a:cubicBezTo>
                    <a:pt x="8561" y="1250"/>
                    <a:pt x="8097" y="1095"/>
                    <a:pt x="7608" y="1095"/>
                  </a:cubicBezTo>
                  <a:cubicBezTo>
                    <a:pt x="7418" y="1095"/>
                    <a:pt x="7204" y="1131"/>
                    <a:pt x="7013" y="1179"/>
                  </a:cubicBezTo>
                  <a:cubicBezTo>
                    <a:pt x="6513" y="429"/>
                    <a:pt x="5680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971;p60">
              <a:extLst>
                <a:ext uri="{FF2B5EF4-FFF2-40B4-BE49-F238E27FC236}">
                  <a16:creationId xmlns:a16="http://schemas.microsoft.com/office/drawing/2014/main" id="{C555CB3A-B1CF-422B-A4FE-36996436207F}"/>
                </a:ext>
              </a:extLst>
            </p:cNvPr>
            <p:cNvSpPr/>
            <p:nvPr/>
          </p:nvSpPr>
          <p:spPr>
            <a:xfrm>
              <a:off x="6761668" y="2549194"/>
              <a:ext cx="139850" cy="186064"/>
            </a:xfrm>
            <a:custGeom>
              <a:avLst/>
              <a:gdLst/>
              <a:ahLst/>
              <a:cxnLst/>
              <a:rect l="l" t="t" r="r" b="b"/>
              <a:pathLst>
                <a:path w="4394" h="5846" extrusionOk="0">
                  <a:moveTo>
                    <a:pt x="2584" y="357"/>
                  </a:moveTo>
                  <a:lnTo>
                    <a:pt x="2584" y="1476"/>
                  </a:lnTo>
                  <a:cubicBezTo>
                    <a:pt x="2584" y="1667"/>
                    <a:pt x="2751" y="1834"/>
                    <a:pt x="2941" y="1834"/>
                  </a:cubicBezTo>
                  <a:lnTo>
                    <a:pt x="3501" y="1834"/>
                  </a:lnTo>
                  <a:cubicBezTo>
                    <a:pt x="3584" y="1834"/>
                    <a:pt x="3679" y="1750"/>
                    <a:pt x="3679" y="1655"/>
                  </a:cubicBezTo>
                  <a:cubicBezTo>
                    <a:pt x="3679" y="1548"/>
                    <a:pt x="3596" y="1476"/>
                    <a:pt x="3501" y="1476"/>
                  </a:cubicBezTo>
                  <a:lnTo>
                    <a:pt x="2941" y="1476"/>
                  </a:lnTo>
                  <a:cubicBezTo>
                    <a:pt x="2941" y="1476"/>
                    <a:pt x="2929" y="1476"/>
                    <a:pt x="2929" y="1453"/>
                  </a:cubicBezTo>
                  <a:lnTo>
                    <a:pt x="2929" y="393"/>
                  </a:lnTo>
                  <a:lnTo>
                    <a:pt x="4001" y="1465"/>
                  </a:lnTo>
                  <a:cubicBezTo>
                    <a:pt x="4037" y="1500"/>
                    <a:pt x="4060" y="1560"/>
                    <a:pt x="4060" y="1607"/>
                  </a:cubicBezTo>
                  <a:lnTo>
                    <a:pt x="4060" y="5501"/>
                  </a:lnTo>
                  <a:lnTo>
                    <a:pt x="4049" y="5501"/>
                  </a:lnTo>
                  <a:lnTo>
                    <a:pt x="369" y="5525"/>
                  </a:lnTo>
                  <a:cubicBezTo>
                    <a:pt x="369" y="5525"/>
                    <a:pt x="358" y="5525"/>
                    <a:pt x="358" y="5501"/>
                  </a:cubicBezTo>
                  <a:lnTo>
                    <a:pt x="358" y="369"/>
                  </a:lnTo>
                  <a:cubicBezTo>
                    <a:pt x="358" y="369"/>
                    <a:pt x="358" y="357"/>
                    <a:pt x="369" y="357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5489"/>
                  </a:lnTo>
                  <a:cubicBezTo>
                    <a:pt x="0" y="5679"/>
                    <a:pt x="155" y="5846"/>
                    <a:pt x="358" y="5846"/>
                  </a:cubicBezTo>
                  <a:lnTo>
                    <a:pt x="4013" y="5846"/>
                  </a:lnTo>
                  <a:cubicBezTo>
                    <a:pt x="4203" y="5846"/>
                    <a:pt x="4370" y="5679"/>
                    <a:pt x="4370" y="5489"/>
                  </a:cubicBezTo>
                  <a:lnTo>
                    <a:pt x="4370" y="1607"/>
                  </a:lnTo>
                  <a:cubicBezTo>
                    <a:pt x="4394" y="1476"/>
                    <a:pt x="4334" y="1334"/>
                    <a:pt x="4227" y="1238"/>
                  </a:cubicBezTo>
                  <a:lnTo>
                    <a:pt x="3156" y="167"/>
                  </a:lnTo>
                  <a:cubicBezTo>
                    <a:pt x="3048" y="60"/>
                    <a:pt x="2917" y="0"/>
                    <a:pt x="2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72;p60">
              <a:extLst>
                <a:ext uri="{FF2B5EF4-FFF2-40B4-BE49-F238E27FC236}">
                  <a16:creationId xmlns:a16="http://schemas.microsoft.com/office/drawing/2014/main" id="{0FEF2F95-CA5E-488D-84D1-859972706BD7}"/>
                </a:ext>
              </a:extLst>
            </p:cNvPr>
            <p:cNvSpPr/>
            <p:nvPr/>
          </p:nvSpPr>
          <p:spPr>
            <a:xfrm>
              <a:off x="6802216" y="2625357"/>
              <a:ext cx="58754" cy="75431"/>
            </a:xfrm>
            <a:custGeom>
              <a:avLst/>
              <a:gdLst/>
              <a:ahLst/>
              <a:cxnLst/>
              <a:rect l="l" t="t" r="r" b="b"/>
              <a:pathLst>
                <a:path w="1846" h="2370" extrusionOk="0">
                  <a:moveTo>
                    <a:pt x="929" y="0"/>
                  </a:moveTo>
                  <a:cubicBezTo>
                    <a:pt x="881" y="0"/>
                    <a:pt x="822" y="36"/>
                    <a:pt x="786" y="60"/>
                  </a:cubicBezTo>
                  <a:lnTo>
                    <a:pt x="60" y="988"/>
                  </a:lnTo>
                  <a:cubicBezTo>
                    <a:pt x="0" y="1060"/>
                    <a:pt x="12" y="1167"/>
                    <a:pt x="96" y="1227"/>
                  </a:cubicBezTo>
                  <a:cubicBezTo>
                    <a:pt x="123" y="1250"/>
                    <a:pt x="157" y="1260"/>
                    <a:pt x="190" y="1260"/>
                  </a:cubicBezTo>
                  <a:cubicBezTo>
                    <a:pt x="243" y="1260"/>
                    <a:pt x="297" y="1234"/>
                    <a:pt x="334" y="1191"/>
                  </a:cubicBezTo>
                  <a:lnTo>
                    <a:pt x="762" y="655"/>
                  </a:lnTo>
                  <a:lnTo>
                    <a:pt x="762" y="2191"/>
                  </a:lnTo>
                  <a:cubicBezTo>
                    <a:pt x="762" y="2274"/>
                    <a:pt x="834" y="2370"/>
                    <a:pt x="941" y="2370"/>
                  </a:cubicBezTo>
                  <a:cubicBezTo>
                    <a:pt x="1024" y="2370"/>
                    <a:pt x="1120" y="2298"/>
                    <a:pt x="1120" y="2191"/>
                  </a:cubicBezTo>
                  <a:lnTo>
                    <a:pt x="1120" y="655"/>
                  </a:lnTo>
                  <a:lnTo>
                    <a:pt x="1548" y="1191"/>
                  </a:lnTo>
                  <a:cubicBezTo>
                    <a:pt x="1584" y="1238"/>
                    <a:pt x="1643" y="1250"/>
                    <a:pt x="1691" y="1250"/>
                  </a:cubicBezTo>
                  <a:cubicBezTo>
                    <a:pt x="1727" y="1250"/>
                    <a:pt x="1762" y="1238"/>
                    <a:pt x="1786" y="1203"/>
                  </a:cubicBezTo>
                  <a:cubicBezTo>
                    <a:pt x="1834" y="1167"/>
                    <a:pt x="1846" y="1060"/>
                    <a:pt x="1786" y="988"/>
                  </a:cubicBezTo>
                  <a:lnTo>
                    <a:pt x="1060" y="60"/>
                  </a:lnTo>
                  <a:cubicBezTo>
                    <a:pt x="1036" y="12"/>
                    <a:pt x="989" y="0"/>
                    <a:pt x="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73;p60">
              <a:extLst>
                <a:ext uri="{FF2B5EF4-FFF2-40B4-BE49-F238E27FC236}">
                  <a16:creationId xmlns:a16="http://schemas.microsoft.com/office/drawing/2014/main" id="{B815847B-B855-4C99-A4D3-3C87F038A308}"/>
                </a:ext>
              </a:extLst>
            </p:cNvPr>
            <p:cNvSpPr/>
            <p:nvPr/>
          </p:nvSpPr>
          <p:spPr>
            <a:xfrm>
              <a:off x="6802216" y="2480828"/>
              <a:ext cx="47009" cy="33132"/>
            </a:xfrm>
            <a:custGeom>
              <a:avLst/>
              <a:gdLst/>
              <a:ahLst/>
              <a:cxnLst/>
              <a:rect l="l" t="t" r="r" b="b"/>
              <a:pathLst>
                <a:path w="1477" h="1041" extrusionOk="0">
                  <a:moveTo>
                    <a:pt x="193" y="0"/>
                  </a:moveTo>
                  <a:cubicBezTo>
                    <a:pt x="119" y="0"/>
                    <a:pt x="45" y="64"/>
                    <a:pt x="24" y="136"/>
                  </a:cubicBezTo>
                  <a:cubicBezTo>
                    <a:pt x="0" y="231"/>
                    <a:pt x="60" y="314"/>
                    <a:pt x="155" y="338"/>
                  </a:cubicBezTo>
                  <a:cubicBezTo>
                    <a:pt x="560" y="422"/>
                    <a:pt x="917" y="636"/>
                    <a:pt x="1155" y="969"/>
                  </a:cubicBezTo>
                  <a:cubicBezTo>
                    <a:pt x="1179" y="1017"/>
                    <a:pt x="1239" y="1041"/>
                    <a:pt x="1286" y="1041"/>
                  </a:cubicBezTo>
                  <a:cubicBezTo>
                    <a:pt x="1310" y="1041"/>
                    <a:pt x="1358" y="1029"/>
                    <a:pt x="1393" y="1017"/>
                  </a:cubicBezTo>
                  <a:cubicBezTo>
                    <a:pt x="1465" y="946"/>
                    <a:pt x="1477" y="838"/>
                    <a:pt x="1429" y="767"/>
                  </a:cubicBezTo>
                  <a:cubicBezTo>
                    <a:pt x="1131" y="374"/>
                    <a:pt x="703" y="88"/>
                    <a:pt x="227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974;p60">
              <a:extLst>
                <a:ext uri="{FF2B5EF4-FFF2-40B4-BE49-F238E27FC236}">
                  <a16:creationId xmlns:a16="http://schemas.microsoft.com/office/drawing/2014/main" id="{BAA912A6-D9B0-4F28-AADC-9D02B1B7F9D2}"/>
                </a:ext>
              </a:extLst>
            </p:cNvPr>
            <p:cNvSpPr/>
            <p:nvPr/>
          </p:nvSpPr>
          <p:spPr>
            <a:xfrm>
              <a:off x="6895439" y="2517112"/>
              <a:ext cx="36793" cy="32114"/>
            </a:xfrm>
            <a:custGeom>
              <a:avLst/>
              <a:gdLst/>
              <a:ahLst/>
              <a:cxnLst/>
              <a:rect l="l" t="t" r="r" b="b"/>
              <a:pathLst>
                <a:path w="1156" h="1009" extrusionOk="0">
                  <a:moveTo>
                    <a:pt x="206" y="1"/>
                  </a:moveTo>
                  <a:cubicBezTo>
                    <a:pt x="131" y="1"/>
                    <a:pt x="65" y="39"/>
                    <a:pt x="36" y="115"/>
                  </a:cubicBezTo>
                  <a:cubicBezTo>
                    <a:pt x="0" y="198"/>
                    <a:pt x="48" y="306"/>
                    <a:pt x="143" y="341"/>
                  </a:cubicBezTo>
                  <a:cubicBezTo>
                    <a:pt x="429" y="437"/>
                    <a:pt x="667" y="639"/>
                    <a:pt x="810" y="913"/>
                  </a:cubicBezTo>
                  <a:cubicBezTo>
                    <a:pt x="846" y="972"/>
                    <a:pt x="893" y="1008"/>
                    <a:pt x="965" y="1008"/>
                  </a:cubicBezTo>
                  <a:cubicBezTo>
                    <a:pt x="989" y="1008"/>
                    <a:pt x="1024" y="1008"/>
                    <a:pt x="1036" y="996"/>
                  </a:cubicBezTo>
                  <a:cubicBezTo>
                    <a:pt x="1108" y="937"/>
                    <a:pt x="1155" y="829"/>
                    <a:pt x="1108" y="734"/>
                  </a:cubicBezTo>
                  <a:cubicBezTo>
                    <a:pt x="929" y="401"/>
                    <a:pt x="619" y="127"/>
                    <a:pt x="262" y="8"/>
                  </a:cubicBezTo>
                  <a:cubicBezTo>
                    <a:pt x="243" y="3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3350;p64">
            <a:extLst>
              <a:ext uri="{FF2B5EF4-FFF2-40B4-BE49-F238E27FC236}">
                <a16:creationId xmlns:a16="http://schemas.microsoft.com/office/drawing/2014/main" id="{8940CCCD-7885-4AAD-A1C1-B88E26CFBD3E}"/>
              </a:ext>
            </a:extLst>
          </p:cNvPr>
          <p:cNvGrpSpPr/>
          <p:nvPr/>
        </p:nvGrpSpPr>
        <p:grpSpPr>
          <a:xfrm>
            <a:off x="2049012" y="3150990"/>
            <a:ext cx="261929" cy="280550"/>
            <a:chOff x="5170480" y="2934639"/>
            <a:chExt cx="261929" cy="280550"/>
          </a:xfrm>
        </p:grpSpPr>
        <p:sp>
          <p:nvSpPr>
            <p:cNvPr id="151" name="Google Shape;13351;p64">
              <a:extLst>
                <a:ext uri="{FF2B5EF4-FFF2-40B4-BE49-F238E27FC236}">
                  <a16:creationId xmlns:a16="http://schemas.microsoft.com/office/drawing/2014/main" id="{AFC0D3E0-4CFD-457D-ADBC-FBDBF185DCB8}"/>
                </a:ext>
              </a:extLst>
            </p:cNvPr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352;p64">
              <a:extLst>
                <a:ext uri="{FF2B5EF4-FFF2-40B4-BE49-F238E27FC236}">
                  <a16:creationId xmlns:a16="http://schemas.microsoft.com/office/drawing/2014/main" id="{2B41D1FE-EE1D-4826-A78D-8FEC30EB5D35}"/>
                </a:ext>
              </a:extLst>
            </p:cNvPr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353;p64">
              <a:extLst>
                <a:ext uri="{FF2B5EF4-FFF2-40B4-BE49-F238E27FC236}">
                  <a16:creationId xmlns:a16="http://schemas.microsoft.com/office/drawing/2014/main" id="{3B18DE2E-CBD4-4399-A40E-C31C3F668A07}"/>
                </a:ext>
              </a:extLst>
            </p:cNvPr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354;p64">
              <a:extLst>
                <a:ext uri="{FF2B5EF4-FFF2-40B4-BE49-F238E27FC236}">
                  <a16:creationId xmlns:a16="http://schemas.microsoft.com/office/drawing/2014/main" id="{2C93F0CB-0639-44E4-8CDF-347C6422A285}"/>
                </a:ext>
              </a:extLst>
            </p:cNvPr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355;p64">
              <a:extLst>
                <a:ext uri="{FF2B5EF4-FFF2-40B4-BE49-F238E27FC236}">
                  <a16:creationId xmlns:a16="http://schemas.microsoft.com/office/drawing/2014/main" id="{85363FCC-1FB0-476F-B337-005A1C74DCFD}"/>
                </a:ext>
              </a:extLst>
            </p:cNvPr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356;p64">
              <a:extLst>
                <a:ext uri="{FF2B5EF4-FFF2-40B4-BE49-F238E27FC236}">
                  <a16:creationId xmlns:a16="http://schemas.microsoft.com/office/drawing/2014/main" id="{F870924F-B3F4-44E9-AC40-EDEAB4E4F84C}"/>
                </a:ext>
              </a:extLst>
            </p:cNvPr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357;p64">
              <a:extLst>
                <a:ext uri="{FF2B5EF4-FFF2-40B4-BE49-F238E27FC236}">
                  <a16:creationId xmlns:a16="http://schemas.microsoft.com/office/drawing/2014/main" id="{82CFDDD7-5778-4B4B-82BA-EA265D4B0A3D}"/>
                </a:ext>
              </a:extLst>
            </p:cNvPr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687117" y="2126816"/>
            <a:ext cx="1070461" cy="44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Сотрудники компании</a:t>
            </a:r>
            <a:endParaRPr sz="1800" dirty="0">
              <a:solidFill>
                <a:schemeClr val="bg1">
                  <a:lumMod val="85000"/>
                </a:schemeClr>
              </a:solidFill>
              <a:latin typeface="Advent Pro SemiBold" panose="020B0604020202020204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Субъекты ИВС: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860027" y="1377567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687117" y="1694865"/>
            <a:ext cx="172910" cy="654418"/>
          </a:xfrm>
          <a:prstGeom prst="bentConnector3">
            <a:avLst>
              <a:gd name="adj1" fmla="val 23220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8612507" y="467513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76;p27">
            <a:extLst>
              <a:ext uri="{FF2B5EF4-FFF2-40B4-BE49-F238E27FC236}">
                <a16:creationId xmlns:a16="http://schemas.microsoft.com/office/drawing/2014/main" id="{A7F87B86-5B9F-4F89-A904-E792FB7A6E13}"/>
              </a:ext>
            </a:extLst>
          </p:cNvPr>
          <p:cNvSpPr txBox="1">
            <a:spLocks/>
          </p:cNvSpPr>
          <p:nvPr/>
        </p:nvSpPr>
        <p:spPr>
          <a:xfrm>
            <a:off x="2815208" y="2126815"/>
            <a:ext cx="1434522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Администраторы ИВС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dvent Pro SemiBold" panose="020B0604020202020204" charset="0"/>
            </a:endParaRPr>
          </a:p>
        </p:txBody>
      </p:sp>
      <p:sp>
        <p:nvSpPr>
          <p:cNvPr id="59" name="Google Shape;481;p27">
            <a:extLst>
              <a:ext uri="{FF2B5EF4-FFF2-40B4-BE49-F238E27FC236}">
                <a16:creationId xmlns:a16="http://schemas.microsoft.com/office/drawing/2014/main" id="{30C6EC61-9100-4D93-80E6-A196749FDADA}"/>
              </a:ext>
            </a:extLst>
          </p:cNvPr>
          <p:cNvSpPr/>
          <p:nvPr/>
        </p:nvSpPr>
        <p:spPr>
          <a:xfrm>
            <a:off x="3168546" y="1377568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484;p27">
            <a:extLst>
              <a:ext uri="{FF2B5EF4-FFF2-40B4-BE49-F238E27FC236}">
                <a16:creationId xmlns:a16="http://schemas.microsoft.com/office/drawing/2014/main" id="{42BA83D3-B5B6-47EA-8BBE-4926324454FA}"/>
              </a:ext>
            </a:extLst>
          </p:cNvPr>
          <p:cNvCxnSpPr>
            <a:cxnSpLocks/>
            <a:stCxn id="59" idx="1"/>
            <a:endCxn id="58" idx="1"/>
          </p:cNvCxnSpPr>
          <p:nvPr/>
        </p:nvCxnSpPr>
        <p:spPr>
          <a:xfrm rot="10800000" flipV="1">
            <a:off x="2815208" y="1694866"/>
            <a:ext cx="353338" cy="654416"/>
          </a:xfrm>
          <a:prstGeom prst="bentConnector3">
            <a:avLst>
              <a:gd name="adj1" fmla="val 16469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476;p27">
            <a:extLst>
              <a:ext uri="{FF2B5EF4-FFF2-40B4-BE49-F238E27FC236}">
                <a16:creationId xmlns:a16="http://schemas.microsoft.com/office/drawing/2014/main" id="{294206F3-7079-45FA-9523-0E3B7F092DD8}"/>
              </a:ext>
            </a:extLst>
          </p:cNvPr>
          <p:cNvSpPr txBox="1">
            <a:spLocks/>
          </p:cNvSpPr>
          <p:nvPr/>
        </p:nvSpPr>
        <p:spPr>
          <a:xfrm>
            <a:off x="5209585" y="2126815"/>
            <a:ext cx="1216314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Клиенты</a:t>
            </a:r>
          </a:p>
        </p:txBody>
      </p:sp>
      <p:sp>
        <p:nvSpPr>
          <p:cNvPr id="63" name="Google Shape;481;p27">
            <a:extLst>
              <a:ext uri="{FF2B5EF4-FFF2-40B4-BE49-F238E27FC236}">
                <a16:creationId xmlns:a16="http://schemas.microsoft.com/office/drawing/2014/main" id="{EA8A5374-AA4D-4669-B737-6C2D702ECF89}"/>
              </a:ext>
            </a:extLst>
          </p:cNvPr>
          <p:cNvSpPr/>
          <p:nvPr/>
        </p:nvSpPr>
        <p:spPr>
          <a:xfrm>
            <a:off x="5453819" y="1377568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484;p27">
            <a:extLst>
              <a:ext uri="{FF2B5EF4-FFF2-40B4-BE49-F238E27FC236}">
                <a16:creationId xmlns:a16="http://schemas.microsoft.com/office/drawing/2014/main" id="{70687EC0-7BE5-4C3C-8F92-60D9F67A7AAF}"/>
              </a:ext>
            </a:extLst>
          </p:cNvPr>
          <p:cNvCxnSpPr>
            <a:cxnSpLocks/>
            <a:stCxn id="63" idx="1"/>
            <a:endCxn id="62" idx="1"/>
          </p:cNvCxnSpPr>
          <p:nvPr/>
        </p:nvCxnSpPr>
        <p:spPr>
          <a:xfrm rot="10800000" flipV="1">
            <a:off x="5209585" y="1694866"/>
            <a:ext cx="244234" cy="654416"/>
          </a:xfrm>
          <a:prstGeom prst="bentConnector3">
            <a:avLst>
              <a:gd name="adj1" fmla="val 19359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476;p27">
            <a:extLst>
              <a:ext uri="{FF2B5EF4-FFF2-40B4-BE49-F238E27FC236}">
                <a16:creationId xmlns:a16="http://schemas.microsoft.com/office/drawing/2014/main" id="{62FB1ECF-E327-44BD-A31E-8652D53F3096}"/>
              </a:ext>
            </a:extLst>
          </p:cNvPr>
          <p:cNvSpPr txBox="1">
            <a:spLocks/>
          </p:cNvSpPr>
          <p:nvPr/>
        </p:nvSpPr>
        <p:spPr>
          <a:xfrm>
            <a:off x="7690066" y="2126815"/>
            <a:ext cx="901218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Партнёры</a:t>
            </a:r>
          </a:p>
        </p:txBody>
      </p:sp>
      <p:sp>
        <p:nvSpPr>
          <p:cNvPr id="67" name="Google Shape;481;p27">
            <a:extLst>
              <a:ext uri="{FF2B5EF4-FFF2-40B4-BE49-F238E27FC236}">
                <a16:creationId xmlns:a16="http://schemas.microsoft.com/office/drawing/2014/main" id="{A576991C-CBDD-4FB4-B247-75E9441928BB}"/>
              </a:ext>
            </a:extLst>
          </p:cNvPr>
          <p:cNvSpPr/>
          <p:nvPr/>
        </p:nvSpPr>
        <p:spPr>
          <a:xfrm>
            <a:off x="7762337" y="1377567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484;p27">
            <a:extLst>
              <a:ext uri="{FF2B5EF4-FFF2-40B4-BE49-F238E27FC236}">
                <a16:creationId xmlns:a16="http://schemas.microsoft.com/office/drawing/2014/main" id="{E3E4E59D-F3A0-447B-B506-6F7AE2AFAC7F}"/>
              </a:ext>
            </a:extLst>
          </p:cNvPr>
          <p:cNvCxnSpPr>
            <a:cxnSpLocks/>
            <a:stCxn id="67" idx="1"/>
            <a:endCxn id="66" idx="1"/>
          </p:cNvCxnSpPr>
          <p:nvPr/>
        </p:nvCxnSpPr>
        <p:spPr>
          <a:xfrm rot="10800000" flipV="1">
            <a:off x="7690067" y="1694864"/>
            <a:ext cx="72271" cy="654417"/>
          </a:xfrm>
          <a:prstGeom prst="bentConnector3">
            <a:avLst>
              <a:gd name="adj1" fmla="val 41630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476;p27">
            <a:extLst>
              <a:ext uri="{FF2B5EF4-FFF2-40B4-BE49-F238E27FC236}">
                <a16:creationId xmlns:a16="http://schemas.microsoft.com/office/drawing/2014/main" id="{4B180CFE-8D91-48F3-899A-740122C1278D}"/>
              </a:ext>
            </a:extLst>
          </p:cNvPr>
          <p:cNvSpPr txBox="1">
            <a:spLocks/>
          </p:cNvSpPr>
          <p:nvPr/>
        </p:nvSpPr>
        <p:spPr>
          <a:xfrm>
            <a:off x="1472404" y="3720202"/>
            <a:ext cx="1434521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Злоумышленники</a:t>
            </a:r>
          </a:p>
        </p:txBody>
      </p:sp>
      <p:sp>
        <p:nvSpPr>
          <p:cNvPr id="71" name="Google Shape;481;p27">
            <a:extLst>
              <a:ext uri="{FF2B5EF4-FFF2-40B4-BE49-F238E27FC236}">
                <a16:creationId xmlns:a16="http://schemas.microsoft.com/office/drawing/2014/main" id="{91DF0138-B8A5-477F-A029-D51E10A25FD0}"/>
              </a:ext>
            </a:extLst>
          </p:cNvPr>
          <p:cNvSpPr/>
          <p:nvPr/>
        </p:nvSpPr>
        <p:spPr>
          <a:xfrm>
            <a:off x="1830284" y="2979089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484;p27">
            <a:extLst>
              <a:ext uri="{FF2B5EF4-FFF2-40B4-BE49-F238E27FC236}">
                <a16:creationId xmlns:a16="http://schemas.microsoft.com/office/drawing/2014/main" id="{F9398E5A-10F5-4159-9871-DF52693D4177}"/>
              </a:ext>
            </a:extLst>
          </p:cNvPr>
          <p:cNvCxnSpPr>
            <a:cxnSpLocks/>
            <a:stCxn id="71" idx="1"/>
            <a:endCxn id="70" idx="1"/>
          </p:cNvCxnSpPr>
          <p:nvPr/>
        </p:nvCxnSpPr>
        <p:spPr>
          <a:xfrm rot="10800000" flipV="1">
            <a:off x="1472404" y="3296387"/>
            <a:ext cx="357880" cy="646282"/>
          </a:xfrm>
          <a:prstGeom prst="bentConnector3">
            <a:avLst>
              <a:gd name="adj1" fmla="val 16387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476;p27">
            <a:extLst>
              <a:ext uri="{FF2B5EF4-FFF2-40B4-BE49-F238E27FC236}">
                <a16:creationId xmlns:a16="http://schemas.microsoft.com/office/drawing/2014/main" id="{9CD4F029-2682-43DF-AF3D-F070B0667341}"/>
              </a:ext>
            </a:extLst>
          </p:cNvPr>
          <p:cNvSpPr txBox="1">
            <a:spLocks/>
          </p:cNvSpPr>
          <p:nvPr/>
        </p:nvSpPr>
        <p:spPr>
          <a:xfrm>
            <a:off x="3815738" y="3720202"/>
            <a:ext cx="1434521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Государственные органы</a:t>
            </a:r>
          </a:p>
        </p:txBody>
      </p:sp>
      <p:sp>
        <p:nvSpPr>
          <p:cNvPr id="75" name="Google Shape;481;p27">
            <a:extLst>
              <a:ext uri="{FF2B5EF4-FFF2-40B4-BE49-F238E27FC236}">
                <a16:creationId xmlns:a16="http://schemas.microsoft.com/office/drawing/2014/main" id="{20B3C71C-1EC0-4B45-9087-0E18DB6E8C99}"/>
              </a:ext>
            </a:extLst>
          </p:cNvPr>
          <p:cNvSpPr/>
          <p:nvPr/>
        </p:nvSpPr>
        <p:spPr>
          <a:xfrm>
            <a:off x="4148472" y="2979088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6" name="Google Shape;484;p27">
            <a:extLst>
              <a:ext uri="{FF2B5EF4-FFF2-40B4-BE49-F238E27FC236}">
                <a16:creationId xmlns:a16="http://schemas.microsoft.com/office/drawing/2014/main" id="{E5FBF697-C82C-4F96-8E43-8F1145849CBE}"/>
              </a:ext>
            </a:extLst>
          </p:cNvPr>
          <p:cNvCxnSpPr>
            <a:cxnSpLocks/>
            <a:stCxn id="75" idx="1"/>
            <a:endCxn id="74" idx="1"/>
          </p:cNvCxnSpPr>
          <p:nvPr/>
        </p:nvCxnSpPr>
        <p:spPr>
          <a:xfrm rot="10800000" flipV="1">
            <a:off x="3815738" y="3296385"/>
            <a:ext cx="332734" cy="646283"/>
          </a:xfrm>
          <a:prstGeom prst="bentConnector3">
            <a:avLst>
              <a:gd name="adj1" fmla="val 16870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476;p27">
            <a:extLst>
              <a:ext uri="{FF2B5EF4-FFF2-40B4-BE49-F238E27FC236}">
                <a16:creationId xmlns:a16="http://schemas.microsoft.com/office/drawing/2014/main" id="{E23C46B6-C59B-4D2B-B551-B2FD72575C62}"/>
              </a:ext>
            </a:extLst>
          </p:cNvPr>
          <p:cNvSpPr txBox="1">
            <a:spLocks/>
          </p:cNvSpPr>
          <p:nvPr/>
        </p:nvSpPr>
        <p:spPr>
          <a:xfrm>
            <a:off x="6441303" y="3723839"/>
            <a:ext cx="857342" cy="4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 Semibold"/>
              <a:buNone/>
              <a:defRPr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Advent Pro SemiBold" panose="020B0604020202020204" charset="0"/>
              </a:rPr>
              <a:t>Рабочие станции</a:t>
            </a:r>
          </a:p>
        </p:txBody>
      </p:sp>
      <p:sp>
        <p:nvSpPr>
          <p:cNvPr id="79" name="Google Shape;481;p27">
            <a:extLst>
              <a:ext uri="{FF2B5EF4-FFF2-40B4-BE49-F238E27FC236}">
                <a16:creationId xmlns:a16="http://schemas.microsoft.com/office/drawing/2014/main" id="{EFE3A06B-C6D5-48AD-8013-B394F2D322B8}"/>
              </a:ext>
            </a:extLst>
          </p:cNvPr>
          <p:cNvSpPr/>
          <p:nvPr/>
        </p:nvSpPr>
        <p:spPr>
          <a:xfrm>
            <a:off x="6441303" y="2979089"/>
            <a:ext cx="727846" cy="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0" name="Google Shape;484;p27">
            <a:extLst>
              <a:ext uri="{FF2B5EF4-FFF2-40B4-BE49-F238E27FC236}">
                <a16:creationId xmlns:a16="http://schemas.microsoft.com/office/drawing/2014/main" id="{31EB45AC-3C6F-42B9-9299-352CA9FDA035}"/>
              </a:ext>
            </a:extLst>
          </p:cNvPr>
          <p:cNvCxnSpPr>
            <a:cxnSpLocks/>
            <a:stCxn id="79" idx="1"/>
            <a:endCxn id="78" idx="1"/>
          </p:cNvCxnSpPr>
          <p:nvPr/>
        </p:nvCxnSpPr>
        <p:spPr>
          <a:xfrm rot="10800000" flipV="1">
            <a:off x="6441303" y="3296386"/>
            <a:ext cx="12700" cy="649919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9825;p58">
            <a:extLst>
              <a:ext uri="{FF2B5EF4-FFF2-40B4-BE49-F238E27FC236}">
                <a16:creationId xmlns:a16="http://schemas.microsoft.com/office/drawing/2014/main" id="{95200F91-D8E2-41E6-AFCD-874F89578662}"/>
              </a:ext>
            </a:extLst>
          </p:cNvPr>
          <p:cNvGrpSpPr/>
          <p:nvPr/>
        </p:nvGrpSpPr>
        <p:grpSpPr>
          <a:xfrm>
            <a:off x="6631969" y="3144174"/>
            <a:ext cx="359213" cy="327807"/>
            <a:chOff x="1958520" y="2302574"/>
            <a:chExt cx="359213" cy="327807"/>
          </a:xfrm>
        </p:grpSpPr>
        <p:sp>
          <p:nvSpPr>
            <p:cNvPr id="50" name="Google Shape;9826;p58">
              <a:extLst>
                <a:ext uri="{FF2B5EF4-FFF2-40B4-BE49-F238E27FC236}">
                  <a16:creationId xmlns:a16="http://schemas.microsoft.com/office/drawing/2014/main" id="{F9617CC2-1A1C-45DE-86BB-E1275221E0B6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27;p58">
              <a:extLst>
                <a:ext uri="{FF2B5EF4-FFF2-40B4-BE49-F238E27FC236}">
                  <a16:creationId xmlns:a16="http://schemas.microsoft.com/office/drawing/2014/main" id="{6CA4FC32-FA44-46C0-8396-5015A37C42BD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28;p58">
              <a:extLst>
                <a:ext uri="{FF2B5EF4-FFF2-40B4-BE49-F238E27FC236}">
                  <a16:creationId xmlns:a16="http://schemas.microsoft.com/office/drawing/2014/main" id="{F54787A9-959A-4D73-A0CC-A637C4B8FE1F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10759;p60">
            <a:extLst>
              <a:ext uri="{FF2B5EF4-FFF2-40B4-BE49-F238E27FC236}">
                <a16:creationId xmlns:a16="http://schemas.microsoft.com/office/drawing/2014/main" id="{C762BB5C-57DF-4E69-BD6A-5C263BDB5981}"/>
              </a:ext>
            </a:extLst>
          </p:cNvPr>
          <p:cNvSpPr/>
          <p:nvPr/>
        </p:nvSpPr>
        <p:spPr>
          <a:xfrm>
            <a:off x="4342076" y="3145626"/>
            <a:ext cx="340637" cy="328458"/>
          </a:xfrm>
          <a:custGeom>
            <a:avLst/>
            <a:gdLst/>
            <a:ahLst/>
            <a:cxnLst/>
            <a:rect l="l" t="t" r="r" b="b"/>
            <a:pathLst>
              <a:path w="4013" h="5192" extrusionOk="0">
                <a:moveTo>
                  <a:pt x="2001" y="334"/>
                </a:moveTo>
                <a:cubicBezTo>
                  <a:pt x="2298" y="334"/>
                  <a:pt x="2548" y="513"/>
                  <a:pt x="2656" y="763"/>
                </a:cubicBezTo>
                <a:cubicBezTo>
                  <a:pt x="2679" y="846"/>
                  <a:pt x="2715" y="941"/>
                  <a:pt x="2715" y="1049"/>
                </a:cubicBezTo>
                <a:lnTo>
                  <a:pt x="2715" y="1227"/>
                </a:lnTo>
                <a:cubicBezTo>
                  <a:pt x="2441" y="1132"/>
                  <a:pt x="2322" y="846"/>
                  <a:pt x="2322" y="834"/>
                </a:cubicBezTo>
                <a:cubicBezTo>
                  <a:pt x="2298" y="775"/>
                  <a:pt x="2251" y="727"/>
                  <a:pt x="2179" y="727"/>
                </a:cubicBezTo>
                <a:cubicBezTo>
                  <a:pt x="2120" y="727"/>
                  <a:pt x="2060" y="763"/>
                  <a:pt x="2013" y="822"/>
                </a:cubicBezTo>
                <a:cubicBezTo>
                  <a:pt x="2013" y="822"/>
                  <a:pt x="1822" y="1180"/>
                  <a:pt x="1286" y="1239"/>
                </a:cubicBezTo>
                <a:lnTo>
                  <a:pt x="1286" y="1025"/>
                </a:lnTo>
                <a:cubicBezTo>
                  <a:pt x="1298" y="941"/>
                  <a:pt x="1310" y="846"/>
                  <a:pt x="1346" y="763"/>
                </a:cubicBezTo>
                <a:cubicBezTo>
                  <a:pt x="1453" y="513"/>
                  <a:pt x="1703" y="334"/>
                  <a:pt x="2001" y="334"/>
                </a:cubicBezTo>
                <a:close/>
                <a:moveTo>
                  <a:pt x="2167" y="1180"/>
                </a:moveTo>
                <a:cubicBezTo>
                  <a:pt x="2263" y="1322"/>
                  <a:pt x="2465" y="1501"/>
                  <a:pt x="2727" y="1549"/>
                </a:cubicBezTo>
                <a:lnTo>
                  <a:pt x="2727" y="1775"/>
                </a:lnTo>
                <a:cubicBezTo>
                  <a:pt x="2727" y="2156"/>
                  <a:pt x="2429" y="2465"/>
                  <a:pt x="2048" y="2489"/>
                </a:cubicBezTo>
                <a:lnTo>
                  <a:pt x="1989" y="2489"/>
                </a:lnTo>
                <a:cubicBezTo>
                  <a:pt x="1596" y="2489"/>
                  <a:pt x="1298" y="2180"/>
                  <a:pt x="1298" y="1787"/>
                </a:cubicBezTo>
                <a:lnTo>
                  <a:pt x="1298" y="1561"/>
                </a:lnTo>
                <a:cubicBezTo>
                  <a:pt x="1727" y="1525"/>
                  <a:pt x="2001" y="1346"/>
                  <a:pt x="2167" y="1180"/>
                </a:cubicBezTo>
                <a:close/>
                <a:moveTo>
                  <a:pt x="2215" y="2846"/>
                </a:moveTo>
                <a:lnTo>
                  <a:pt x="2132" y="3025"/>
                </a:lnTo>
                <a:lnTo>
                  <a:pt x="1906" y="3025"/>
                </a:lnTo>
                <a:lnTo>
                  <a:pt x="1810" y="2846"/>
                </a:lnTo>
                <a:close/>
                <a:moveTo>
                  <a:pt x="2084" y="3347"/>
                </a:moveTo>
                <a:lnTo>
                  <a:pt x="2287" y="4180"/>
                </a:lnTo>
                <a:lnTo>
                  <a:pt x="2013" y="4442"/>
                </a:lnTo>
                <a:lnTo>
                  <a:pt x="1751" y="4180"/>
                </a:lnTo>
                <a:lnTo>
                  <a:pt x="1929" y="3347"/>
                </a:lnTo>
                <a:close/>
                <a:moveTo>
                  <a:pt x="2572" y="2918"/>
                </a:moveTo>
                <a:cubicBezTo>
                  <a:pt x="2810" y="2989"/>
                  <a:pt x="3025" y="3120"/>
                  <a:pt x="3215" y="3311"/>
                </a:cubicBezTo>
                <a:cubicBezTo>
                  <a:pt x="3549" y="3620"/>
                  <a:pt x="3727" y="4025"/>
                  <a:pt x="3727" y="4442"/>
                </a:cubicBezTo>
                <a:lnTo>
                  <a:pt x="3668" y="4859"/>
                </a:lnTo>
                <a:lnTo>
                  <a:pt x="334" y="4859"/>
                </a:lnTo>
                <a:lnTo>
                  <a:pt x="334" y="4442"/>
                </a:lnTo>
                <a:cubicBezTo>
                  <a:pt x="334" y="4025"/>
                  <a:pt x="513" y="3620"/>
                  <a:pt x="834" y="3311"/>
                </a:cubicBezTo>
                <a:cubicBezTo>
                  <a:pt x="1013" y="3132"/>
                  <a:pt x="1239" y="2989"/>
                  <a:pt x="1477" y="2918"/>
                </a:cubicBezTo>
                <a:lnTo>
                  <a:pt x="1632" y="3204"/>
                </a:lnTo>
                <a:lnTo>
                  <a:pt x="1405" y="4192"/>
                </a:lnTo>
                <a:cubicBezTo>
                  <a:pt x="1394" y="4251"/>
                  <a:pt x="1405" y="4311"/>
                  <a:pt x="1453" y="4359"/>
                </a:cubicBezTo>
                <a:lnTo>
                  <a:pt x="1906" y="4775"/>
                </a:lnTo>
                <a:cubicBezTo>
                  <a:pt x="1941" y="4811"/>
                  <a:pt x="1989" y="4823"/>
                  <a:pt x="2025" y="4823"/>
                </a:cubicBezTo>
                <a:cubicBezTo>
                  <a:pt x="2072" y="4823"/>
                  <a:pt x="2096" y="4811"/>
                  <a:pt x="2144" y="4775"/>
                </a:cubicBezTo>
                <a:lnTo>
                  <a:pt x="2608" y="4359"/>
                </a:lnTo>
                <a:cubicBezTo>
                  <a:pt x="2656" y="4311"/>
                  <a:pt x="2668" y="4251"/>
                  <a:pt x="2656" y="4192"/>
                </a:cubicBezTo>
                <a:lnTo>
                  <a:pt x="2429" y="3204"/>
                </a:lnTo>
                <a:lnTo>
                  <a:pt x="2572" y="2918"/>
                </a:lnTo>
                <a:close/>
                <a:moveTo>
                  <a:pt x="2001" y="1"/>
                </a:moveTo>
                <a:cubicBezTo>
                  <a:pt x="1417" y="1"/>
                  <a:pt x="953" y="465"/>
                  <a:pt x="953" y="1049"/>
                </a:cubicBezTo>
                <a:lnTo>
                  <a:pt x="953" y="1418"/>
                </a:lnTo>
                <a:lnTo>
                  <a:pt x="953" y="1787"/>
                </a:lnTo>
                <a:cubicBezTo>
                  <a:pt x="953" y="2120"/>
                  <a:pt x="1120" y="2418"/>
                  <a:pt x="1358" y="2608"/>
                </a:cubicBezTo>
                <a:cubicBezTo>
                  <a:pt x="572" y="2870"/>
                  <a:pt x="1" y="3608"/>
                  <a:pt x="1" y="4442"/>
                </a:cubicBezTo>
                <a:lnTo>
                  <a:pt x="1" y="5037"/>
                </a:lnTo>
                <a:cubicBezTo>
                  <a:pt x="1" y="5121"/>
                  <a:pt x="84" y="5192"/>
                  <a:pt x="167" y="5192"/>
                </a:cubicBezTo>
                <a:lnTo>
                  <a:pt x="3834" y="5192"/>
                </a:lnTo>
                <a:cubicBezTo>
                  <a:pt x="3918" y="5192"/>
                  <a:pt x="3989" y="5121"/>
                  <a:pt x="3989" y="5037"/>
                </a:cubicBezTo>
                <a:lnTo>
                  <a:pt x="3989" y="4442"/>
                </a:lnTo>
                <a:cubicBezTo>
                  <a:pt x="4013" y="3620"/>
                  <a:pt x="3430" y="2882"/>
                  <a:pt x="2644" y="2608"/>
                </a:cubicBezTo>
                <a:cubicBezTo>
                  <a:pt x="2882" y="2418"/>
                  <a:pt x="3037" y="2120"/>
                  <a:pt x="3037" y="1787"/>
                </a:cubicBezTo>
                <a:lnTo>
                  <a:pt x="3037" y="1418"/>
                </a:lnTo>
                <a:lnTo>
                  <a:pt x="3037" y="1049"/>
                </a:lnTo>
                <a:cubicBezTo>
                  <a:pt x="3037" y="465"/>
                  <a:pt x="2584" y="1"/>
                  <a:pt x="20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10072;p58">
            <a:extLst>
              <a:ext uri="{FF2B5EF4-FFF2-40B4-BE49-F238E27FC236}">
                <a16:creationId xmlns:a16="http://schemas.microsoft.com/office/drawing/2014/main" id="{85AF35D7-5B9B-48DF-9778-46097D82E726}"/>
              </a:ext>
            </a:extLst>
          </p:cNvPr>
          <p:cNvGrpSpPr/>
          <p:nvPr/>
        </p:nvGrpSpPr>
        <p:grpSpPr>
          <a:xfrm>
            <a:off x="2002697" y="3146107"/>
            <a:ext cx="357720" cy="355148"/>
            <a:chOff x="1952836" y="3680964"/>
            <a:chExt cx="357720" cy="355148"/>
          </a:xfrm>
        </p:grpSpPr>
        <p:sp>
          <p:nvSpPr>
            <p:cNvPr id="84" name="Google Shape;10073;p58">
              <a:extLst>
                <a:ext uri="{FF2B5EF4-FFF2-40B4-BE49-F238E27FC236}">
                  <a16:creationId xmlns:a16="http://schemas.microsoft.com/office/drawing/2014/main" id="{772C65A5-A320-477F-91D5-743B64CFCE17}"/>
                </a:ext>
              </a:extLst>
            </p:cNvPr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74;p58">
              <a:extLst>
                <a:ext uri="{FF2B5EF4-FFF2-40B4-BE49-F238E27FC236}">
                  <a16:creationId xmlns:a16="http://schemas.microsoft.com/office/drawing/2014/main" id="{8436F9D0-E0B1-4A43-8376-69FFBDC7E6DD}"/>
                </a:ext>
              </a:extLst>
            </p:cNvPr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075;p58">
              <a:extLst>
                <a:ext uri="{FF2B5EF4-FFF2-40B4-BE49-F238E27FC236}">
                  <a16:creationId xmlns:a16="http://schemas.microsoft.com/office/drawing/2014/main" id="{E8CFBC97-D072-4959-BEBB-6E4022D0CA85}"/>
                </a:ext>
              </a:extLst>
            </p:cNvPr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076;p58">
              <a:extLst>
                <a:ext uri="{FF2B5EF4-FFF2-40B4-BE49-F238E27FC236}">
                  <a16:creationId xmlns:a16="http://schemas.microsoft.com/office/drawing/2014/main" id="{203DA288-6614-459F-9649-EBF1AD62DAA5}"/>
                </a:ext>
              </a:extLst>
            </p:cNvPr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77;p58">
              <a:extLst>
                <a:ext uri="{FF2B5EF4-FFF2-40B4-BE49-F238E27FC236}">
                  <a16:creationId xmlns:a16="http://schemas.microsoft.com/office/drawing/2014/main" id="{DA6F8A60-3638-4511-B052-6674E65F18BD}"/>
                </a:ext>
              </a:extLst>
            </p:cNvPr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3216;p64">
            <a:extLst>
              <a:ext uri="{FF2B5EF4-FFF2-40B4-BE49-F238E27FC236}">
                <a16:creationId xmlns:a16="http://schemas.microsoft.com/office/drawing/2014/main" id="{2D2951D3-A30F-435E-8A81-0C097A38379E}"/>
              </a:ext>
            </a:extLst>
          </p:cNvPr>
          <p:cNvSpPr/>
          <p:nvPr/>
        </p:nvSpPr>
        <p:spPr>
          <a:xfrm>
            <a:off x="1036253" y="1551926"/>
            <a:ext cx="372188" cy="30926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1172;p60">
            <a:extLst>
              <a:ext uri="{FF2B5EF4-FFF2-40B4-BE49-F238E27FC236}">
                <a16:creationId xmlns:a16="http://schemas.microsoft.com/office/drawing/2014/main" id="{1A444206-7B27-4E79-BD94-6DE5EE8067DA}"/>
              </a:ext>
            </a:extLst>
          </p:cNvPr>
          <p:cNvGrpSpPr/>
          <p:nvPr/>
        </p:nvGrpSpPr>
        <p:grpSpPr>
          <a:xfrm>
            <a:off x="5644552" y="1551926"/>
            <a:ext cx="346379" cy="264518"/>
            <a:chOff x="5776798" y="3409778"/>
            <a:chExt cx="346379" cy="264518"/>
          </a:xfrm>
        </p:grpSpPr>
        <p:sp>
          <p:nvSpPr>
            <p:cNvPr id="98" name="Google Shape;11173;p60">
              <a:extLst>
                <a:ext uri="{FF2B5EF4-FFF2-40B4-BE49-F238E27FC236}">
                  <a16:creationId xmlns:a16="http://schemas.microsoft.com/office/drawing/2014/main" id="{CE22CC05-3FE6-4F3C-855A-3681984583BF}"/>
                </a:ext>
              </a:extLst>
            </p:cNvPr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174;p60">
              <a:extLst>
                <a:ext uri="{FF2B5EF4-FFF2-40B4-BE49-F238E27FC236}">
                  <a16:creationId xmlns:a16="http://schemas.microsoft.com/office/drawing/2014/main" id="{3D4C0319-C3D1-45EC-A175-AB9E8C5279C9}"/>
                </a:ext>
              </a:extLst>
            </p:cNvPr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175;p60">
              <a:extLst>
                <a:ext uri="{FF2B5EF4-FFF2-40B4-BE49-F238E27FC236}">
                  <a16:creationId xmlns:a16="http://schemas.microsoft.com/office/drawing/2014/main" id="{B924C4E8-6F6C-4E6F-927A-089854F6EAE6}"/>
                </a:ext>
              </a:extLst>
            </p:cNvPr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176;p60">
              <a:extLst>
                <a:ext uri="{FF2B5EF4-FFF2-40B4-BE49-F238E27FC236}">
                  <a16:creationId xmlns:a16="http://schemas.microsoft.com/office/drawing/2014/main" id="{ACF844A2-2B90-445C-84C4-C9691ACD470B}"/>
                </a:ext>
              </a:extLst>
            </p:cNvPr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177;p60">
              <a:extLst>
                <a:ext uri="{FF2B5EF4-FFF2-40B4-BE49-F238E27FC236}">
                  <a16:creationId xmlns:a16="http://schemas.microsoft.com/office/drawing/2014/main" id="{4486AE00-D800-4364-8301-3B8DE6F0D52A}"/>
                </a:ext>
              </a:extLst>
            </p:cNvPr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178;p60">
              <a:extLst>
                <a:ext uri="{FF2B5EF4-FFF2-40B4-BE49-F238E27FC236}">
                  <a16:creationId xmlns:a16="http://schemas.microsoft.com/office/drawing/2014/main" id="{DB0B3D80-DA33-44DA-8DF9-7066F840D534}"/>
                </a:ext>
              </a:extLst>
            </p:cNvPr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708;p60">
            <a:extLst>
              <a:ext uri="{FF2B5EF4-FFF2-40B4-BE49-F238E27FC236}">
                <a16:creationId xmlns:a16="http://schemas.microsoft.com/office/drawing/2014/main" id="{E534D05D-897D-4E53-BD32-3A2D4038B3F6}"/>
              </a:ext>
            </a:extLst>
          </p:cNvPr>
          <p:cNvGrpSpPr/>
          <p:nvPr/>
        </p:nvGrpSpPr>
        <p:grpSpPr>
          <a:xfrm>
            <a:off x="3373360" y="1528051"/>
            <a:ext cx="327823" cy="357009"/>
            <a:chOff x="6675256" y="1516169"/>
            <a:chExt cx="327823" cy="357009"/>
          </a:xfrm>
        </p:grpSpPr>
        <p:sp>
          <p:nvSpPr>
            <p:cNvPr id="107" name="Google Shape;10709;p60">
              <a:extLst>
                <a:ext uri="{FF2B5EF4-FFF2-40B4-BE49-F238E27FC236}">
                  <a16:creationId xmlns:a16="http://schemas.microsoft.com/office/drawing/2014/main" id="{CA9C4F1A-725D-4079-8D02-5D9A8C80D427}"/>
                </a:ext>
              </a:extLst>
            </p:cNvPr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10;p60">
              <a:extLst>
                <a:ext uri="{FF2B5EF4-FFF2-40B4-BE49-F238E27FC236}">
                  <a16:creationId xmlns:a16="http://schemas.microsoft.com/office/drawing/2014/main" id="{3DDCD743-CB22-41DE-B281-B464BB8B4AAF}"/>
                </a:ext>
              </a:extLst>
            </p:cNvPr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11;p60">
              <a:extLst>
                <a:ext uri="{FF2B5EF4-FFF2-40B4-BE49-F238E27FC236}">
                  <a16:creationId xmlns:a16="http://schemas.microsoft.com/office/drawing/2014/main" id="{762961F9-00BC-40EF-AF57-2912D10DF76C}"/>
                </a:ext>
              </a:extLst>
            </p:cNvPr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12;p60">
              <a:extLst>
                <a:ext uri="{FF2B5EF4-FFF2-40B4-BE49-F238E27FC236}">
                  <a16:creationId xmlns:a16="http://schemas.microsoft.com/office/drawing/2014/main" id="{44BA7624-0C4D-4DCA-A0F5-8BEBA4B4ADEA}"/>
                </a:ext>
              </a:extLst>
            </p:cNvPr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13;p60">
              <a:extLst>
                <a:ext uri="{FF2B5EF4-FFF2-40B4-BE49-F238E27FC236}">
                  <a16:creationId xmlns:a16="http://schemas.microsoft.com/office/drawing/2014/main" id="{0B9EB85E-205D-463C-92D0-EE6A79D7A9E6}"/>
                </a:ext>
              </a:extLst>
            </p:cNvPr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14;p60">
              <a:extLst>
                <a:ext uri="{FF2B5EF4-FFF2-40B4-BE49-F238E27FC236}">
                  <a16:creationId xmlns:a16="http://schemas.microsoft.com/office/drawing/2014/main" id="{7CB2BE24-E001-40FA-AABB-4717F6DE5081}"/>
                </a:ext>
              </a:extLst>
            </p:cNvPr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15;p60">
              <a:extLst>
                <a:ext uri="{FF2B5EF4-FFF2-40B4-BE49-F238E27FC236}">
                  <a16:creationId xmlns:a16="http://schemas.microsoft.com/office/drawing/2014/main" id="{118D81AC-AF67-4E59-8308-BCEC02C8FA15}"/>
                </a:ext>
              </a:extLst>
            </p:cNvPr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16;p60">
              <a:extLst>
                <a:ext uri="{FF2B5EF4-FFF2-40B4-BE49-F238E27FC236}">
                  <a16:creationId xmlns:a16="http://schemas.microsoft.com/office/drawing/2014/main" id="{78BF590B-705A-42A6-B6EA-9B49632A6504}"/>
                </a:ext>
              </a:extLst>
            </p:cNvPr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17;p60">
              <a:extLst>
                <a:ext uri="{FF2B5EF4-FFF2-40B4-BE49-F238E27FC236}">
                  <a16:creationId xmlns:a16="http://schemas.microsoft.com/office/drawing/2014/main" id="{4279D785-2900-4786-86DB-52B8AAAA4E25}"/>
                </a:ext>
              </a:extLst>
            </p:cNvPr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0781;p60">
            <a:extLst>
              <a:ext uri="{FF2B5EF4-FFF2-40B4-BE49-F238E27FC236}">
                <a16:creationId xmlns:a16="http://schemas.microsoft.com/office/drawing/2014/main" id="{EACA0AB9-69DF-442C-A431-E7208DA9BCB5}"/>
              </a:ext>
            </a:extLst>
          </p:cNvPr>
          <p:cNvGrpSpPr/>
          <p:nvPr/>
        </p:nvGrpSpPr>
        <p:grpSpPr>
          <a:xfrm>
            <a:off x="7979421" y="1558117"/>
            <a:ext cx="322508" cy="273494"/>
            <a:chOff x="2661459" y="2015001"/>
            <a:chExt cx="322508" cy="273494"/>
          </a:xfrm>
        </p:grpSpPr>
        <p:sp>
          <p:nvSpPr>
            <p:cNvPr id="117" name="Google Shape;10782;p60">
              <a:extLst>
                <a:ext uri="{FF2B5EF4-FFF2-40B4-BE49-F238E27FC236}">
                  <a16:creationId xmlns:a16="http://schemas.microsoft.com/office/drawing/2014/main" id="{C1B1DAAF-B08E-4823-A55F-90609A1CD92E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83;p60">
              <a:extLst>
                <a:ext uri="{FF2B5EF4-FFF2-40B4-BE49-F238E27FC236}">
                  <a16:creationId xmlns:a16="http://schemas.microsoft.com/office/drawing/2014/main" id="{62A5F662-BFBC-47AF-B3FA-A605C39D328F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25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621630" y="1235794"/>
            <a:ext cx="1881300" cy="503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Внешние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513171" y="1646613"/>
            <a:ext cx="2812670" cy="1216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050" dirty="0">
                <a:latin typeface="Proxima Nova" panose="020B0604020202020204" charset="0"/>
              </a:rPr>
              <a:t>– </a:t>
            </a:r>
            <a:r>
              <a:rPr lang="ru-RU" sz="1050" dirty="0">
                <a:effectLst/>
                <a:latin typeface="Proxima Nova" panose="020B0604020202020204" charset="0"/>
                <a:ea typeface="Times New Roman" panose="02020603050405020304" pitchFamily="18" charset="0"/>
              </a:rPr>
              <a:t>неквалифицированные пользователи, внешние климатические условия, электромагнитные и ионизирующие помехи, изменение законодательства, нарушение этики и профессионального поведения сотрудников.</a:t>
            </a:r>
            <a:endParaRPr sz="900" dirty="0">
              <a:latin typeface="Proxima Nova" panose="020B0604020202020204" charset="0"/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880189" y="1219762"/>
            <a:ext cx="1881300" cy="503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Внутренние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733243" y="1739214"/>
            <a:ext cx="3089445" cy="1048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/>
              <a:t>– нарушение политики паролей, несанкционированный доступ к сетевым ресурсам, использование компьютеров и сети компании для личных целей, отсутствие шифрования данных.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535155" y="3082375"/>
            <a:ext cx="2301120" cy="486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Преднамеренные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505245" y="3520632"/>
            <a:ext cx="2706935" cy="1032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050" b="0" i="0" dirty="0">
                <a:solidFill>
                  <a:srgbClr val="435D74"/>
                </a:solidFill>
                <a:effectLst/>
                <a:latin typeface="Proxima Nova" panose="020B0604020202020204" charset="0"/>
                <a:ea typeface="Proxima Nova" panose="020B0604020202020204" charset="0"/>
                <a:cs typeface="Proxima Nova" panose="020B0604020202020204" charset="0"/>
              </a:rPr>
              <a:t>– </a:t>
            </a:r>
            <a:r>
              <a:rPr lang="ru-RU" sz="1050" dirty="0">
                <a:effectLst/>
                <a:latin typeface="Proxima Nova" panose="020B0604020202020204" charset="0"/>
                <a:ea typeface="Times New Roman" panose="02020603050405020304" pitchFamily="18" charset="0"/>
              </a:rPr>
              <a:t>несанкционированный доступ к системам, вредоносные действия, саботаж, утечки данных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118375" y="2863494"/>
            <a:ext cx="2593865" cy="560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Непреднамеренные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733243" y="3345196"/>
            <a:ext cx="3028246" cy="120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b="0" i="0" dirty="0">
                <a:solidFill>
                  <a:srgbClr val="435D74"/>
                </a:solidFill>
                <a:effectLst/>
                <a:latin typeface="Proxima Nova" panose="020B0604020202020204" charset="0"/>
                <a:ea typeface="Proxima Nova" panose="020B0604020202020204" charset="0"/>
                <a:cs typeface="Proxima Nova" panose="020B0604020202020204" charset="0"/>
              </a:rPr>
              <a:t>– </a:t>
            </a:r>
            <a:r>
              <a:rPr lang="ru-RU" sz="1050" dirty="0"/>
              <a:t>ошибки и недостатки персонала, например, неправильное использование ПО, нарушение процедур безопасности, утеря данных, неправильная обработка и передача информации и т.д.</a:t>
            </a:r>
            <a:endParaRPr lang="en-US" sz="1050"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Классификация угроз</a:t>
            </a:r>
            <a:endParaRPr sz="3000"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rgbClr val="00CFCC"/>
          </a:solidFill>
          <a:ln>
            <a:solidFill>
              <a:srgbClr val="00CF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" name="Google Shape;13409;p64">
            <a:extLst>
              <a:ext uri="{FF2B5EF4-FFF2-40B4-BE49-F238E27FC236}">
                <a16:creationId xmlns:a16="http://schemas.microsoft.com/office/drawing/2014/main" id="{8F058936-B7E6-44F0-8884-3EA87BDA1F51}"/>
              </a:ext>
            </a:extLst>
          </p:cNvPr>
          <p:cNvGrpSpPr/>
          <p:nvPr/>
        </p:nvGrpSpPr>
        <p:grpSpPr>
          <a:xfrm>
            <a:off x="3721745" y="1859109"/>
            <a:ext cx="354363" cy="353631"/>
            <a:chOff x="7990840" y="2435226"/>
            <a:chExt cx="354363" cy="353631"/>
          </a:xfrm>
        </p:grpSpPr>
        <p:sp>
          <p:nvSpPr>
            <p:cNvPr id="72" name="Google Shape;13410;p64">
              <a:extLst>
                <a:ext uri="{FF2B5EF4-FFF2-40B4-BE49-F238E27FC236}">
                  <a16:creationId xmlns:a16="http://schemas.microsoft.com/office/drawing/2014/main" id="{B890D555-EABE-4B27-8EA8-365426A01D83}"/>
                </a:ext>
              </a:extLst>
            </p:cNvPr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411;p64">
              <a:extLst>
                <a:ext uri="{FF2B5EF4-FFF2-40B4-BE49-F238E27FC236}">
                  <a16:creationId xmlns:a16="http://schemas.microsoft.com/office/drawing/2014/main" id="{54A3A919-6A1A-4260-8A36-1950EDB244F3}"/>
                </a:ext>
              </a:extLst>
            </p:cNvPr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412;p64">
              <a:extLst>
                <a:ext uri="{FF2B5EF4-FFF2-40B4-BE49-F238E27FC236}">
                  <a16:creationId xmlns:a16="http://schemas.microsoft.com/office/drawing/2014/main" id="{FFD9DFF2-E8CA-498E-8BDF-4B553782F484}"/>
                </a:ext>
              </a:extLst>
            </p:cNvPr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3509;p64">
            <a:extLst>
              <a:ext uri="{FF2B5EF4-FFF2-40B4-BE49-F238E27FC236}">
                <a16:creationId xmlns:a16="http://schemas.microsoft.com/office/drawing/2014/main" id="{BA1CA5A9-F87A-4BAD-98CC-674D8EBD2CE3}"/>
              </a:ext>
            </a:extLst>
          </p:cNvPr>
          <p:cNvGrpSpPr/>
          <p:nvPr/>
        </p:nvGrpSpPr>
        <p:grpSpPr>
          <a:xfrm>
            <a:off x="5145194" y="1868563"/>
            <a:ext cx="252062" cy="305122"/>
            <a:chOff x="5184517" y="2459481"/>
            <a:chExt cx="252062" cy="305122"/>
          </a:xfrm>
        </p:grpSpPr>
        <p:sp>
          <p:nvSpPr>
            <p:cNvPr id="76" name="Google Shape;13510;p64">
              <a:extLst>
                <a:ext uri="{FF2B5EF4-FFF2-40B4-BE49-F238E27FC236}">
                  <a16:creationId xmlns:a16="http://schemas.microsoft.com/office/drawing/2014/main" id="{98D5A1FA-6E87-477F-981F-ECADDCBA7A15}"/>
                </a:ext>
              </a:extLst>
            </p:cNvPr>
            <p:cNvSpPr/>
            <p:nvPr/>
          </p:nvSpPr>
          <p:spPr>
            <a:xfrm>
              <a:off x="5383486" y="2674747"/>
              <a:ext cx="13273" cy="1330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511;p64">
              <a:extLst>
                <a:ext uri="{FF2B5EF4-FFF2-40B4-BE49-F238E27FC236}">
                  <a16:creationId xmlns:a16="http://schemas.microsoft.com/office/drawing/2014/main" id="{848C776A-5A21-4414-B900-9CFBBBB13A08}"/>
                </a:ext>
              </a:extLst>
            </p:cNvPr>
            <p:cNvSpPr/>
            <p:nvPr/>
          </p:nvSpPr>
          <p:spPr>
            <a:xfrm>
              <a:off x="5350128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512;p64">
              <a:extLst>
                <a:ext uri="{FF2B5EF4-FFF2-40B4-BE49-F238E27FC236}">
                  <a16:creationId xmlns:a16="http://schemas.microsoft.com/office/drawing/2014/main" id="{5E109C36-66C8-44D1-9CA4-DF925216A6EA}"/>
                </a:ext>
              </a:extLst>
            </p:cNvPr>
            <p:cNvSpPr/>
            <p:nvPr/>
          </p:nvSpPr>
          <p:spPr>
            <a:xfrm>
              <a:off x="5254638" y="2666376"/>
              <a:ext cx="11395" cy="1142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513;p64">
              <a:extLst>
                <a:ext uri="{FF2B5EF4-FFF2-40B4-BE49-F238E27FC236}">
                  <a16:creationId xmlns:a16="http://schemas.microsoft.com/office/drawing/2014/main" id="{6EBE575C-7340-43AE-8CDF-8B33A5CDA3A9}"/>
                </a:ext>
              </a:extLst>
            </p:cNvPr>
            <p:cNvSpPr/>
            <p:nvPr/>
          </p:nvSpPr>
          <p:spPr>
            <a:xfrm>
              <a:off x="5273959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514;p64">
              <a:extLst>
                <a:ext uri="{FF2B5EF4-FFF2-40B4-BE49-F238E27FC236}">
                  <a16:creationId xmlns:a16="http://schemas.microsoft.com/office/drawing/2014/main" id="{C9B3A02F-03CD-44A5-88A1-8B883F771E74}"/>
                </a:ext>
              </a:extLst>
            </p:cNvPr>
            <p:cNvSpPr/>
            <p:nvPr/>
          </p:nvSpPr>
          <p:spPr>
            <a:xfrm>
              <a:off x="5308049" y="2678917"/>
              <a:ext cx="14451" cy="14037"/>
            </a:xfrm>
            <a:custGeom>
              <a:avLst/>
              <a:gdLst/>
              <a:ahLst/>
              <a:cxnLst/>
              <a:rect l="l" t="t" r="r" b="b"/>
              <a:pathLst>
                <a:path w="454" h="441" extrusionOk="0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515;p64">
              <a:extLst>
                <a:ext uri="{FF2B5EF4-FFF2-40B4-BE49-F238E27FC236}">
                  <a16:creationId xmlns:a16="http://schemas.microsoft.com/office/drawing/2014/main" id="{38AFF584-B367-403B-94D5-860609F6297F}"/>
                </a:ext>
              </a:extLst>
            </p:cNvPr>
            <p:cNvSpPr/>
            <p:nvPr/>
          </p:nvSpPr>
          <p:spPr>
            <a:xfrm>
              <a:off x="5184517" y="2459481"/>
              <a:ext cx="252062" cy="305122"/>
            </a:xfrm>
            <a:custGeom>
              <a:avLst/>
              <a:gdLst/>
              <a:ahLst/>
              <a:cxnLst/>
              <a:rect l="l" t="t" r="r" b="b"/>
              <a:pathLst>
                <a:path w="7919" h="9586" extrusionOk="0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3559;p64">
            <a:extLst>
              <a:ext uri="{FF2B5EF4-FFF2-40B4-BE49-F238E27FC236}">
                <a16:creationId xmlns:a16="http://schemas.microsoft.com/office/drawing/2014/main" id="{035D73F5-0D3E-4751-9E10-558C906B011C}"/>
              </a:ext>
            </a:extLst>
          </p:cNvPr>
          <p:cNvGrpSpPr/>
          <p:nvPr/>
        </p:nvGrpSpPr>
        <p:grpSpPr>
          <a:xfrm>
            <a:off x="3695593" y="3214189"/>
            <a:ext cx="354363" cy="354745"/>
            <a:chOff x="3235438" y="1970604"/>
            <a:chExt cx="354363" cy="354745"/>
          </a:xfrm>
        </p:grpSpPr>
        <p:sp>
          <p:nvSpPr>
            <p:cNvPr id="83" name="Google Shape;13560;p64">
              <a:extLst>
                <a:ext uri="{FF2B5EF4-FFF2-40B4-BE49-F238E27FC236}">
                  <a16:creationId xmlns:a16="http://schemas.microsoft.com/office/drawing/2014/main" id="{7AA4F5D4-F576-454F-8545-22472B673EF7}"/>
                </a:ext>
              </a:extLst>
            </p:cNvPr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561;p64">
              <a:extLst>
                <a:ext uri="{FF2B5EF4-FFF2-40B4-BE49-F238E27FC236}">
                  <a16:creationId xmlns:a16="http://schemas.microsoft.com/office/drawing/2014/main" id="{2BFA05E1-7326-4411-A434-E1E0502F0699}"/>
                </a:ext>
              </a:extLst>
            </p:cNvPr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562;p64">
              <a:extLst>
                <a:ext uri="{FF2B5EF4-FFF2-40B4-BE49-F238E27FC236}">
                  <a16:creationId xmlns:a16="http://schemas.microsoft.com/office/drawing/2014/main" id="{2128BE08-1BFD-4883-8E57-D4C9CDE4C50E}"/>
                </a:ext>
              </a:extLst>
            </p:cNvPr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563;p64">
              <a:extLst>
                <a:ext uri="{FF2B5EF4-FFF2-40B4-BE49-F238E27FC236}">
                  <a16:creationId xmlns:a16="http://schemas.microsoft.com/office/drawing/2014/main" id="{528E8062-D622-4130-9424-D1951ABF5A6B}"/>
                </a:ext>
              </a:extLst>
            </p:cNvPr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64;p64">
              <a:extLst>
                <a:ext uri="{FF2B5EF4-FFF2-40B4-BE49-F238E27FC236}">
                  <a16:creationId xmlns:a16="http://schemas.microsoft.com/office/drawing/2014/main" id="{89BD1235-3913-4054-8DC5-7BB69D65F1D3}"/>
                </a:ext>
              </a:extLst>
            </p:cNvPr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565;p64">
              <a:extLst>
                <a:ext uri="{FF2B5EF4-FFF2-40B4-BE49-F238E27FC236}">
                  <a16:creationId xmlns:a16="http://schemas.microsoft.com/office/drawing/2014/main" id="{A2265B81-F22B-46D4-946D-B9B82C422A81}"/>
                </a:ext>
              </a:extLst>
            </p:cNvPr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566;p64">
              <a:extLst>
                <a:ext uri="{FF2B5EF4-FFF2-40B4-BE49-F238E27FC236}">
                  <a16:creationId xmlns:a16="http://schemas.microsoft.com/office/drawing/2014/main" id="{0E1C37A7-45C0-48B1-A002-2B4BC7101416}"/>
                </a:ext>
              </a:extLst>
            </p:cNvPr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567;p64">
              <a:extLst>
                <a:ext uri="{FF2B5EF4-FFF2-40B4-BE49-F238E27FC236}">
                  <a16:creationId xmlns:a16="http://schemas.microsoft.com/office/drawing/2014/main" id="{98713D40-58EE-4FB0-AACD-0B2F5A8BA4AF}"/>
                </a:ext>
              </a:extLst>
            </p:cNvPr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568;p64">
              <a:extLst>
                <a:ext uri="{FF2B5EF4-FFF2-40B4-BE49-F238E27FC236}">
                  <a16:creationId xmlns:a16="http://schemas.microsoft.com/office/drawing/2014/main" id="{B21A6417-2CAC-4AFD-A21E-7E89EB15F544}"/>
                </a:ext>
              </a:extLst>
            </p:cNvPr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569;p64">
              <a:extLst>
                <a:ext uri="{FF2B5EF4-FFF2-40B4-BE49-F238E27FC236}">
                  <a16:creationId xmlns:a16="http://schemas.microsoft.com/office/drawing/2014/main" id="{E0EC5F64-09AC-4326-A8B1-FB197DF6F74D}"/>
                </a:ext>
              </a:extLst>
            </p:cNvPr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570;p64">
              <a:extLst>
                <a:ext uri="{FF2B5EF4-FFF2-40B4-BE49-F238E27FC236}">
                  <a16:creationId xmlns:a16="http://schemas.microsoft.com/office/drawing/2014/main" id="{6182727E-E38E-4DAA-9ACA-874AFE03AA61}"/>
                </a:ext>
              </a:extLst>
            </p:cNvPr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571;p64">
              <a:extLst>
                <a:ext uri="{FF2B5EF4-FFF2-40B4-BE49-F238E27FC236}">
                  <a16:creationId xmlns:a16="http://schemas.microsoft.com/office/drawing/2014/main" id="{3C526C7E-28A7-4757-80E3-7AAA72F78AB7}"/>
                </a:ext>
              </a:extLst>
            </p:cNvPr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572;p64">
              <a:extLst>
                <a:ext uri="{FF2B5EF4-FFF2-40B4-BE49-F238E27FC236}">
                  <a16:creationId xmlns:a16="http://schemas.microsoft.com/office/drawing/2014/main" id="{3831C702-EE73-4C25-B02B-CFABE7D35930}"/>
                </a:ext>
              </a:extLst>
            </p:cNvPr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3435;p64">
            <a:extLst>
              <a:ext uri="{FF2B5EF4-FFF2-40B4-BE49-F238E27FC236}">
                <a16:creationId xmlns:a16="http://schemas.microsoft.com/office/drawing/2014/main" id="{A42D9887-ED1C-48FB-B76D-DA790689DFA9}"/>
              </a:ext>
            </a:extLst>
          </p:cNvPr>
          <p:cNvGrpSpPr/>
          <p:nvPr/>
        </p:nvGrpSpPr>
        <p:grpSpPr>
          <a:xfrm>
            <a:off x="5094193" y="3258178"/>
            <a:ext cx="327976" cy="324316"/>
            <a:chOff x="7528096" y="2450059"/>
            <a:chExt cx="327976" cy="324316"/>
          </a:xfrm>
        </p:grpSpPr>
        <p:sp>
          <p:nvSpPr>
            <p:cNvPr id="99" name="Google Shape;13436;p64">
              <a:extLst>
                <a:ext uri="{FF2B5EF4-FFF2-40B4-BE49-F238E27FC236}">
                  <a16:creationId xmlns:a16="http://schemas.microsoft.com/office/drawing/2014/main" id="{1C03E3C0-8B39-4CF0-92DA-18872203447C}"/>
                </a:ext>
              </a:extLst>
            </p:cNvPr>
            <p:cNvSpPr/>
            <p:nvPr/>
          </p:nvSpPr>
          <p:spPr>
            <a:xfrm>
              <a:off x="7569411" y="2697187"/>
              <a:ext cx="26928" cy="25623"/>
            </a:xfrm>
            <a:custGeom>
              <a:avLst/>
              <a:gdLst/>
              <a:ahLst/>
              <a:cxnLst/>
              <a:rect l="l" t="t" r="r" b="b"/>
              <a:pathLst>
                <a:path w="846" h="805" extrusionOk="0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37;p64">
              <a:extLst>
                <a:ext uri="{FF2B5EF4-FFF2-40B4-BE49-F238E27FC236}">
                  <a16:creationId xmlns:a16="http://schemas.microsoft.com/office/drawing/2014/main" id="{C25B7393-986A-414F-9C8E-22DD177943FC}"/>
                </a:ext>
              </a:extLst>
            </p:cNvPr>
            <p:cNvSpPr/>
            <p:nvPr/>
          </p:nvSpPr>
          <p:spPr>
            <a:xfrm>
              <a:off x="7600859" y="2728667"/>
              <a:ext cx="26578" cy="25591"/>
            </a:xfrm>
            <a:custGeom>
              <a:avLst/>
              <a:gdLst/>
              <a:ahLst/>
              <a:cxnLst/>
              <a:rect l="l" t="t" r="r" b="b"/>
              <a:pathLst>
                <a:path w="835" h="804" extrusionOk="0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38;p64">
              <a:extLst>
                <a:ext uri="{FF2B5EF4-FFF2-40B4-BE49-F238E27FC236}">
                  <a16:creationId xmlns:a16="http://schemas.microsoft.com/office/drawing/2014/main" id="{42404381-A776-4CAB-AFAE-354948F94964}"/>
                </a:ext>
              </a:extLst>
            </p:cNvPr>
            <p:cNvSpPr/>
            <p:nvPr/>
          </p:nvSpPr>
          <p:spPr>
            <a:xfrm>
              <a:off x="7585326" y="2713102"/>
              <a:ext cx="26546" cy="25241"/>
            </a:xfrm>
            <a:custGeom>
              <a:avLst/>
              <a:gdLst/>
              <a:ahLst/>
              <a:cxnLst/>
              <a:rect l="l" t="t" r="r" b="b"/>
              <a:pathLst>
                <a:path w="834" h="793" extrusionOk="0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439;p64">
              <a:extLst>
                <a:ext uri="{FF2B5EF4-FFF2-40B4-BE49-F238E27FC236}">
                  <a16:creationId xmlns:a16="http://schemas.microsoft.com/office/drawing/2014/main" id="{A483DA94-4318-4BBE-948D-2BE6D649EDB7}"/>
                </a:ext>
              </a:extLst>
            </p:cNvPr>
            <p:cNvSpPr/>
            <p:nvPr/>
          </p:nvSpPr>
          <p:spPr>
            <a:xfrm>
              <a:off x="7528096" y="2450059"/>
              <a:ext cx="327976" cy="324316"/>
            </a:xfrm>
            <a:custGeom>
              <a:avLst/>
              <a:gdLst/>
              <a:ahLst/>
              <a:cxnLst/>
              <a:rect l="l" t="t" r="r" b="b"/>
              <a:pathLst>
                <a:path w="10304" h="10189" extrusionOk="0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440;p64">
              <a:extLst>
                <a:ext uri="{FF2B5EF4-FFF2-40B4-BE49-F238E27FC236}">
                  <a16:creationId xmlns:a16="http://schemas.microsoft.com/office/drawing/2014/main" id="{1081663B-FBAA-4C69-8BFC-8E36AF88E76A}"/>
                </a:ext>
              </a:extLst>
            </p:cNvPr>
            <p:cNvSpPr/>
            <p:nvPr/>
          </p:nvSpPr>
          <p:spPr>
            <a:xfrm>
              <a:off x="7712296" y="2525528"/>
              <a:ext cx="79989" cy="60954"/>
            </a:xfrm>
            <a:custGeom>
              <a:avLst/>
              <a:gdLst/>
              <a:ahLst/>
              <a:cxnLst/>
              <a:rect l="l" t="t" r="r" b="b"/>
              <a:pathLst>
                <a:path w="2513" h="1915" extrusionOk="0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80353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Условная численная шкала для оценки ущерба компании</a:t>
            </a:r>
            <a:endParaRPr lang="en-US" sz="2400" dirty="0"/>
          </a:p>
        </p:txBody>
      </p:sp>
      <p:graphicFrame>
        <p:nvGraphicFramePr>
          <p:cNvPr id="8" name="Google Shape;8986;p55">
            <a:extLst>
              <a:ext uri="{FF2B5EF4-FFF2-40B4-BE49-F238E27FC236}">
                <a16:creationId xmlns:a16="http://schemas.microsoft.com/office/drawing/2014/main" id="{906A270F-AABF-45A1-94AB-573C9F423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936294"/>
              </p:ext>
            </p:extLst>
          </p:nvPr>
        </p:nvGraphicFramePr>
        <p:xfrm>
          <a:off x="528638" y="989475"/>
          <a:ext cx="7936705" cy="3965474"/>
        </p:xfrm>
        <a:graphic>
          <a:graphicData uri="http://schemas.openxmlformats.org/drawingml/2006/table">
            <a:tbl>
              <a:tblPr>
                <a:noFill/>
                <a:tableStyleId>{562E2767-25CA-40D4-B96D-627F7970829B}</a:tableStyleId>
              </a:tblPr>
              <a:tblGrid>
                <a:gridCol w="19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Величина ущерба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Описание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ё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Arial"/>
                          <a:cs typeface="Arial"/>
                          <a:sym typeface="Arial"/>
                        </a:rPr>
                        <a:t>Раскрытие информации принесет ничтожный моральный и финансовый ущерб консалтинговой компании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1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Ущерб от атаки есть, но он незначителен, финансовое положение, а также положение консалтинговой компании на рынке не нарушены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51438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2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Финансовые операции не ведутся в течение некоторого времени, за это время консалтинговая компания терпит убытки, но её положение на рынке и количество клиентов изменяются минимально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35709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3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Значительные финансовые потери, а также потери на рынке. Также ощущаются потери в виде клиентов.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33739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4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Потери очень значительные, консалтинговая компания теряет своё положение на рынке. Многие клиенты прекращают своё сотрудничество с компанией. Требуются крупные финансовые затраты для восстановления былого положения.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87441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vent Pro SemiBold" panose="020B0604020202020204" charset="0"/>
                        </a:rPr>
                        <a:t>5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Arial"/>
                          <a:cs typeface="Arial"/>
                          <a:sym typeface="Arial"/>
                        </a:rPr>
                        <a:t>Консалтинговая компания прекращает своё существование</a:t>
                      </a:r>
                      <a:endParaRPr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Advent Pro SemiBol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9367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Вероятностно- временная шкала реализации несанкционированного доступа к информационным ресурсам</a:t>
            </a:r>
            <a:endParaRPr lang="en-US" sz="2000" dirty="0"/>
          </a:p>
        </p:txBody>
      </p:sp>
      <p:graphicFrame>
        <p:nvGraphicFramePr>
          <p:cNvPr id="8" name="Google Shape;8986;p55">
            <a:extLst>
              <a:ext uri="{FF2B5EF4-FFF2-40B4-BE49-F238E27FC236}">
                <a16:creationId xmlns:a16="http://schemas.microsoft.com/office/drawing/2014/main" id="{906A270F-AABF-45A1-94AB-573C9F423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56147"/>
              </p:ext>
            </p:extLst>
          </p:nvPr>
        </p:nvGraphicFramePr>
        <p:xfrm>
          <a:off x="603647" y="1146638"/>
          <a:ext cx="7936705" cy="3638299"/>
        </p:xfrm>
        <a:graphic>
          <a:graphicData uri="http://schemas.openxmlformats.org/drawingml/2006/table">
            <a:tbl>
              <a:tblPr>
                <a:noFill/>
                <a:tableStyleId>{562E2767-25CA-40D4-B96D-627F7970829B}</a:tableStyleId>
              </a:tblPr>
              <a:tblGrid>
                <a:gridCol w="19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57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Вероятность события</a:t>
                      </a:r>
                      <a:endParaRPr lang="ru-RU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Advent Pro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0215" algn="ctr"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 частота события (НСД)</a:t>
                      </a:r>
                      <a:endParaRPr lang="ru-RU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Advent Pro SemiBol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457200" indent="450215" algn="just"/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7200" algn="just"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Данный вид атаки отсутствует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457200" indent="450215" algn="just"/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0215" algn="just">
                        <a:spcAft>
                          <a:spcPts val="800"/>
                        </a:spcAft>
                        <a:tabLst>
                          <a:tab pos="853440" algn="l"/>
                        </a:tabLst>
                      </a:pPr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Реже, чем раз в год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51438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457200" indent="450215" algn="just"/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0215"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Около 1 раза в год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35709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457200" indent="450215" algn="just"/>
                      <a:r>
                        <a:rPr lang="ru-RU" sz="14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0215"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Около 1 раза в месяц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33739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457200" indent="450215" algn="just"/>
                      <a:r>
                        <a:rPr lang="ru-RU" sz="14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0215"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Около 1 раза в неделю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87441"/>
                  </a:ext>
                </a:extLst>
              </a:tr>
              <a:tr h="519757">
                <a:tc>
                  <a:txBody>
                    <a:bodyPr/>
                    <a:lstStyle/>
                    <a:p>
                      <a:pPr marL="457200" indent="450215" algn="just"/>
                      <a:r>
                        <a:rPr lang="ru-RU" sz="14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0215"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vent Pro SemiBold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Практически ежедневно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06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959</Words>
  <Application>Microsoft Office PowerPoint</Application>
  <PresentationFormat>Экран (16:9)</PresentationFormat>
  <Paragraphs>173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Proxima Nova</vt:lpstr>
      <vt:lpstr>Symbol</vt:lpstr>
      <vt:lpstr>Times New Roman</vt:lpstr>
      <vt:lpstr>Livvic Light</vt:lpstr>
      <vt:lpstr>Fira Sans Extra Condensed Medium</vt:lpstr>
      <vt:lpstr>Fira Sans Condensed Medium</vt:lpstr>
      <vt:lpstr>Nunito Light</vt:lpstr>
      <vt:lpstr>Proxima Nova Semibold</vt:lpstr>
      <vt:lpstr>Arial</vt:lpstr>
      <vt:lpstr>Advent Pro SemiBold</vt:lpstr>
      <vt:lpstr>Slidesgo Final Pages</vt:lpstr>
      <vt:lpstr>Разработка политики информационной безопасности  консалтинговой компании</vt:lpstr>
      <vt:lpstr>Политика информационной безопасности (ПИБ)</vt:lpstr>
      <vt:lpstr>ЦЕЛИ</vt:lpstr>
      <vt:lpstr>Презентация PowerPoint</vt:lpstr>
      <vt:lpstr>Сеть</vt:lpstr>
      <vt:lpstr>Сотрудники компании</vt:lpstr>
      <vt:lpstr>Внешние</vt:lpstr>
      <vt:lpstr>Условная численная шкала для оценки ущерба компании</vt:lpstr>
      <vt:lpstr>Вероятностно- временная шкала реализации несанкционированного доступа к информационным ресурсам</vt:lpstr>
      <vt:lpstr>Оценка рисков</vt:lpstr>
      <vt:lpstr>Оценка рисков (продолжение)</vt:lpstr>
      <vt:lpstr>Меры, методы и средства обеспечения требуемого уровня защищённости информационных ресурсов</vt:lpstr>
      <vt:lpstr>—ВЫВОДЫ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политики информационной безопасности  консалтинговой компании</dc:title>
  <dc:creator>Ксения</dc:creator>
  <cp:lastModifiedBy>Ксения Буданова</cp:lastModifiedBy>
  <cp:revision>42</cp:revision>
  <dcterms:modified xsi:type="dcterms:W3CDTF">2023-03-20T22:36:13Z</dcterms:modified>
</cp:coreProperties>
</file>