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8" r:id="rId11"/>
    <p:sldId id="266" r:id="rId12"/>
    <p:sldId id="272"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CC0066"/>
    <a:srgbClr val="FF0066"/>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6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24674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0955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855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60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60092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97280" y="2582334"/>
            <a:ext cx="4937760" cy="337820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17920" y="2582334"/>
            <a:ext cx="4937760" cy="337820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57753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85759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428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o-RO"/>
              <a:t>Faceți clic pentru a edita stilul de titlu coordonator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D57BDD-E64A-4D27-8978-82FFCA18A12C}" type="datetimeFigureOut">
              <a:rPr lang="en-US" smtClean="0"/>
              <a:pPr/>
              <a:t>1/5/2021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6312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4D57BDD-E64A-4D27-8978-82FFCA18A12C}" type="datetimeFigureOut">
              <a:rPr lang="en-US" smtClean="0"/>
              <a:pPr/>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557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D57BDD-E64A-4D27-8978-82FFCA18A12C}" type="datetimeFigureOut">
              <a:rPr lang="en-US" smtClean="0"/>
              <a:pPr/>
              <a:t>1/5/2021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43A852-0206-46AC-B0EB-645612933129}"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3220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ScrisoriDeDragoste/ScrisoriDeDragoste.sln" TargetMode="Externa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483659">
            <a:off x="5516561" y="1119356"/>
            <a:ext cx="6208701" cy="3445829"/>
          </a:xfrm>
          <a:prstGeom prst="rect">
            <a:avLst/>
          </a:prstGeom>
        </p:spPr>
      </p:pic>
      <p:sp>
        <p:nvSpPr>
          <p:cNvPr id="8" name="Dreptunghi 7">
            <a:extLst>
              <a:ext uri="{FF2B5EF4-FFF2-40B4-BE49-F238E27FC236}">
                <a16:creationId xmlns:a16="http://schemas.microsoft.com/office/drawing/2014/main" id="{76821193-F1AE-4D3F-B811-B94D29281B55}"/>
              </a:ext>
            </a:extLst>
          </p:cNvPr>
          <p:cNvSpPr/>
          <p:nvPr/>
        </p:nvSpPr>
        <p:spPr>
          <a:xfrm>
            <a:off x="867738" y="407014"/>
            <a:ext cx="7832125" cy="1323439"/>
          </a:xfrm>
          <a:prstGeom prst="rect">
            <a:avLst/>
          </a:prstGeom>
          <a:noFill/>
        </p:spPr>
        <p:txBody>
          <a:bodyPr wrap="square" lIns="91440" tIns="45720" rIns="91440" bIns="45720">
            <a:spAutoFit/>
            <a:scene3d>
              <a:camera prst="perspectiveRight"/>
              <a:lightRig rig="threePt" dir="t"/>
            </a:scene3d>
          </a:bodyPr>
          <a:lstStyle/>
          <a:p>
            <a:pPr algn="ctr"/>
            <a:r>
              <a:rPr lang="en-US" sz="8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panose="020E0602020502020306" pitchFamily="34" charset="0"/>
              </a:rPr>
              <a:t>Metoda</a:t>
            </a: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erlin Sans FB" panose="020E0602020502020306" pitchFamily="34" charset="0"/>
              </a:rPr>
              <a:t> Greedy</a:t>
            </a:r>
          </a:p>
        </p:txBody>
      </p:sp>
      <p:sp>
        <p:nvSpPr>
          <p:cNvPr id="6" name="TextBox 5"/>
          <p:cNvSpPr txBox="1"/>
          <p:nvPr/>
        </p:nvSpPr>
        <p:spPr>
          <a:xfrm>
            <a:off x="1114697" y="3812290"/>
            <a:ext cx="4693920" cy="369332"/>
          </a:xfrm>
          <a:prstGeom prst="rect">
            <a:avLst/>
          </a:prstGeom>
          <a:noFill/>
        </p:spPr>
        <p:txBody>
          <a:bodyPr wrap="square" rtlCol="0">
            <a:spAutoFit/>
          </a:bodyPr>
          <a:lstStyle/>
          <a:p>
            <a:r>
              <a:rPr lang="en-US" dirty="0" err="1">
                <a:latin typeface="Arial Rounded MT Bold" panose="020F0704030504030204" pitchFamily="34" charset="0"/>
              </a:rPr>
              <a:t>Proiect</a:t>
            </a:r>
            <a:r>
              <a:rPr lang="en-US" dirty="0">
                <a:latin typeface="Arial Rounded MT Bold" panose="020F0704030504030204" pitchFamily="34" charset="0"/>
              </a:rPr>
              <a:t> </a:t>
            </a:r>
            <a:r>
              <a:rPr lang="en-US" dirty="0" err="1">
                <a:latin typeface="Arial Rounded MT Bold" panose="020F0704030504030204" pitchFamily="34" charset="0"/>
              </a:rPr>
              <a:t>realizat</a:t>
            </a:r>
            <a:r>
              <a:rPr lang="en-US" dirty="0">
                <a:latin typeface="Arial Rounded MT Bold" panose="020F0704030504030204" pitchFamily="34" charset="0"/>
              </a:rPr>
              <a:t> de:</a:t>
            </a:r>
          </a:p>
        </p:txBody>
      </p:sp>
    </p:spTree>
    <p:extLst>
      <p:ext uri="{BB962C8B-B14F-4D97-AF65-F5344CB8AC3E}">
        <p14:creationId xmlns:p14="http://schemas.microsoft.com/office/powerpoint/2010/main" val="423538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A6E0D011-CFD6-45A4-91E5-C2189ED6044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7">
            <a:extLst>
              <a:ext uri="{FF2B5EF4-FFF2-40B4-BE49-F238E27FC236}">
                <a16:creationId xmlns:a16="http://schemas.microsoft.com/office/drawing/2014/main" id="{1642AF64-D503-4E27-839B-8A8A1BCDFA7B}"/>
              </a:ext>
            </a:extLst>
          </p:cNvPr>
          <p:cNvSpPr>
            <a:spLocks noChangeArrowheads="1"/>
          </p:cNvSpPr>
          <p:nvPr/>
        </p:nvSpPr>
        <p:spPr bwMode="auto">
          <a:xfrm>
            <a:off x="0" y="1744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46A58808-D98E-4F61-ADE6-ED0710900566}"/>
              </a:ext>
            </a:extLst>
          </p:cNvPr>
          <p:cNvSpPr>
            <a:spLocks noChangeArrowheads="1"/>
          </p:cNvSpPr>
          <p:nvPr/>
        </p:nvSpPr>
        <p:spPr bwMode="auto">
          <a:xfrm>
            <a:off x="0" y="3633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F88AAA70-48A1-4E0D-B392-DA74A710F07D}"/>
              </a:ext>
            </a:extLst>
          </p:cNvPr>
          <p:cNvSpPr>
            <a:spLocks noChangeArrowheads="1"/>
          </p:cNvSpPr>
          <p:nvPr/>
        </p:nvSpPr>
        <p:spPr bwMode="auto">
          <a:xfrm>
            <a:off x="3441885" y="5598597"/>
            <a:ext cx="53082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ro-RO" i="1" dirty="0"/>
              <a:t>În acest exemplu peștele dominant se află pe poziția 3.</a:t>
            </a:r>
            <a:endParaRPr lang="en-US" i="1" dirty="0"/>
          </a:p>
        </p:txBody>
      </p:sp>
      <p:sp>
        <p:nvSpPr>
          <p:cNvPr id="7" name="Rectangle 10">
            <a:extLst>
              <a:ext uri="{FF2B5EF4-FFF2-40B4-BE49-F238E27FC236}">
                <a16:creationId xmlns:a16="http://schemas.microsoft.com/office/drawing/2014/main" id="{223B0C06-88D6-4F3A-AE69-65B9EECDAFAD}"/>
              </a:ext>
            </a:extLst>
          </p:cNvPr>
          <p:cNvSpPr>
            <a:spLocks noChangeArrowheads="1"/>
          </p:cNvSpPr>
          <p:nvPr/>
        </p:nvSpPr>
        <p:spPr bwMode="auto">
          <a:xfrm>
            <a:off x="0" y="7345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asetăText 7">
            <a:extLst>
              <a:ext uri="{FF2B5EF4-FFF2-40B4-BE49-F238E27FC236}">
                <a16:creationId xmlns:a16="http://schemas.microsoft.com/office/drawing/2014/main" id="{927186EA-ACFB-43D6-BA07-F4783ADFFECC}"/>
              </a:ext>
            </a:extLst>
          </p:cNvPr>
          <p:cNvSpPr txBox="1"/>
          <p:nvPr/>
        </p:nvSpPr>
        <p:spPr>
          <a:xfrm>
            <a:off x="8558074" y="154453"/>
            <a:ext cx="3240350" cy="646331"/>
          </a:xfrm>
          <a:prstGeom prst="rect">
            <a:avLst/>
          </a:prstGeom>
          <a:noFill/>
        </p:spPr>
        <p:txBody>
          <a:bodyPr wrap="square" rtlCol="0">
            <a:spAutoFit/>
          </a:bodyPr>
          <a:lstStyle/>
          <a:p>
            <a:endParaRPr lang="ro-RO" dirty="0"/>
          </a:p>
          <a:p>
            <a:r>
              <a:rPr lang="ro-RO" dirty="0"/>
              <a:t>PASUL 1</a:t>
            </a:r>
            <a:endParaRPr lang="en-US" dirty="0"/>
          </a:p>
        </p:txBody>
      </p:sp>
      <p:sp>
        <p:nvSpPr>
          <p:cNvPr id="9" name="CasetăText 8">
            <a:extLst>
              <a:ext uri="{FF2B5EF4-FFF2-40B4-BE49-F238E27FC236}">
                <a16:creationId xmlns:a16="http://schemas.microsoft.com/office/drawing/2014/main" id="{DD2D7531-AA7D-464F-9141-3078E7C13866}"/>
              </a:ext>
            </a:extLst>
          </p:cNvPr>
          <p:cNvSpPr txBox="1"/>
          <p:nvPr/>
        </p:nvSpPr>
        <p:spPr>
          <a:xfrm>
            <a:off x="8185211" y="1606034"/>
            <a:ext cx="1420428" cy="369332"/>
          </a:xfrm>
          <a:prstGeom prst="rect">
            <a:avLst/>
          </a:prstGeom>
          <a:noFill/>
        </p:spPr>
        <p:txBody>
          <a:bodyPr wrap="square" rtlCol="0">
            <a:spAutoFit/>
          </a:bodyPr>
          <a:lstStyle/>
          <a:p>
            <a:r>
              <a:rPr lang="ro-RO" dirty="0"/>
              <a:t>PASUL 2</a:t>
            </a:r>
            <a:endParaRPr lang="en-US" dirty="0"/>
          </a:p>
        </p:txBody>
      </p:sp>
      <p:sp>
        <p:nvSpPr>
          <p:cNvPr id="22" name="CasetăText 21">
            <a:extLst>
              <a:ext uri="{FF2B5EF4-FFF2-40B4-BE49-F238E27FC236}">
                <a16:creationId xmlns:a16="http://schemas.microsoft.com/office/drawing/2014/main" id="{06E6CDDB-DFA9-4EF0-8430-1564AEBBE763}"/>
              </a:ext>
            </a:extLst>
          </p:cNvPr>
          <p:cNvSpPr txBox="1"/>
          <p:nvPr/>
        </p:nvSpPr>
        <p:spPr>
          <a:xfrm>
            <a:off x="7523825" y="2819879"/>
            <a:ext cx="1731146" cy="369332"/>
          </a:xfrm>
          <a:prstGeom prst="rect">
            <a:avLst/>
          </a:prstGeom>
          <a:noFill/>
        </p:spPr>
        <p:txBody>
          <a:bodyPr wrap="square" rtlCol="0">
            <a:spAutoFit/>
          </a:bodyPr>
          <a:lstStyle/>
          <a:p>
            <a:r>
              <a:rPr lang="ro-RO" dirty="0"/>
              <a:t>PASUL 3</a:t>
            </a:r>
            <a:endParaRPr lang="en-US" dirty="0"/>
          </a:p>
        </p:txBody>
      </p:sp>
      <p:sp>
        <p:nvSpPr>
          <p:cNvPr id="23" name="CasetăText 22">
            <a:extLst>
              <a:ext uri="{FF2B5EF4-FFF2-40B4-BE49-F238E27FC236}">
                <a16:creationId xmlns:a16="http://schemas.microsoft.com/office/drawing/2014/main" id="{D93BB82D-F8B9-40EC-A449-D344F914846E}"/>
              </a:ext>
            </a:extLst>
          </p:cNvPr>
          <p:cNvSpPr txBox="1"/>
          <p:nvPr/>
        </p:nvSpPr>
        <p:spPr>
          <a:xfrm>
            <a:off x="6604986" y="3803998"/>
            <a:ext cx="1731146" cy="369332"/>
          </a:xfrm>
          <a:prstGeom prst="rect">
            <a:avLst/>
          </a:prstGeom>
          <a:noFill/>
        </p:spPr>
        <p:txBody>
          <a:bodyPr wrap="square" rtlCol="0">
            <a:spAutoFit/>
          </a:bodyPr>
          <a:lstStyle/>
          <a:p>
            <a:r>
              <a:rPr lang="ro-RO" dirty="0"/>
              <a:t>PASUL 4</a:t>
            </a:r>
            <a:endParaRPr lang="en-US" dirty="0"/>
          </a:p>
        </p:txBody>
      </p:sp>
      <p:sp>
        <p:nvSpPr>
          <p:cNvPr id="25" name="CasetăText 24">
            <a:extLst>
              <a:ext uri="{FF2B5EF4-FFF2-40B4-BE49-F238E27FC236}">
                <a16:creationId xmlns:a16="http://schemas.microsoft.com/office/drawing/2014/main" id="{4D8DADFF-BDF7-40D3-A977-7D137F481321}"/>
              </a:ext>
            </a:extLst>
          </p:cNvPr>
          <p:cNvSpPr txBox="1"/>
          <p:nvPr/>
        </p:nvSpPr>
        <p:spPr>
          <a:xfrm>
            <a:off x="5957062" y="4882848"/>
            <a:ext cx="1295847" cy="369332"/>
          </a:xfrm>
          <a:prstGeom prst="rect">
            <a:avLst/>
          </a:prstGeom>
          <a:noFill/>
        </p:spPr>
        <p:txBody>
          <a:bodyPr wrap="square" rtlCol="0">
            <a:spAutoFit/>
          </a:bodyPr>
          <a:lstStyle/>
          <a:p>
            <a:r>
              <a:rPr lang="ro-RO" dirty="0"/>
              <a:t>PASUL 5</a:t>
            </a:r>
            <a:endParaRPr lang="en-US" dirty="0"/>
          </a:p>
        </p:txBody>
      </p:sp>
      <p:pic>
        <p:nvPicPr>
          <p:cNvPr id="2" name="Picture 1"/>
          <p:cNvPicPr>
            <a:picLocks noChangeAspect="1"/>
          </p:cNvPicPr>
          <p:nvPr/>
        </p:nvPicPr>
        <p:blipFill>
          <a:blip r:embed="rId2"/>
          <a:stretch>
            <a:fillRect/>
          </a:stretch>
        </p:blipFill>
        <p:spPr>
          <a:xfrm>
            <a:off x="92106" y="38118"/>
            <a:ext cx="8401050" cy="1181100"/>
          </a:xfrm>
          <a:prstGeom prst="rect">
            <a:avLst/>
          </a:prstGeom>
        </p:spPr>
      </p:pic>
      <p:pic>
        <p:nvPicPr>
          <p:cNvPr id="10" name="Picture 9"/>
          <p:cNvPicPr>
            <a:picLocks noChangeAspect="1"/>
          </p:cNvPicPr>
          <p:nvPr/>
        </p:nvPicPr>
        <p:blipFill>
          <a:blip r:embed="rId3"/>
          <a:stretch>
            <a:fillRect/>
          </a:stretch>
        </p:blipFill>
        <p:spPr>
          <a:xfrm>
            <a:off x="92106" y="1201376"/>
            <a:ext cx="8001000" cy="1238250"/>
          </a:xfrm>
          <a:prstGeom prst="rect">
            <a:avLst/>
          </a:prstGeom>
        </p:spPr>
      </p:pic>
      <p:pic>
        <p:nvPicPr>
          <p:cNvPr id="11" name="Picture 10"/>
          <p:cNvPicPr>
            <a:picLocks noChangeAspect="1"/>
          </p:cNvPicPr>
          <p:nvPr/>
        </p:nvPicPr>
        <p:blipFill>
          <a:blip r:embed="rId4"/>
          <a:stretch>
            <a:fillRect/>
          </a:stretch>
        </p:blipFill>
        <p:spPr>
          <a:xfrm>
            <a:off x="92106" y="2446157"/>
            <a:ext cx="7267575" cy="1181100"/>
          </a:xfrm>
          <a:prstGeom prst="rect">
            <a:avLst/>
          </a:prstGeom>
        </p:spPr>
      </p:pic>
      <p:pic>
        <p:nvPicPr>
          <p:cNvPr id="12" name="Picture 11"/>
          <p:cNvPicPr>
            <a:picLocks noChangeAspect="1"/>
          </p:cNvPicPr>
          <p:nvPr/>
        </p:nvPicPr>
        <p:blipFill>
          <a:blip r:embed="rId5"/>
          <a:stretch>
            <a:fillRect/>
          </a:stretch>
        </p:blipFill>
        <p:spPr>
          <a:xfrm>
            <a:off x="92106" y="3630744"/>
            <a:ext cx="6362700" cy="1095375"/>
          </a:xfrm>
          <a:prstGeom prst="rect">
            <a:avLst/>
          </a:prstGeom>
        </p:spPr>
      </p:pic>
      <p:pic>
        <p:nvPicPr>
          <p:cNvPr id="14" name="Picture 13"/>
          <p:cNvPicPr>
            <a:picLocks noChangeAspect="1"/>
          </p:cNvPicPr>
          <p:nvPr/>
        </p:nvPicPr>
        <p:blipFill>
          <a:blip r:embed="rId6"/>
          <a:stretch>
            <a:fillRect/>
          </a:stretch>
        </p:blipFill>
        <p:spPr>
          <a:xfrm>
            <a:off x="92106" y="4726119"/>
            <a:ext cx="5857875" cy="923925"/>
          </a:xfrm>
          <a:prstGeom prst="rect">
            <a:avLst/>
          </a:prstGeom>
        </p:spPr>
      </p:pic>
    </p:spTree>
    <p:extLst>
      <p:ext uri="{BB962C8B-B14F-4D97-AF65-F5344CB8AC3E}">
        <p14:creationId xmlns:p14="http://schemas.microsoft.com/office/powerpoint/2010/main" val="337738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asetăText 7">
            <a:extLst>
              <a:ext uri="{FF2B5EF4-FFF2-40B4-BE49-F238E27FC236}">
                <a16:creationId xmlns:a16="http://schemas.microsoft.com/office/drawing/2014/main" id="{5F41F7C1-423D-4B95-AAEC-FCC82185140A}"/>
              </a:ext>
            </a:extLst>
          </p:cNvPr>
          <p:cNvSpPr txBox="1"/>
          <p:nvPr/>
        </p:nvSpPr>
        <p:spPr>
          <a:xfrm>
            <a:off x="162560" y="152400"/>
            <a:ext cx="11715762" cy="7602081"/>
          </a:xfrm>
          <a:prstGeom prst="rect">
            <a:avLst/>
          </a:prstGeom>
          <a:noFill/>
        </p:spPr>
        <p:txBody>
          <a:bodyPr wrap="square" rtlCol="0">
            <a:spAutoFit/>
          </a:bodyPr>
          <a:lstStyle/>
          <a:p>
            <a:pPr algn="just"/>
            <a:r>
              <a:rPr lang="ro-RO" sz="2800" b="1" u="sng" dirty="0">
                <a:solidFill>
                  <a:schemeClr val="tx1">
                    <a:lumMod val="75000"/>
                    <a:lumOff val="25000"/>
                  </a:schemeClr>
                </a:solidFill>
                <a:latin typeface="Bahnschrift" panose="020B0502040204020203" pitchFamily="34" charset="0"/>
              </a:rPr>
              <a:t>Corectitudinea problemei:</a:t>
            </a:r>
          </a:p>
          <a:p>
            <a:pPr algn="just"/>
            <a:r>
              <a:rPr lang="ro-RO" sz="2800" dirty="0">
                <a:solidFill>
                  <a:schemeClr val="tx1">
                    <a:lumMod val="75000"/>
                    <a:lumOff val="25000"/>
                  </a:schemeClr>
                </a:solidFill>
                <a:latin typeface="Bahnschrift" panose="020B0502040204020203" pitchFamily="34" charset="0"/>
              </a:rPr>
              <a:t> </a:t>
            </a:r>
          </a:p>
          <a:p>
            <a:pPr algn="just"/>
            <a:r>
              <a:rPr lang="ro-RO" sz="2800" dirty="0">
                <a:solidFill>
                  <a:schemeClr val="tx1">
                    <a:lumMod val="75000"/>
                    <a:lumOff val="25000"/>
                  </a:schemeClr>
                </a:solidFill>
                <a:latin typeface="Bahnschrift" panose="020B0502040204020203" pitchFamily="34" charset="0"/>
              </a:rPr>
              <a:t>	</a:t>
            </a:r>
            <a:r>
              <a:rPr lang="ro-RO" sz="2400" dirty="0">
                <a:solidFill>
                  <a:schemeClr val="tx1">
                    <a:lumMod val="75000"/>
                    <a:lumOff val="25000"/>
                  </a:schemeClr>
                </a:solidFill>
                <a:latin typeface="Bahnschrift" panose="020B0502040204020203" pitchFamily="34" charset="0"/>
              </a:rPr>
              <a:t>Fie a vectorul în care reținem mărimile peștilor (a1, a2, ... an). Verificăm dacă mărimile tuturor peștilor sunt diferite, în caz contrar, nu există niciun pește dominant, deci algoritmul returnează valoarea -1. Pentru rezolvarea problemei vom căuta mărimea maximă a unui pește (notată cu "</a:t>
            </a:r>
            <a:r>
              <a:rPr lang="ro-RO" sz="2400" dirty="0" err="1">
                <a:solidFill>
                  <a:schemeClr val="tx1">
                    <a:lumMod val="75000"/>
                    <a:lumOff val="25000"/>
                  </a:schemeClr>
                </a:solidFill>
                <a:latin typeface="Bahnschrift" panose="020B0502040204020203" pitchFamily="34" charset="0"/>
              </a:rPr>
              <a:t>marime_maxima</a:t>
            </a:r>
            <a:r>
              <a:rPr lang="ro-RO" sz="2400" dirty="0">
                <a:solidFill>
                  <a:schemeClr val="tx1">
                    <a:lumMod val="75000"/>
                    <a:lumOff val="25000"/>
                  </a:schemeClr>
                </a:solidFill>
                <a:latin typeface="Bahnschrift" panose="020B0502040204020203" pitchFamily="34" charset="0"/>
              </a:rPr>
              <a:t>"). După aceea, parcurgem vectorul de mărimi din nou. Când întâlnim un </a:t>
            </a:r>
            <a:r>
              <a:rPr lang="ro-RO" sz="2400" dirty="0" err="1">
                <a:solidFill>
                  <a:schemeClr val="tx1">
                    <a:lumMod val="75000"/>
                    <a:lumOff val="25000"/>
                  </a:schemeClr>
                </a:solidFill>
                <a:latin typeface="Bahnschrift" panose="020B0502040204020203" pitchFamily="34" charset="0"/>
              </a:rPr>
              <a:t>piranha</a:t>
            </a:r>
            <a:r>
              <a:rPr lang="ro-RO" sz="2400" dirty="0">
                <a:solidFill>
                  <a:schemeClr val="tx1">
                    <a:lumMod val="75000"/>
                    <a:lumOff val="25000"/>
                  </a:schemeClr>
                </a:solidFill>
                <a:latin typeface="Bahnschrift" panose="020B0502040204020203" pitchFamily="34" charset="0"/>
              </a:rPr>
              <a:t> cu mărimea egală cu cea maximă verificăm dacă în stânga sau în dreapta acestuia găsim un pește mai mic (a[i] &gt; a[i-1] sau a[i]&gt;a[i+1]); dacă da, peștele de pe poziția i poate reprezenta un </a:t>
            </a:r>
            <a:r>
              <a:rPr lang="ro-RO" sz="2400" dirty="0" err="1">
                <a:solidFill>
                  <a:schemeClr val="tx1">
                    <a:lumMod val="75000"/>
                    <a:lumOff val="25000"/>
                  </a:schemeClr>
                </a:solidFill>
                <a:latin typeface="Bahnschrift" panose="020B0502040204020203" pitchFamily="34" charset="0"/>
              </a:rPr>
              <a:t>piranha</a:t>
            </a:r>
            <a:r>
              <a:rPr lang="ro-RO" sz="2400" dirty="0">
                <a:solidFill>
                  <a:schemeClr val="tx1">
                    <a:lumMod val="75000"/>
                    <a:lumOff val="25000"/>
                  </a:schemeClr>
                </a:solidFill>
                <a:latin typeface="Bahnschrift" panose="020B0502040204020203" pitchFamily="34" charset="0"/>
              </a:rPr>
              <a:t> dominant, dacă nu, trecem la poziția următoare. Corectitudinea problemei constă în faptul că oricare pește de mărime maximă poate reprezenta un pește dominant dacă poate mânca minim un alt pește, astfel crescând cu 1 (Orice termen maxim din șir mărit cu 1 va fi cu siguranță mai mare decât restul termenilor).</a:t>
            </a:r>
          </a:p>
          <a:p>
            <a:pPr algn="just"/>
            <a:endParaRPr lang="ro-RO" sz="2800" dirty="0">
              <a:solidFill>
                <a:schemeClr val="tx1">
                  <a:lumMod val="75000"/>
                  <a:lumOff val="25000"/>
                </a:schemeClr>
              </a:solidFill>
              <a:latin typeface="Bahnschrift" panose="020B0502040204020203" pitchFamily="34" charset="0"/>
            </a:endParaRPr>
          </a:p>
          <a:p>
            <a:pPr algn="just"/>
            <a:endParaRPr lang="ro-RO" sz="2800" dirty="0">
              <a:solidFill>
                <a:schemeClr val="tx1">
                  <a:lumMod val="75000"/>
                  <a:lumOff val="25000"/>
                </a:schemeClr>
              </a:solidFill>
              <a:latin typeface="Bahnschrift" panose="020B0502040204020203" pitchFamily="34" charset="0"/>
            </a:endParaRPr>
          </a:p>
          <a:p>
            <a:pPr algn="just"/>
            <a:endParaRPr lang="ro-RO" sz="2800" dirty="0">
              <a:solidFill>
                <a:schemeClr val="tx1">
                  <a:lumMod val="75000"/>
                  <a:lumOff val="25000"/>
                </a:schemeClr>
              </a:solidFill>
              <a:latin typeface="Bahnschrift" panose="020B0502040204020203" pitchFamily="34" charset="0"/>
            </a:endParaRPr>
          </a:p>
          <a:p>
            <a:pPr algn="just"/>
            <a:endParaRPr lang="ro-RO" sz="2800" dirty="0">
              <a:solidFill>
                <a:schemeClr val="tx1">
                  <a:lumMod val="75000"/>
                  <a:lumOff val="25000"/>
                </a:schemeClr>
              </a:solidFill>
              <a:latin typeface="Bahnschrift" panose="020B0502040204020203" pitchFamily="34" charset="0"/>
            </a:endParaRPr>
          </a:p>
          <a:p>
            <a:pPr algn="just"/>
            <a:endParaRPr lang="ro-RO" sz="2800" dirty="0">
              <a:solidFill>
                <a:schemeClr val="tx1">
                  <a:lumMod val="75000"/>
                  <a:lumOff val="25000"/>
                </a:schemeClr>
              </a:solidFill>
              <a:latin typeface="Bahnschrift" panose="020B0502040204020203" pitchFamily="34" charset="0"/>
            </a:endParaRPr>
          </a:p>
          <a:p>
            <a:pPr algn="just"/>
            <a:endParaRPr lang="en-US" sz="2800" dirty="0">
              <a:solidFill>
                <a:schemeClr val="tx1">
                  <a:lumMod val="75000"/>
                  <a:lumOff val="25000"/>
                </a:schemeClr>
              </a:solidFill>
              <a:latin typeface="Bahnschrift" panose="020B0502040204020203" pitchFamily="34" charset="0"/>
            </a:endParaRPr>
          </a:p>
        </p:txBody>
      </p:sp>
    </p:spTree>
    <p:extLst>
      <p:ext uri="{BB962C8B-B14F-4D97-AF65-F5344CB8AC3E}">
        <p14:creationId xmlns:p14="http://schemas.microsoft.com/office/powerpoint/2010/main" val="240974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A665666B-9FAF-4721-BE2C-C2B5722E28F6}"/>
              </a:ext>
            </a:extLst>
          </p:cNvPr>
          <p:cNvSpPr txBox="1"/>
          <p:nvPr/>
        </p:nvSpPr>
        <p:spPr>
          <a:xfrm>
            <a:off x="120580" y="140677"/>
            <a:ext cx="11806813" cy="646331"/>
          </a:xfrm>
          <a:prstGeom prst="rect">
            <a:avLst/>
          </a:prstGeom>
          <a:noFill/>
        </p:spPr>
        <p:txBody>
          <a:bodyPr wrap="square" rtlCol="0">
            <a:spAutoFit/>
          </a:bodyPr>
          <a:lstStyle/>
          <a:p>
            <a:r>
              <a:rPr lang="ro-RO" sz="1800" b="1" u="sng" dirty="0">
                <a:solidFill>
                  <a:schemeClr val="tx1">
                    <a:lumMod val="75000"/>
                    <a:lumOff val="25000"/>
                  </a:schemeClr>
                </a:solidFill>
                <a:latin typeface="Bahnschrift" panose="020B0502040204020203" pitchFamily="34" charset="0"/>
              </a:rPr>
              <a:t>Complexitatea</a:t>
            </a:r>
            <a:r>
              <a:rPr lang="ro-RO" sz="1800" b="1" u="sng" dirty="0">
                <a:latin typeface="Bahnschrift" panose="020B0502040204020203" pitchFamily="34" charset="0"/>
              </a:rPr>
              <a:t>:</a:t>
            </a:r>
          </a:p>
          <a:p>
            <a:endParaRPr lang="en-US" dirty="0">
              <a:latin typeface="Bahnschrift" panose="020B0502040204020203" pitchFamily="34" charset="0"/>
            </a:endParaRPr>
          </a:p>
        </p:txBody>
      </p:sp>
      <mc:AlternateContent xmlns:mc="http://schemas.openxmlformats.org/markup-compatibility/2006">
        <mc:Choice xmlns:a14="http://schemas.microsoft.com/office/drawing/2010/main" Requires="a14">
          <p:sp>
            <p:nvSpPr>
              <p:cNvPr id="3" name="TextBox 2"/>
              <p:cNvSpPr txBox="1"/>
              <p:nvPr/>
            </p:nvSpPr>
            <p:spPr>
              <a:xfrm>
                <a:off x="226423" y="1249955"/>
                <a:ext cx="11700970" cy="4449038"/>
              </a:xfrm>
              <a:prstGeom prst="rect">
                <a:avLst/>
              </a:prstGeom>
              <a:noFill/>
            </p:spPr>
            <p:txBody>
              <a:bodyPr wrap="square" rtlCol="0">
                <a:spAutoFit/>
              </a:bodyPr>
              <a:lstStyle/>
              <a:p>
                <a:r>
                  <a:rPr lang="en-US" sz="2400" b="1" dirty="0">
                    <a:solidFill>
                      <a:schemeClr val="tx1">
                        <a:lumMod val="75000"/>
                        <a:lumOff val="25000"/>
                      </a:schemeClr>
                    </a:solidFill>
                    <a:latin typeface="Bahnschrift" panose="020B0502040204020203" pitchFamily="34" charset="0"/>
                  </a:rPr>
                  <a:t>Cazul </a:t>
                </a:r>
                <a:r>
                  <a:rPr lang="en-US" sz="2400" b="1" dirty="0" err="1">
                    <a:solidFill>
                      <a:schemeClr val="tx1">
                        <a:lumMod val="75000"/>
                        <a:lumOff val="25000"/>
                      </a:schemeClr>
                    </a:solidFill>
                    <a:latin typeface="Bahnschrift" panose="020B0502040204020203" pitchFamily="34" charset="0"/>
                  </a:rPr>
                  <a:t>favorabil</a:t>
                </a:r>
                <a:r>
                  <a:rPr lang="en-US" sz="2400" dirty="0">
                    <a:solidFill>
                      <a:schemeClr val="tx1">
                        <a:lumMod val="75000"/>
                        <a:lumOff val="25000"/>
                      </a:schemeClr>
                    </a:solidFill>
                    <a:latin typeface="Bahnschrift" panose="020B0502040204020203" pitchFamily="34" charset="0"/>
                  </a:rPr>
                  <a:t>: </a:t>
                </a:r>
              </a:p>
              <a:p>
                <a:r>
                  <a:rPr lang="en-US" sz="2400" dirty="0">
                    <a:solidFill>
                      <a:schemeClr val="tx1">
                        <a:lumMod val="75000"/>
                        <a:lumOff val="25000"/>
                      </a:schemeClr>
                    </a:solidFill>
                    <a:latin typeface="Bahnschrift" panose="020B0502040204020203" pitchFamily="34" charset="0"/>
                  </a:rPr>
                  <a:t>Fie num</a:t>
                </a:r>
                <a:r>
                  <a:rPr lang="ro-RO" sz="2400" dirty="0">
                    <a:solidFill>
                      <a:schemeClr val="tx1">
                        <a:lumMod val="75000"/>
                        <a:lumOff val="25000"/>
                      </a:schemeClr>
                    </a:solidFill>
                    <a:latin typeface="Bahnschrift" panose="020B0502040204020203" pitchFamily="34" charset="0"/>
                  </a:rPr>
                  <a:t>ă</a:t>
                </a:r>
                <a:r>
                  <a:rPr lang="en-US" sz="2400" dirty="0" err="1">
                    <a:solidFill>
                      <a:schemeClr val="tx1">
                        <a:lumMod val="75000"/>
                        <a:lumOff val="25000"/>
                      </a:schemeClr>
                    </a:solidFill>
                    <a:latin typeface="Bahnschrift" panose="020B0502040204020203" pitchFamily="34" charset="0"/>
                  </a:rPr>
                  <a:t>rul</a:t>
                </a:r>
                <a:r>
                  <a:rPr lang="en-US" sz="2400" dirty="0">
                    <a:solidFill>
                      <a:schemeClr val="tx1">
                        <a:lumMod val="75000"/>
                        <a:lumOff val="25000"/>
                      </a:schemeClr>
                    </a:solidFill>
                    <a:latin typeface="Bahnschrift" panose="020B0502040204020203" pitchFamily="34" charset="0"/>
                  </a:rPr>
                  <a:t> de pe</a:t>
                </a:r>
                <a:r>
                  <a:rPr lang="ro-RO" sz="2400" dirty="0">
                    <a:solidFill>
                      <a:schemeClr val="tx1">
                        <a:lumMod val="75000"/>
                        <a:lumOff val="25000"/>
                      </a:schemeClr>
                    </a:solidFill>
                    <a:latin typeface="Bahnschrift" panose="020B0502040204020203" pitchFamily="34" charset="0"/>
                  </a:rPr>
                  <a:t>ș</a:t>
                </a:r>
                <a:r>
                  <a:rPr lang="en-US" sz="2400" dirty="0" err="1">
                    <a:solidFill>
                      <a:schemeClr val="tx1">
                        <a:lumMod val="75000"/>
                        <a:lumOff val="25000"/>
                      </a:schemeClr>
                    </a:solidFill>
                    <a:latin typeface="Bahnschrift" panose="020B0502040204020203" pitchFamily="34" charset="0"/>
                  </a:rPr>
                  <a:t>ti</a:t>
                </a:r>
                <a:r>
                  <a:rPr lang="en-US" sz="2400" dirty="0">
                    <a:solidFill>
                      <a:schemeClr val="tx1">
                        <a:lumMod val="75000"/>
                        <a:lumOff val="25000"/>
                      </a:schemeClr>
                    </a:solidFill>
                    <a:latin typeface="Bahnschrift" panose="020B0502040204020203" pitchFamily="34" charset="0"/>
                  </a:rPr>
                  <a:t> n. </a:t>
                </a:r>
              </a:p>
              <a:p>
                <a:r>
                  <a:rPr lang="en-US" sz="2400" dirty="0" err="1">
                    <a:solidFill>
                      <a:schemeClr val="tx1">
                        <a:lumMod val="75000"/>
                        <a:lumOff val="25000"/>
                      </a:schemeClr>
                    </a:solidFill>
                    <a:latin typeface="Bahnschrift" panose="020B0502040204020203" pitchFamily="34" charset="0"/>
                  </a:rPr>
                  <a:t>Dac</a:t>
                </a:r>
                <a:r>
                  <a:rPr lang="ro-RO" sz="2400" dirty="0">
                    <a:solidFill>
                      <a:schemeClr val="tx1">
                        <a:lumMod val="75000"/>
                        <a:lumOff val="25000"/>
                      </a:schemeClr>
                    </a:solidFill>
                    <a:latin typeface="Bahnschrift" panose="020B0502040204020203" pitchFamily="34" charset="0"/>
                  </a:rPr>
                  <a:t>ă</a:t>
                </a:r>
                <a:r>
                  <a:rPr lang="en-US" sz="2400" dirty="0">
                    <a:solidFill>
                      <a:schemeClr val="tx1">
                        <a:lumMod val="75000"/>
                        <a:lumOff val="25000"/>
                      </a:schemeClr>
                    </a:solidFill>
                    <a:latin typeface="Bahnschrift" panose="020B0502040204020203" pitchFamily="34" charset="0"/>
                  </a:rPr>
                  <a:t> pe</a:t>
                </a:r>
                <a:r>
                  <a:rPr lang="ro-RO" sz="2400" dirty="0">
                    <a:solidFill>
                      <a:schemeClr val="tx1">
                        <a:lumMod val="75000"/>
                        <a:lumOff val="25000"/>
                      </a:schemeClr>
                    </a:solidFill>
                    <a:latin typeface="Bahnschrift" panose="020B0502040204020203" pitchFamily="34" charset="0"/>
                  </a:rPr>
                  <a:t>ș</a:t>
                </a:r>
                <a:r>
                  <a:rPr lang="en-US" sz="2400" dirty="0">
                    <a:solidFill>
                      <a:schemeClr val="tx1">
                        <a:lumMod val="75000"/>
                        <a:lumOff val="25000"/>
                      </a:schemeClr>
                    </a:solidFill>
                    <a:latin typeface="Bahnschrift" panose="020B0502040204020203" pitchFamily="34" charset="0"/>
                  </a:rPr>
                  <a:t>tele dominant se </a:t>
                </a:r>
                <a:r>
                  <a:rPr lang="en-US" sz="2400" dirty="0" err="1">
                    <a:solidFill>
                      <a:schemeClr val="tx1">
                        <a:lumMod val="75000"/>
                        <a:lumOff val="25000"/>
                      </a:schemeClr>
                    </a:solidFill>
                    <a:latin typeface="Bahnschrift" panose="020B0502040204020203" pitchFamily="34" charset="0"/>
                  </a:rPr>
                  <a:t>afl</a:t>
                </a:r>
                <a:r>
                  <a:rPr lang="ro-RO" sz="2400" dirty="0">
                    <a:solidFill>
                      <a:schemeClr val="tx1">
                        <a:lumMod val="75000"/>
                        <a:lumOff val="25000"/>
                      </a:schemeClr>
                    </a:solidFill>
                    <a:latin typeface="Bahnschrift" panose="020B0502040204020203" pitchFamily="34" charset="0"/>
                  </a:rPr>
                  <a:t>ă</a:t>
                </a:r>
                <a:r>
                  <a:rPr lang="en-US" sz="2400" dirty="0">
                    <a:solidFill>
                      <a:schemeClr val="tx1">
                        <a:lumMod val="75000"/>
                        <a:lumOff val="25000"/>
                      </a:schemeClr>
                    </a:solidFill>
                    <a:latin typeface="Bahnschrift" panose="020B0502040204020203" pitchFamily="34" charset="0"/>
                  </a:rPr>
                  <a:t> pe prima </a:t>
                </a:r>
                <a:r>
                  <a:rPr lang="en-US" sz="2400" dirty="0" err="1">
                    <a:solidFill>
                      <a:schemeClr val="tx1">
                        <a:lumMod val="75000"/>
                        <a:lumOff val="25000"/>
                      </a:schemeClr>
                    </a:solidFill>
                    <a:latin typeface="Bahnschrift" panose="020B0502040204020203" pitchFamily="34" charset="0"/>
                  </a:rPr>
                  <a:t>sau</a:t>
                </a:r>
                <a:r>
                  <a:rPr lang="en-US" sz="2400" dirty="0">
                    <a:solidFill>
                      <a:schemeClr val="tx1">
                        <a:lumMod val="75000"/>
                        <a:lumOff val="25000"/>
                      </a:schemeClr>
                    </a:solidFill>
                    <a:latin typeface="Bahnschrift" panose="020B0502040204020203" pitchFamily="34" charset="0"/>
                  </a:rPr>
                  <a:t> pe ultima </a:t>
                </a:r>
                <a:r>
                  <a:rPr lang="en-US" sz="2400" dirty="0" err="1">
                    <a:solidFill>
                      <a:schemeClr val="tx1">
                        <a:lumMod val="75000"/>
                        <a:lumOff val="25000"/>
                      </a:schemeClr>
                    </a:solidFill>
                    <a:latin typeface="Bahnschrift" panose="020B0502040204020203" pitchFamily="34" charset="0"/>
                  </a:rPr>
                  <a:t>pozi</a:t>
                </a:r>
                <a:r>
                  <a:rPr lang="ro-RO" sz="2400" dirty="0">
                    <a:solidFill>
                      <a:schemeClr val="tx1">
                        <a:lumMod val="75000"/>
                        <a:lumOff val="25000"/>
                      </a:schemeClr>
                    </a:solidFill>
                    <a:latin typeface="Bahnschrift" panose="020B0502040204020203" pitchFamily="34" charset="0"/>
                  </a:rPr>
                  <a:t>ț</a:t>
                </a:r>
                <a:r>
                  <a:rPr lang="en-US" sz="2400" dirty="0" err="1">
                    <a:solidFill>
                      <a:schemeClr val="tx1">
                        <a:lumMod val="75000"/>
                        <a:lumOff val="25000"/>
                      </a:schemeClr>
                    </a:solidFill>
                    <a:latin typeface="Bahnschrift" panose="020B0502040204020203" pitchFamily="34" charset="0"/>
                  </a:rPr>
                  <a:t>ie</a:t>
                </a:r>
                <a:r>
                  <a:rPr lang="en-US" sz="2400" dirty="0">
                    <a:solidFill>
                      <a:schemeClr val="tx1">
                        <a:lumMod val="75000"/>
                        <a:lumOff val="25000"/>
                      </a:schemeClr>
                    </a:solidFill>
                    <a:latin typeface="Bahnschrift" panose="020B0502040204020203" pitchFamily="34" charset="0"/>
                  </a:rPr>
                  <a:t> se </a:t>
                </a:r>
                <a:r>
                  <a:rPr lang="en-US" sz="2400" dirty="0" err="1">
                    <a:solidFill>
                      <a:schemeClr val="tx1">
                        <a:lumMod val="75000"/>
                        <a:lumOff val="25000"/>
                      </a:schemeClr>
                    </a:solidFill>
                    <a:latin typeface="Bahnschrift" panose="020B0502040204020203" pitchFamily="34" charset="0"/>
                  </a:rPr>
                  <a:t>execut</a:t>
                </a:r>
                <a:r>
                  <a:rPr lang="ro-RO" sz="2400" dirty="0">
                    <a:solidFill>
                      <a:schemeClr val="tx1">
                        <a:lumMod val="75000"/>
                        <a:lumOff val="25000"/>
                      </a:schemeClr>
                    </a:solidFill>
                    <a:latin typeface="Bahnschrift" panose="020B0502040204020203" pitchFamily="34" charset="0"/>
                  </a:rPr>
                  <a:t>ă</a:t>
                </a:r>
                <a:r>
                  <a:rPr lang="en-US" sz="2400" dirty="0">
                    <a:solidFill>
                      <a:schemeClr val="tx1">
                        <a:lumMod val="75000"/>
                        <a:lumOff val="25000"/>
                      </a:schemeClr>
                    </a:solidFill>
                    <a:latin typeface="Bahnschrift" panose="020B0502040204020203" pitchFamily="34" charset="0"/>
                  </a:rPr>
                  <a:t>:</a:t>
                </a:r>
              </a:p>
              <a:p>
                <a:endParaRPr lang="en-US" sz="2400" dirty="0">
                  <a:solidFill>
                    <a:schemeClr val="tx1">
                      <a:lumMod val="75000"/>
                      <a:lumOff val="25000"/>
                    </a:schemeClr>
                  </a:solidFill>
                  <a:latin typeface="Bahnschrift" panose="020B0502040204020203" pitchFamily="34" charset="0"/>
                </a:endParaRPr>
              </a:p>
              <a:p>
                <a:r>
                  <a:rPr lang="en-US" sz="2400" dirty="0">
                    <a:solidFill>
                      <a:schemeClr val="tx1">
                        <a:lumMod val="75000"/>
                        <a:lumOff val="25000"/>
                      </a:schemeClr>
                    </a:solidFill>
                    <a:latin typeface="Bahnschrift" panose="020B0502040204020203" pitchFamily="34" charset="0"/>
                  </a:rPr>
                  <a:t> </a:t>
                </a:r>
                <a14:m>
                  <m:oMath xmlns:m="http://schemas.openxmlformats.org/officeDocument/2006/math">
                    <m:nary>
                      <m:naryPr>
                        <m:chr m:val="∑"/>
                        <m:limLoc m:val="undOvr"/>
                        <m:ctrlPr>
                          <a:rPr lang="en-US" sz="2400" i="1">
                            <a:solidFill>
                              <a:schemeClr val="tx1">
                                <a:lumMod val="75000"/>
                                <a:lumOff val="25000"/>
                              </a:schemeClr>
                            </a:solidFill>
                            <a:latin typeface="Cambria Math" panose="02040503050406030204" pitchFamily="18" charset="0"/>
                          </a:rPr>
                        </m:ctrlPr>
                      </m:naryPr>
                      <m:sub>
                        <m:r>
                          <a:rPr lang="en-US" sz="2400" i="1">
                            <a:solidFill>
                              <a:schemeClr val="tx1">
                                <a:lumMod val="75000"/>
                                <a:lumOff val="25000"/>
                              </a:schemeClr>
                            </a:solidFill>
                            <a:latin typeface="Cambria Math" panose="02040503050406030204" pitchFamily="18" charset="0"/>
                          </a:rPr>
                          <m:t>0</m:t>
                        </m:r>
                      </m:sub>
                      <m:sup>
                        <m:r>
                          <a:rPr lang="en-US" sz="2400" i="1">
                            <a:solidFill>
                              <a:schemeClr val="tx1">
                                <a:lumMod val="75000"/>
                                <a:lumOff val="25000"/>
                              </a:schemeClr>
                            </a:solidFill>
                            <a:latin typeface="Cambria Math" panose="02040503050406030204" pitchFamily="18" charset="0"/>
                          </a:rPr>
                          <m:t>𝑛</m:t>
                        </m:r>
                        <m:r>
                          <a:rPr lang="en-US" sz="2400" i="1">
                            <a:solidFill>
                              <a:schemeClr val="tx1">
                                <a:lumMod val="75000"/>
                                <a:lumOff val="25000"/>
                              </a:schemeClr>
                            </a:solidFill>
                            <a:latin typeface="Cambria Math" panose="02040503050406030204" pitchFamily="18" charset="0"/>
                          </a:rPr>
                          <m:t>−1</m:t>
                        </m:r>
                      </m:sup>
                      <m:e>
                        <m:r>
                          <a:rPr lang="en-US" sz="2400" i="1">
                            <a:solidFill>
                              <a:schemeClr val="tx1">
                                <a:lumMod val="75000"/>
                                <a:lumOff val="25000"/>
                              </a:schemeClr>
                            </a:solidFill>
                            <a:latin typeface="Cambria Math" panose="02040503050406030204" pitchFamily="18" charset="0"/>
                          </a:rPr>
                          <m:t>1</m:t>
                        </m:r>
                      </m:e>
                    </m:nary>
                  </m:oMath>
                </a14:m>
                <a:r>
                  <a:rPr lang="en-US" sz="2400" dirty="0">
                    <a:solidFill>
                      <a:schemeClr val="tx1">
                        <a:lumMod val="75000"/>
                        <a:lumOff val="25000"/>
                      </a:schemeClr>
                    </a:solidFill>
                    <a:latin typeface="Bahnschrift" panose="020B0502040204020203" pitchFamily="34" charset="0"/>
                  </a:rPr>
                  <a:t> + </a:t>
                </a:r>
                <a14:m>
                  <m:oMath xmlns:m="http://schemas.openxmlformats.org/officeDocument/2006/math">
                    <m:nary>
                      <m:naryPr>
                        <m:chr m:val="∑"/>
                        <m:limLoc m:val="undOvr"/>
                        <m:ctrlPr>
                          <a:rPr lang="en-US" sz="2400" i="1">
                            <a:solidFill>
                              <a:schemeClr val="tx1">
                                <a:lumMod val="75000"/>
                                <a:lumOff val="25000"/>
                              </a:schemeClr>
                            </a:solidFill>
                            <a:latin typeface="Cambria Math" panose="02040503050406030204" pitchFamily="18" charset="0"/>
                          </a:rPr>
                        </m:ctrlPr>
                      </m:naryPr>
                      <m:sub>
                        <m:r>
                          <a:rPr lang="en-US" sz="2400" i="1">
                            <a:solidFill>
                              <a:schemeClr val="tx1">
                                <a:lumMod val="75000"/>
                                <a:lumOff val="25000"/>
                              </a:schemeClr>
                            </a:solidFill>
                            <a:latin typeface="Cambria Math" panose="02040503050406030204" pitchFamily="18" charset="0"/>
                          </a:rPr>
                          <m:t>0</m:t>
                        </m:r>
                      </m:sub>
                      <m:sup>
                        <m:r>
                          <a:rPr lang="en-US" sz="2400" i="1">
                            <a:solidFill>
                              <a:schemeClr val="tx1">
                                <a:lumMod val="75000"/>
                                <a:lumOff val="25000"/>
                              </a:schemeClr>
                            </a:solidFill>
                            <a:latin typeface="Cambria Math" panose="02040503050406030204" pitchFamily="18" charset="0"/>
                          </a:rPr>
                          <m:t>𝑛</m:t>
                        </m:r>
                        <m:r>
                          <a:rPr lang="en-US" sz="2400" i="1">
                            <a:solidFill>
                              <a:schemeClr val="tx1">
                                <a:lumMod val="75000"/>
                                <a:lumOff val="25000"/>
                              </a:schemeClr>
                            </a:solidFill>
                            <a:latin typeface="Cambria Math" panose="02040503050406030204" pitchFamily="18" charset="0"/>
                          </a:rPr>
                          <m:t>−1</m:t>
                        </m:r>
                      </m:sup>
                      <m:e>
                        <m:r>
                          <a:rPr lang="en-US" sz="2400" i="1">
                            <a:solidFill>
                              <a:schemeClr val="tx1">
                                <a:lumMod val="75000"/>
                                <a:lumOff val="25000"/>
                              </a:schemeClr>
                            </a:solidFill>
                            <a:latin typeface="Cambria Math" panose="02040503050406030204" pitchFamily="18" charset="0"/>
                          </a:rPr>
                          <m:t>1</m:t>
                        </m:r>
                      </m:e>
                    </m:nary>
                  </m:oMath>
                </a14:m>
                <a:r>
                  <a:rPr lang="en-US" sz="2400" dirty="0">
                    <a:solidFill>
                      <a:schemeClr val="tx1">
                        <a:lumMod val="75000"/>
                        <a:lumOff val="25000"/>
                      </a:schemeClr>
                    </a:solidFill>
                    <a:latin typeface="Bahnschrift" panose="020B0502040204020203" pitchFamily="34" charset="0"/>
                  </a:rPr>
                  <a:t> + 1 = </a:t>
                </a:r>
                <a:r>
                  <a:rPr lang="en-US" sz="2400" b="1" dirty="0">
                    <a:solidFill>
                      <a:schemeClr val="tx1">
                        <a:lumMod val="75000"/>
                        <a:lumOff val="25000"/>
                      </a:schemeClr>
                    </a:solidFill>
                    <a:latin typeface="Bahnschrift" panose="020B0502040204020203" pitchFamily="34" charset="0"/>
                  </a:rPr>
                  <a:t>2n + 1 </a:t>
                </a:r>
                <a:r>
                  <a:rPr lang="en-US" sz="2400" dirty="0">
                    <a:solidFill>
                      <a:schemeClr val="tx1">
                        <a:lumMod val="75000"/>
                        <a:lumOff val="25000"/>
                      </a:schemeClr>
                    </a:solidFill>
                    <a:latin typeface="Bahnschrift" panose="020B0502040204020203" pitchFamily="34" charset="0"/>
                  </a:rPr>
                  <a:t>opera</a:t>
                </a:r>
                <a:r>
                  <a:rPr lang="ro-RO" sz="2400" dirty="0">
                    <a:solidFill>
                      <a:schemeClr val="tx1">
                        <a:lumMod val="75000"/>
                        <a:lumOff val="25000"/>
                      </a:schemeClr>
                    </a:solidFill>
                    <a:latin typeface="Bahnschrift" panose="020B0502040204020203" pitchFamily="34" charset="0"/>
                  </a:rPr>
                  <a:t>ț</a:t>
                </a:r>
                <a:r>
                  <a:rPr lang="en-US" sz="2400" dirty="0">
                    <a:solidFill>
                      <a:schemeClr val="tx1">
                        <a:lumMod val="75000"/>
                        <a:lumOff val="25000"/>
                      </a:schemeClr>
                    </a:solidFill>
                    <a:latin typeface="Bahnschrift" panose="020B0502040204020203" pitchFamily="34" charset="0"/>
                  </a:rPr>
                  <a:t>ii, </a:t>
                </a:r>
                <a:r>
                  <a:rPr lang="en-US" sz="2400" dirty="0" err="1">
                    <a:solidFill>
                      <a:schemeClr val="tx1">
                        <a:lumMod val="75000"/>
                        <a:lumOff val="25000"/>
                      </a:schemeClr>
                    </a:solidFill>
                    <a:latin typeface="Bahnschrift" panose="020B0502040204020203" pitchFamily="34" charset="0"/>
                  </a:rPr>
                  <a:t>deci</a:t>
                </a:r>
                <a:r>
                  <a:rPr lang="en-US" sz="2400" dirty="0">
                    <a:solidFill>
                      <a:schemeClr val="tx1">
                        <a:lumMod val="75000"/>
                        <a:lumOff val="25000"/>
                      </a:schemeClr>
                    </a:solidFill>
                    <a:latin typeface="Bahnschrift" panose="020B0502040204020203" pitchFamily="34" charset="0"/>
                  </a:rPr>
                  <a:t> </a:t>
                </a:r>
                <a:r>
                  <a:rPr lang="en-US" sz="2400" dirty="0" err="1">
                    <a:solidFill>
                      <a:schemeClr val="tx1">
                        <a:lumMod val="75000"/>
                        <a:lumOff val="25000"/>
                      </a:schemeClr>
                    </a:solidFill>
                    <a:latin typeface="Bahnschrift" panose="020B0502040204020203" pitchFamily="34" charset="0"/>
                  </a:rPr>
                  <a:t>complexitatea</a:t>
                </a:r>
                <a:r>
                  <a:rPr lang="en-US" sz="2400" dirty="0">
                    <a:solidFill>
                      <a:schemeClr val="tx1">
                        <a:lumMod val="75000"/>
                        <a:lumOff val="25000"/>
                      </a:schemeClr>
                    </a:solidFill>
                    <a:latin typeface="Bahnschrift" panose="020B0502040204020203" pitchFamily="34" charset="0"/>
                  </a:rPr>
                  <a:t> </a:t>
                </a:r>
                <a:r>
                  <a:rPr lang="en-US" sz="2400" dirty="0" err="1">
                    <a:solidFill>
                      <a:schemeClr val="tx1">
                        <a:lumMod val="75000"/>
                        <a:lumOff val="25000"/>
                      </a:schemeClr>
                    </a:solidFill>
                    <a:latin typeface="Bahnschrift" panose="020B0502040204020203" pitchFamily="34" charset="0"/>
                  </a:rPr>
                  <a:t>este</a:t>
                </a:r>
                <a:r>
                  <a:rPr lang="en-US" sz="2400" dirty="0">
                    <a:solidFill>
                      <a:schemeClr val="tx1">
                        <a:lumMod val="75000"/>
                        <a:lumOff val="25000"/>
                      </a:schemeClr>
                    </a:solidFill>
                    <a:latin typeface="Bahnschrift" panose="020B0502040204020203" pitchFamily="34" charset="0"/>
                  </a:rPr>
                  <a:t> </a:t>
                </a:r>
                <a:r>
                  <a:rPr lang="en-US" sz="2400" b="1" dirty="0">
                    <a:solidFill>
                      <a:schemeClr val="tx1">
                        <a:lumMod val="75000"/>
                        <a:lumOff val="25000"/>
                      </a:schemeClr>
                    </a:solidFill>
                    <a:latin typeface="Bahnschrift" panose="020B0502040204020203" pitchFamily="34" charset="0"/>
                  </a:rPr>
                  <a:t>O(n)</a:t>
                </a:r>
                <a:endParaRPr lang="en-US" sz="2400" dirty="0">
                  <a:solidFill>
                    <a:schemeClr val="tx1">
                      <a:lumMod val="75000"/>
                      <a:lumOff val="25000"/>
                    </a:schemeClr>
                  </a:solidFill>
                  <a:latin typeface="Bahnschrift" panose="020B0502040204020203" pitchFamily="34" charset="0"/>
                </a:endParaRPr>
              </a:p>
              <a:p>
                <a:r>
                  <a:rPr lang="en-US" sz="2400" dirty="0">
                    <a:solidFill>
                      <a:schemeClr val="tx1">
                        <a:lumMod val="75000"/>
                        <a:lumOff val="25000"/>
                      </a:schemeClr>
                    </a:solidFill>
                    <a:latin typeface="Bahnschrift" panose="020B0502040204020203" pitchFamily="34" charset="0"/>
                  </a:rPr>
                  <a:t> </a:t>
                </a:r>
              </a:p>
              <a:p>
                <a:r>
                  <a:rPr lang="en-US" sz="2400" b="1" dirty="0">
                    <a:solidFill>
                      <a:schemeClr val="tx1">
                        <a:lumMod val="75000"/>
                        <a:lumOff val="25000"/>
                      </a:schemeClr>
                    </a:solidFill>
                    <a:latin typeface="Bahnschrift" panose="020B0502040204020203" pitchFamily="34" charset="0"/>
                  </a:rPr>
                  <a:t>Caz </a:t>
                </a:r>
                <a:r>
                  <a:rPr lang="en-US" sz="2400" b="1" dirty="0" err="1">
                    <a:solidFill>
                      <a:schemeClr val="tx1">
                        <a:lumMod val="75000"/>
                        <a:lumOff val="25000"/>
                      </a:schemeClr>
                    </a:solidFill>
                    <a:latin typeface="Bahnschrift" panose="020B0502040204020203" pitchFamily="34" charset="0"/>
                  </a:rPr>
                  <a:t>nefavorabil</a:t>
                </a:r>
                <a:r>
                  <a:rPr lang="en-US" sz="2400" b="1" dirty="0">
                    <a:solidFill>
                      <a:schemeClr val="tx1">
                        <a:lumMod val="75000"/>
                        <a:lumOff val="25000"/>
                      </a:schemeClr>
                    </a:solidFill>
                    <a:latin typeface="Bahnschrift" panose="020B0502040204020203" pitchFamily="34" charset="0"/>
                  </a:rPr>
                  <a:t>(/</a:t>
                </a:r>
                <a:r>
                  <a:rPr lang="en-US" sz="2400" b="1" dirty="0" err="1">
                    <a:solidFill>
                      <a:schemeClr val="tx1">
                        <a:lumMod val="75000"/>
                        <a:lumOff val="25000"/>
                      </a:schemeClr>
                    </a:solidFill>
                    <a:latin typeface="Bahnschrift" panose="020B0502040204020203" pitchFamily="34" charset="0"/>
                  </a:rPr>
                  <a:t>mediu</a:t>
                </a:r>
                <a:r>
                  <a:rPr lang="en-US" sz="2400" b="1" dirty="0">
                    <a:solidFill>
                      <a:schemeClr val="tx1">
                        <a:lumMod val="75000"/>
                        <a:lumOff val="25000"/>
                      </a:schemeClr>
                    </a:solidFill>
                    <a:latin typeface="Bahnschrift" panose="020B0502040204020203" pitchFamily="34" charset="0"/>
                  </a:rPr>
                  <a:t>)</a:t>
                </a:r>
                <a:r>
                  <a:rPr lang="en-US" sz="2400" dirty="0">
                    <a:solidFill>
                      <a:schemeClr val="tx1">
                        <a:lumMod val="75000"/>
                        <a:lumOff val="25000"/>
                      </a:schemeClr>
                    </a:solidFill>
                    <a:latin typeface="Bahnschrift" panose="020B0502040204020203" pitchFamily="34" charset="0"/>
                  </a:rPr>
                  <a:t>:</a:t>
                </a:r>
              </a:p>
              <a:p>
                <a:r>
                  <a:rPr lang="en-US" sz="2400" dirty="0">
                    <a:solidFill>
                      <a:schemeClr val="tx1">
                        <a:lumMod val="75000"/>
                        <a:lumOff val="25000"/>
                      </a:schemeClr>
                    </a:solidFill>
                    <a:latin typeface="Bahnschrift" panose="020B0502040204020203" pitchFamily="34" charset="0"/>
                  </a:rPr>
                  <a:t>Fie num</a:t>
                </a:r>
                <a:r>
                  <a:rPr lang="ro-RO" sz="2400" dirty="0">
                    <a:solidFill>
                      <a:schemeClr val="tx1">
                        <a:lumMod val="75000"/>
                        <a:lumOff val="25000"/>
                      </a:schemeClr>
                    </a:solidFill>
                    <a:latin typeface="Bahnschrift" panose="020B0502040204020203" pitchFamily="34" charset="0"/>
                  </a:rPr>
                  <a:t>ă</a:t>
                </a:r>
                <a:r>
                  <a:rPr lang="en-US" sz="2400" dirty="0" err="1">
                    <a:solidFill>
                      <a:schemeClr val="tx1">
                        <a:lumMod val="75000"/>
                        <a:lumOff val="25000"/>
                      </a:schemeClr>
                    </a:solidFill>
                    <a:latin typeface="Bahnschrift" panose="020B0502040204020203" pitchFamily="34" charset="0"/>
                  </a:rPr>
                  <a:t>rul</a:t>
                </a:r>
                <a:r>
                  <a:rPr lang="en-US" sz="2400" dirty="0">
                    <a:solidFill>
                      <a:schemeClr val="tx1">
                        <a:lumMod val="75000"/>
                        <a:lumOff val="25000"/>
                      </a:schemeClr>
                    </a:solidFill>
                    <a:latin typeface="Bahnschrift" panose="020B0502040204020203" pitchFamily="34" charset="0"/>
                  </a:rPr>
                  <a:t> de pe</a:t>
                </a:r>
                <a:r>
                  <a:rPr lang="ro-RO" sz="2400" dirty="0">
                    <a:solidFill>
                      <a:schemeClr val="tx1">
                        <a:lumMod val="75000"/>
                        <a:lumOff val="25000"/>
                      </a:schemeClr>
                    </a:solidFill>
                    <a:latin typeface="Bahnschrift" panose="020B0502040204020203" pitchFamily="34" charset="0"/>
                  </a:rPr>
                  <a:t>ș</a:t>
                </a:r>
                <a:r>
                  <a:rPr lang="en-US" sz="2400" dirty="0" err="1">
                    <a:solidFill>
                      <a:schemeClr val="tx1">
                        <a:lumMod val="75000"/>
                        <a:lumOff val="25000"/>
                      </a:schemeClr>
                    </a:solidFill>
                    <a:latin typeface="Bahnschrift" panose="020B0502040204020203" pitchFamily="34" charset="0"/>
                  </a:rPr>
                  <a:t>ti</a:t>
                </a:r>
                <a:r>
                  <a:rPr lang="en-US" sz="2400" dirty="0">
                    <a:solidFill>
                      <a:schemeClr val="tx1">
                        <a:lumMod val="75000"/>
                        <a:lumOff val="25000"/>
                      </a:schemeClr>
                    </a:solidFill>
                    <a:latin typeface="Bahnschrift" panose="020B0502040204020203" pitchFamily="34" charset="0"/>
                  </a:rPr>
                  <a:t> n.</a:t>
                </a:r>
              </a:p>
              <a:p>
                <a:r>
                  <a:rPr lang="en-US" sz="2400" dirty="0" err="1">
                    <a:solidFill>
                      <a:schemeClr val="tx1">
                        <a:lumMod val="75000"/>
                        <a:lumOff val="25000"/>
                      </a:schemeClr>
                    </a:solidFill>
                    <a:latin typeface="Bahnschrift" panose="020B0502040204020203" pitchFamily="34" charset="0"/>
                  </a:rPr>
                  <a:t>Dac</a:t>
                </a:r>
                <a:r>
                  <a:rPr lang="ro-RO" sz="2400" dirty="0">
                    <a:solidFill>
                      <a:schemeClr val="tx1">
                        <a:lumMod val="75000"/>
                        <a:lumOff val="25000"/>
                      </a:schemeClr>
                    </a:solidFill>
                    <a:latin typeface="Bahnschrift" panose="020B0502040204020203" pitchFamily="34" charset="0"/>
                  </a:rPr>
                  <a:t>ă</a:t>
                </a:r>
                <a:r>
                  <a:rPr lang="en-US" sz="2400" dirty="0">
                    <a:solidFill>
                      <a:schemeClr val="tx1">
                        <a:lumMod val="75000"/>
                        <a:lumOff val="25000"/>
                      </a:schemeClr>
                    </a:solidFill>
                    <a:latin typeface="Bahnschrift" panose="020B0502040204020203" pitchFamily="34" charset="0"/>
                  </a:rPr>
                  <a:t> pe</a:t>
                </a:r>
                <a:r>
                  <a:rPr lang="ro-RO" sz="2400" dirty="0">
                    <a:solidFill>
                      <a:schemeClr val="tx1">
                        <a:lumMod val="75000"/>
                        <a:lumOff val="25000"/>
                      </a:schemeClr>
                    </a:solidFill>
                    <a:latin typeface="Bahnschrift" panose="020B0502040204020203" pitchFamily="34" charset="0"/>
                  </a:rPr>
                  <a:t>ș</a:t>
                </a:r>
                <a:r>
                  <a:rPr lang="en-US" sz="2400" dirty="0">
                    <a:solidFill>
                      <a:schemeClr val="tx1">
                        <a:lumMod val="75000"/>
                        <a:lumOff val="25000"/>
                      </a:schemeClr>
                    </a:solidFill>
                    <a:latin typeface="Bahnschrift" panose="020B0502040204020203" pitchFamily="34" charset="0"/>
                  </a:rPr>
                  <a:t>tele dominant nu </a:t>
                </a:r>
                <a:r>
                  <a:rPr lang="en-US" sz="2400" dirty="0" err="1">
                    <a:solidFill>
                      <a:schemeClr val="tx1">
                        <a:lumMod val="75000"/>
                        <a:lumOff val="25000"/>
                      </a:schemeClr>
                    </a:solidFill>
                    <a:latin typeface="Bahnschrift" panose="020B0502040204020203" pitchFamily="34" charset="0"/>
                  </a:rPr>
                  <a:t>este</a:t>
                </a:r>
                <a:r>
                  <a:rPr lang="en-US" sz="2400" dirty="0">
                    <a:solidFill>
                      <a:schemeClr val="tx1">
                        <a:lumMod val="75000"/>
                        <a:lumOff val="25000"/>
                      </a:schemeClr>
                    </a:solidFill>
                    <a:latin typeface="Bahnschrift" panose="020B0502040204020203" pitchFamily="34" charset="0"/>
                  </a:rPr>
                  <a:t> </a:t>
                </a:r>
                <a:r>
                  <a:rPr lang="ro-RO" sz="2400" dirty="0">
                    <a:solidFill>
                      <a:schemeClr val="tx1">
                        <a:lumMod val="75000"/>
                        <a:lumOff val="25000"/>
                      </a:schemeClr>
                    </a:solidFill>
                    <a:latin typeface="Bahnschrift" panose="020B0502040204020203" pitchFamily="34" charset="0"/>
                  </a:rPr>
                  <a:t>nici </a:t>
                </a:r>
                <a:r>
                  <a:rPr lang="en-US" sz="2400" dirty="0" err="1">
                    <a:solidFill>
                      <a:schemeClr val="tx1">
                        <a:lumMod val="75000"/>
                        <a:lumOff val="25000"/>
                      </a:schemeClr>
                    </a:solidFill>
                    <a:latin typeface="Bahnschrift" panose="020B0502040204020203" pitchFamily="34" charset="0"/>
                  </a:rPr>
                  <a:t>pe</a:t>
                </a:r>
                <a:r>
                  <a:rPr lang="en-US" sz="2400" dirty="0">
                    <a:solidFill>
                      <a:schemeClr val="tx1">
                        <a:lumMod val="75000"/>
                        <a:lumOff val="25000"/>
                      </a:schemeClr>
                    </a:solidFill>
                    <a:latin typeface="Bahnschrift" panose="020B0502040204020203" pitchFamily="34" charset="0"/>
                  </a:rPr>
                  <a:t> prima </a:t>
                </a:r>
                <a:r>
                  <a:rPr lang="ro-RO" sz="2400" dirty="0">
                    <a:solidFill>
                      <a:schemeClr val="tx1">
                        <a:lumMod val="75000"/>
                        <a:lumOff val="25000"/>
                      </a:schemeClr>
                    </a:solidFill>
                    <a:latin typeface="Bahnschrift" panose="020B0502040204020203" pitchFamily="34" charset="0"/>
                  </a:rPr>
                  <a:t>nici</a:t>
                </a:r>
                <a:r>
                  <a:rPr lang="en-US" sz="2400" dirty="0">
                    <a:solidFill>
                      <a:schemeClr val="tx1">
                        <a:lumMod val="75000"/>
                        <a:lumOff val="25000"/>
                      </a:schemeClr>
                    </a:solidFill>
                    <a:latin typeface="Bahnschrift" panose="020B0502040204020203" pitchFamily="34" charset="0"/>
                  </a:rPr>
                  <a:t> pe ultima </a:t>
                </a:r>
                <a:r>
                  <a:rPr lang="en-US" sz="2400" dirty="0" err="1">
                    <a:solidFill>
                      <a:schemeClr val="tx1">
                        <a:lumMod val="75000"/>
                        <a:lumOff val="25000"/>
                      </a:schemeClr>
                    </a:solidFill>
                    <a:latin typeface="Bahnschrift" panose="020B0502040204020203" pitchFamily="34" charset="0"/>
                  </a:rPr>
                  <a:t>pozi</a:t>
                </a:r>
                <a:r>
                  <a:rPr lang="ro-RO" sz="2400" dirty="0">
                    <a:solidFill>
                      <a:schemeClr val="tx1">
                        <a:lumMod val="75000"/>
                        <a:lumOff val="25000"/>
                      </a:schemeClr>
                    </a:solidFill>
                    <a:latin typeface="Bahnschrift" panose="020B0502040204020203" pitchFamily="34" charset="0"/>
                  </a:rPr>
                  <a:t>ț</a:t>
                </a:r>
                <a:r>
                  <a:rPr lang="en-US" sz="2400" dirty="0" err="1">
                    <a:solidFill>
                      <a:schemeClr val="tx1">
                        <a:lumMod val="75000"/>
                        <a:lumOff val="25000"/>
                      </a:schemeClr>
                    </a:solidFill>
                    <a:latin typeface="Bahnschrift" panose="020B0502040204020203" pitchFamily="34" charset="0"/>
                  </a:rPr>
                  <a:t>ie</a:t>
                </a:r>
                <a:r>
                  <a:rPr lang="en-US" sz="2400" dirty="0">
                    <a:solidFill>
                      <a:schemeClr val="tx1">
                        <a:lumMod val="75000"/>
                        <a:lumOff val="25000"/>
                      </a:schemeClr>
                    </a:solidFill>
                    <a:latin typeface="Bahnschrift" panose="020B0502040204020203" pitchFamily="34" charset="0"/>
                  </a:rPr>
                  <a:t> se </a:t>
                </a:r>
                <a:r>
                  <a:rPr lang="en-US" sz="2400" dirty="0" err="1">
                    <a:solidFill>
                      <a:schemeClr val="tx1">
                        <a:lumMod val="75000"/>
                        <a:lumOff val="25000"/>
                      </a:schemeClr>
                    </a:solidFill>
                    <a:latin typeface="Bahnschrift" panose="020B0502040204020203" pitchFamily="34" charset="0"/>
                  </a:rPr>
                  <a:t>execut</a:t>
                </a:r>
                <a:r>
                  <a:rPr lang="ro-RO" sz="2400" dirty="0">
                    <a:solidFill>
                      <a:schemeClr val="tx1">
                        <a:lumMod val="75000"/>
                        <a:lumOff val="25000"/>
                      </a:schemeClr>
                    </a:solidFill>
                    <a:latin typeface="Bahnschrift" panose="020B0502040204020203" pitchFamily="34" charset="0"/>
                  </a:rPr>
                  <a:t>ă</a:t>
                </a:r>
                <a:r>
                  <a:rPr lang="en-US" sz="2400" dirty="0">
                    <a:solidFill>
                      <a:schemeClr val="tx1">
                        <a:lumMod val="75000"/>
                        <a:lumOff val="25000"/>
                      </a:schemeClr>
                    </a:solidFill>
                    <a:latin typeface="Bahnschrift" panose="020B0502040204020203" pitchFamily="34" charset="0"/>
                  </a:rPr>
                  <a:t>: </a:t>
                </a:r>
              </a:p>
              <a:p>
                <a:endParaRPr lang="en-US" sz="2400" dirty="0">
                  <a:solidFill>
                    <a:schemeClr val="tx1">
                      <a:lumMod val="75000"/>
                      <a:lumOff val="25000"/>
                    </a:schemeClr>
                  </a:solidFill>
                  <a:latin typeface="Bahnschrift" panose="020B0502040204020203" pitchFamily="34" charset="0"/>
                </a:endParaRPr>
              </a:p>
              <a:p>
                <a14:m>
                  <m:oMath xmlns:m="http://schemas.openxmlformats.org/officeDocument/2006/math">
                    <m:nary>
                      <m:naryPr>
                        <m:chr m:val="∑"/>
                        <m:limLoc m:val="undOvr"/>
                        <m:ctrlPr>
                          <a:rPr lang="en-US" sz="2400" i="1">
                            <a:solidFill>
                              <a:schemeClr val="tx1">
                                <a:lumMod val="75000"/>
                                <a:lumOff val="25000"/>
                              </a:schemeClr>
                            </a:solidFill>
                            <a:latin typeface="Cambria Math" panose="02040503050406030204" pitchFamily="18" charset="0"/>
                          </a:rPr>
                        </m:ctrlPr>
                      </m:naryPr>
                      <m:sub>
                        <m:r>
                          <a:rPr lang="en-US" sz="2400" i="1">
                            <a:solidFill>
                              <a:schemeClr val="tx1">
                                <a:lumMod val="75000"/>
                                <a:lumOff val="25000"/>
                              </a:schemeClr>
                            </a:solidFill>
                            <a:latin typeface="Cambria Math" panose="02040503050406030204" pitchFamily="18" charset="0"/>
                          </a:rPr>
                          <m:t>0</m:t>
                        </m:r>
                      </m:sub>
                      <m:sup>
                        <m:r>
                          <a:rPr lang="en-US" sz="2400" i="1">
                            <a:solidFill>
                              <a:schemeClr val="tx1">
                                <a:lumMod val="75000"/>
                                <a:lumOff val="25000"/>
                              </a:schemeClr>
                            </a:solidFill>
                            <a:latin typeface="Cambria Math" panose="02040503050406030204" pitchFamily="18" charset="0"/>
                          </a:rPr>
                          <m:t>𝑛</m:t>
                        </m:r>
                        <m:r>
                          <a:rPr lang="en-US" sz="2400" i="1">
                            <a:solidFill>
                              <a:schemeClr val="tx1">
                                <a:lumMod val="75000"/>
                                <a:lumOff val="25000"/>
                              </a:schemeClr>
                            </a:solidFill>
                            <a:latin typeface="Cambria Math" panose="02040503050406030204" pitchFamily="18" charset="0"/>
                          </a:rPr>
                          <m:t>−1</m:t>
                        </m:r>
                      </m:sup>
                      <m:e>
                        <m:r>
                          <a:rPr lang="en-US" sz="2400" i="1">
                            <a:solidFill>
                              <a:schemeClr val="tx1">
                                <a:lumMod val="75000"/>
                                <a:lumOff val="25000"/>
                              </a:schemeClr>
                            </a:solidFill>
                            <a:latin typeface="Cambria Math" panose="02040503050406030204" pitchFamily="18" charset="0"/>
                          </a:rPr>
                          <m:t>1</m:t>
                        </m:r>
                      </m:e>
                    </m:nary>
                  </m:oMath>
                </a14:m>
                <a:r>
                  <a:rPr lang="en-US" sz="2400" dirty="0">
                    <a:solidFill>
                      <a:schemeClr val="tx1">
                        <a:lumMod val="75000"/>
                        <a:lumOff val="25000"/>
                      </a:schemeClr>
                    </a:solidFill>
                    <a:latin typeface="Bahnschrift" panose="020B0502040204020203" pitchFamily="34" charset="0"/>
                  </a:rPr>
                  <a:t> + </a:t>
                </a:r>
                <a14:m>
                  <m:oMath xmlns:m="http://schemas.openxmlformats.org/officeDocument/2006/math">
                    <m:nary>
                      <m:naryPr>
                        <m:chr m:val="∑"/>
                        <m:limLoc m:val="undOvr"/>
                        <m:ctrlPr>
                          <a:rPr lang="en-US" sz="2400" i="1">
                            <a:solidFill>
                              <a:schemeClr val="tx1">
                                <a:lumMod val="75000"/>
                                <a:lumOff val="25000"/>
                              </a:schemeClr>
                            </a:solidFill>
                            <a:latin typeface="Cambria Math" panose="02040503050406030204" pitchFamily="18" charset="0"/>
                          </a:rPr>
                        </m:ctrlPr>
                      </m:naryPr>
                      <m:sub>
                        <m:r>
                          <a:rPr lang="en-US" sz="2400" i="1">
                            <a:solidFill>
                              <a:schemeClr val="tx1">
                                <a:lumMod val="75000"/>
                                <a:lumOff val="25000"/>
                              </a:schemeClr>
                            </a:solidFill>
                            <a:latin typeface="Cambria Math" panose="02040503050406030204" pitchFamily="18" charset="0"/>
                          </a:rPr>
                          <m:t>0</m:t>
                        </m:r>
                      </m:sub>
                      <m:sup>
                        <m:r>
                          <a:rPr lang="en-US" sz="2400" i="1">
                            <a:solidFill>
                              <a:schemeClr val="tx1">
                                <a:lumMod val="75000"/>
                                <a:lumOff val="25000"/>
                              </a:schemeClr>
                            </a:solidFill>
                            <a:latin typeface="Cambria Math" panose="02040503050406030204" pitchFamily="18" charset="0"/>
                          </a:rPr>
                          <m:t>𝑛</m:t>
                        </m:r>
                        <m:r>
                          <a:rPr lang="en-US" sz="2400" i="1">
                            <a:solidFill>
                              <a:schemeClr val="tx1">
                                <a:lumMod val="75000"/>
                                <a:lumOff val="25000"/>
                              </a:schemeClr>
                            </a:solidFill>
                            <a:latin typeface="Cambria Math" panose="02040503050406030204" pitchFamily="18" charset="0"/>
                          </a:rPr>
                          <m:t>−1</m:t>
                        </m:r>
                      </m:sup>
                      <m:e>
                        <m:r>
                          <a:rPr lang="en-US" sz="2400" i="1">
                            <a:solidFill>
                              <a:schemeClr val="tx1">
                                <a:lumMod val="75000"/>
                                <a:lumOff val="25000"/>
                              </a:schemeClr>
                            </a:solidFill>
                            <a:latin typeface="Cambria Math" panose="02040503050406030204" pitchFamily="18" charset="0"/>
                          </a:rPr>
                          <m:t>1</m:t>
                        </m:r>
                      </m:e>
                    </m:nary>
                  </m:oMath>
                </a14:m>
                <a:r>
                  <a:rPr lang="en-US" sz="2400" dirty="0">
                    <a:solidFill>
                      <a:schemeClr val="tx1">
                        <a:lumMod val="75000"/>
                        <a:lumOff val="25000"/>
                      </a:schemeClr>
                    </a:solidFill>
                    <a:latin typeface="Bahnschrift" panose="020B0502040204020203" pitchFamily="34" charset="0"/>
                  </a:rPr>
                  <a:t> + </a:t>
                </a:r>
                <a14:m>
                  <m:oMath xmlns:m="http://schemas.openxmlformats.org/officeDocument/2006/math">
                    <m:nary>
                      <m:naryPr>
                        <m:chr m:val="∑"/>
                        <m:limLoc m:val="undOvr"/>
                        <m:ctrlPr>
                          <a:rPr lang="en-US" sz="2400" i="1">
                            <a:solidFill>
                              <a:schemeClr val="tx1">
                                <a:lumMod val="75000"/>
                                <a:lumOff val="25000"/>
                              </a:schemeClr>
                            </a:solidFill>
                            <a:latin typeface="Cambria Math" panose="02040503050406030204" pitchFamily="18" charset="0"/>
                          </a:rPr>
                        </m:ctrlPr>
                      </m:naryPr>
                      <m:sub>
                        <m:r>
                          <a:rPr lang="en-US" sz="2400" i="1">
                            <a:solidFill>
                              <a:schemeClr val="tx1">
                                <a:lumMod val="75000"/>
                                <a:lumOff val="25000"/>
                              </a:schemeClr>
                            </a:solidFill>
                            <a:latin typeface="Cambria Math" panose="02040503050406030204" pitchFamily="18" charset="0"/>
                          </a:rPr>
                          <m:t>1</m:t>
                        </m:r>
                      </m:sub>
                      <m:sup>
                        <m:r>
                          <a:rPr lang="en-US" sz="2400" i="1">
                            <a:solidFill>
                              <a:schemeClr val="tx1">
                                <a:lumMod val="75000"/>
                                <a:lumOff val="25000"/>
                              </a:schemeClr>
                            </a:solidFill>
                            <a:latin typeface="Cambria Math" panose="02040503050406030204" pitchFamily="18" charset="0"/>
                          </a:rPr>
                          <m:t>𝑛</m:t>
                        </m:r>
                        <m:r>
                          <a:rPr lang="en-US" sz="2400" i="1">
                            <a:solidFill>
                              <a:schemeClr val="tx1">
                                <a:lumMod val="75000"/>
                                <a:lumOff val="25000"/>
                              </a:schemeClr>
                            </a:solidFill>
                            <a:latin typeface="Cambria Math" panose="02040503050406030204" pitchFamily="18" charset="0"/>
                          </a:rPr>
                          <m:t>−1</m:t>
                        </m:r>
                      </m:sup>
                      <m:e>
                        <m:r>
                          <a:rPr lang="en-US" sz="2400" i="1">
                            <a:solidFill>
                              <a:schemeClr val="tx1">
                                <a:lumMod val="75000"/>
                                <a:lumOff val="25000"/>
                              </a:schemeClr>
                            </a:solidFill>
                            <a:latin typeface="Cambria Math" panose="02040503050406030204" pitchFamily="18" charset="0"/>
                          </a:rPr>
                          <m:t>1</m:t>
                        </m:r>
                      </m:e>
                    </m:nary>
                  </m:oMath>
                </a14:m>
                <a:r>
                  <a:rPr lang="en-US" sz="2400" dirty="0">
                    <a:solidFill>
                      <a:schemeClr val="tx1">
                        <a:lumMod val="75000"/>
                        <a:lumOff val="25000"/>
                      </a:schemeClr>
                    </a:solidFill>
                    <a:latin typeface="Bahnschrift" panose="020B0502040204020203" pitchFamily="34" charset="0"/>
                  </a:rPr>
                  <a:t> + 1 = </a:t>
                </a:r>
                <a:r>
                  <a:rPr lang="en-US" sz="2400" b="1" dirty="0">
                    <a:solidFill>
                      <a:schemeClr val="tx1">
                        <a:lumMod val="75000"/>
                        <a:lumOff val="25000"/>
                      </a:schemeClr>
                    </a:solidFill>
                    <a:latin typeface="Bahnschrift" panose="020B0502040204020203" pitchFamily="34" charset="0"/>
                  </a:rPr>
                  <a:t>3n</a:t>
                </a:r>
                <a:r>
                  <a:rPr lang="en-US" sz="2400" dirty="0">
                    <a:solidFill>
                      <a:schemeClr val="tx1">
                        <a:lumMod val="75000"/>
                        <a:lumOff val="25000"/>
                      </a:schemeClr>
                    </a:solidFill>
                    <a:latin typeface="Bahnschrift" panose="020B0502040204020203" pitchFamily="34" charset="0"/>
                  </a:rPr>
                  <a:t> </a:t>
                </a:r>
                <a:r>
                  <a:rPr lang="ro-RO" sz="2400" b="1" dirty="0">
                    <a:solidFill>
                      <a:schemeClr val="tx1">
                        <a:lumMod val="75000"/>
                        <a:lumOff val="25000"/>
                      </a:schemeClr>
                    </a:solidFill>
                    <a:latin typeface="Bahnschrift" panose="020B0502040204020203" pitchFamily="34" charset="0"/>
                  </a:rPr>
                  <a:t>+ 1</a:t>
                </a:r>
                <a:r>
                  <a:rPr lang="ro-RO" sz="2400" dirty="0">
                    <a:solidFill>
                      <a:schemeClr val="tx1">
                        <a:lumMod val="75000"/>
                        <a:lumOff val="25000"/>
                      </a:schemeClr>
                    </a:solidFill>
                    <a:latin typeface="Bahnschrift" panose="020B0502040204020203" pitchFamily="34" charset="0"/>
                  </a:rPr>
                  <a:t> </a:t>
                </a:r>
                <a:r>
                  <a:rPr lang="en-US" sz="2400" dirty="0">
                    <a:solidFill>
                      <a:schemeClr val="tx1">
                        <a:lumMod val="75000"/>
                        <a:lumOff val="25000"/>
                      </a:schemeClr>
                    </a:solidFill>
                    <a:latin typeface="Bahnschrift" panose="020B0502040204020203" pitchFamily="34" charset="0"/>
                  </a:rPr>
                  <a:t>opera</a:t>
                </a:r>
                <a:r>
                  <a:rPr lang="ro-RO" sz="2400" dirty="0">
                    <a:solidFill>
                      <a:schemeClr val="tx1">
                        <a:lumMod val="75000"/>
                        <a:lumOff val="25000"/>
                      </a:schemeClr>
                    </a:solidFill>
                    <a:latin typeface="Bahnschrift" panose="020B0502040204020203" pitchFamily="34" charset="0"/>
                  </a:rPr>
                  <a:t>ț</a:t>
                </a:r>
                <a:r>
                  <a:rPr lang="en-US" sz="2400" dirty="0">
                    <a:solidFill>
                      <a:schemeClr val="tx1">
                        <a:lumMod val="75000"/>
                        <a:lumOff val="25000"/>
                      </a:schemeClr>
                    </a:solidFill>
                    <a:latin typeface="Bahnschrift" panose="020B0502040204020203" pitchFamily="34" charset="0"/>
                  </a:rPr>
                  <a:t>ii, </a:t>
                </a:r>
                <a:r>
                  <a:rPr lang="en-US" sz="2400" dirty="0" err="1">
                    <a:solidFill>
                      <a:schemeClr val="tx1">
                        <a:lumMod val="75000"/>
                        <a:lumOff val="25000"/>
                      </a:schemeClr>
                    </a:solidFill>
                    <a:latin typeface="Bahnschrift" panose="020B0502040204020203" pitchFamily="34" charset="0"/>
                  </a:rPr>
                  <a:t>deci</a:t>
                </a:r>
                <a:r>
                  <a:rPr lang="en-US" sz="2400" dirty="0">
                    <a:solidFill>
                      <a:schemeClr val="tx1">
                        <a:lumMod val="75000"/>
                        <a:lumOff val="25000"/>
                      </a:schemeClr>
                    </a:solidFill>
                    <a:latin typeface="Bahnschrift" panose="020B0502040204020203" pitchFamily="34" charset="0"/>
                  </a:rPr>
                  <a:t> </a:t>
                </a:r>
                <a:r>
                  <a:rPr lang="en-US" sz="2400" dirty="0" err="1">
                    <a:solidFill>
                      <a:schemeClr val="tx1">
                        <a:lumMod val="75000"/>
                        <a:lumOff val="25000"/>
                      </a:schemeClr>
                    </a:solidFill>
                    <a:latin typeface="Bahnschrift" panose="020B0502040204020203" pitchFamily="34" charset="0"/>
                  </a:rPr>
                  <a:t>complexitatea</a:t>
                </a:r>
                <a:r>
                  <a:rPr lang="en-US" sz="2400" dirty="0">
                    <a:solidFill>
                      <a:schemeClr val="tx1">
                        <a:lumMod val="75000"/>
                        <a:lumOff val="25000"/>
                      </a:schemeClr>
                    </a:solidFill>
                    <a:latin typeface="Bahnschrift" panose="020B0502040204020203" pitchFamily="34" charset="0"/>
                  </a:rPr>
                  <a:t> </a:t>
                </a:r>
                <a:r>
                  <a:rPr lang="en-US" sz="2400" dirty="0" err="1">
                    <a:solidFill>
                      <a:schemeClr val="tx1">
                        <a:lumMod val="75000"/>
                        <a:lumOff val="25000"/>
                      </a:schemeClr>
                    </a:solidFill>
                    <a:latin typeface="Bahnschrift" panose="020B0502040204020203" pitchFamily="34" charset="0"/>
                  </a:rPr>
                  <a:t>este</a:t>
                </a:r>
                <a:r>
                  <a:rPr lang="en-US" sz="2400" dirty="0">
                    <a:solidFill>
                      <a:schemeClr val="tx1">
                        <a:lumMod val="75000"/>
                        <a:lumOff val="25000"/>
                      </a:schemeClr>
                    </a:solidFill>
                    <a:latin typeface="Bahnschrift" panose="020B0502040204020203" pitchFamily="34" charset="0"/>
                  </a:rPr>
                  <a:t> </a:t>
                </a:r>
                <a:r>
                  <a:rPr lang="en-US" sz="2400" b="1" dirty="0">
                    <a:solidFill>
                      <a:schemeClr val="tx1">
                        <a:lumMod val="75000"/>
                        <a:lumOff val="25000"/>
                      </a:schemeClr>
                    </a:solidFill>
                    <a:latin typeface="Bahnschrift" panose="020B0502040204020203" pitchFamily="34" charset="0"/>
                  </a:rPr>
                  <a:t>O(n)</a:t>
                </a:r>
                <a:endParaRPr lang="en-US" sz="2400" dirty="0">
                  <a:solidFill>
                    <a:schemeClr val="tx1">
                      <a:lumMod val="75000"/>
                      <a:lumOff val="25000"/>
                    </a:schemeClr>
                  </a:solidFill>
                  <a:latin typeface="Bahnschrift" panose="020B0502040204020203" pitchFamily="34" charset="0"/>
                </a:endParaRPr>
              </a:p>
              <a:p>
                <a:endParaRPr lang="en-US" dirty="0">
                  <a:solidFill>
                    <a:schemeClr val="tx1">
                      <a:lumMod val="75000"/>
                      <a:lumOff val="25000"/>
                    </a:schemeClr>
                  </a:solidFill>
                  <a:latin typeface="Bahnschrift" panose="020B0502040204020203"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26423" y="1249955"/>
                <a:ext cx="11700970" cy="4449038"/>
              </a:xfrm>
              <a:prstGeom prst="rect">
                <a:avLst/>
              </a:prstGeom>
              <a:blipFill>
                <a:blip r:embed="rId2"/>
                <a:stretch>
                  <a:fillRect l="-4010" t="-1096" b="-13425"/>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3352" y="49344"/>
            <a:ext cx="2562225" cy="2219325"/>
          </a:xfrm>
          <a:prstGeom prst="rect">
            <a:avLst/>
          </a:prstGeom>
        </p:spPr>
      </p:pic>
    </p:spTree>
    <p:extLst>
      <p:ext uri="{BB962C8B-B14F-4D97-AF65-F5344CB8AC3E}">
        <p14:creationId xmlns:p14="http://schemas.microsoft.com/office/powerpoint/2010/main" val="321692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226" y="-393530"/>
            <a:ext cx="2538412" cy="2527130"/>
          </a:xfrm>
          <a:prstGeom prst="rect">
            <a:avLst/>
          </a:prstGeom>
        </p:spPr>
      </p:pic>
      <p:pic>
        <p:nvPicPr>
          <p:cNvPr id="5" name="Picture 4"/>
          <p:cNvPicPr>
            <a:picLocks noChangeAspect="1"/>
          </p:cNvPicPr>
          <p:nvPr/>
        </p:nvPicPr>
        <p:blipFill rotWithShape="1">
          <a:blip r:embed="rId3" cstate="print">
            <a:extLst>
              <a:ext uri="{BEBA8EAE-BF5A-486C-A8C5-ECC9F3942E4B}">
                <a14:imgProps xmlns:a14="http://schemas.microsoft.com/office/drawing/2010/main">
                  <a14:imgLayer r:embed="rId4">
                    <a14:imgEffect>
                      <a14:artisticPaintStrokes trans="38000" intensity="4"/>
                    </a14:imgEffect>
                  </a14:imgLayer>
                </a14:imgProps>
              </a:ext>
              <a:ext uri="{28A0092B-C50C-407E-A947-70E740481C1C}">
                <a14:useLocalDpi xmlns:a14="http://schemas.microsoft.com/office/drawing/2010/main" val="0"/>
              </a:ext>
            </a:extLst>
          </a:blip>
          <a:srcRect l="-1849" t="13549" r="308" b="15915"/>
          <a:stretch/>
        </p:blipFill>
        <p:spPr>
          <a:xfrm>
            <a:off x="0" y="1236616"/>
            <a:ext cx="12022829" cy="5068933"/>
          </a:xfrm>
          <a:prstGeom prst="rect">
            <a:avLst/>
          </a:prstGeom>
        </p:spPr>
      </p:pic>
      <p:sp>
        <p:nvSpPr>
          <p:cNvPr id="3" name="CasetăText 2">
            <a:extLst>
              <a:ext uri="{FF2B5EF4-FFF2-40B4-BE49-F238E27FC236}">
                <a16:creationId xmlns:a16="http://schemas.microsoft.com/office/drawing/2014/main" id="{46389A07-2B47-4FA4-A2A0-E0BD29AE6DAA}"/>
              </a:ext>
            </a:extLst>
          </p:cNvPr>
          <p:cNvSpPr txBox="1"/>
          <p:nvPr/>
        </p:nvSpPr>
        <p:spPr>
          <a:xfrm>
            <a:off x="2038350" y="253026"/>
            <a:ext cx="9658380" cy="5917004"/>
          </a:xfrm>
          <a:prstGeom prst="rect">
            <a:avLst/>
          </a:prstGeom>
          <a:noFill/>
        </p:spPr>
        <p:txBody>
          <a:bodyPr wrap="square" rtlCol="0">
            <a:spAutoFit/>
          </a:bodyPr>
          <a:lstStyle/>
          <a:p>
            <a:pPr algn="just"/>
            <a:endParaRPr lang="ro-RO" sz="2000" dirty="0">
              <a:solidFill>
                <a:srgbClr val="202124"/>
              </a:solidFill>
              <a:latin typeface="Bahnschrift" panose="020B0502040204020203" pitchFamily="34" charset="0"/>
              <a:ea typeface="Times New Roman" panose="02020603050405020304" pitchFamily="18" charset="0"/>
              <a:cs typeface="Arial" panose="020B0604020202020204" pitchFamily="34" charset="0"/>
            </a:endParaRPr>
          </a:p>
          <a:p>
            <a:pPr algn="just"/>
            <a:endParaRPr lang="ro-RO" sz="2000" dirty="0">
              <a:solidFill>
                <a:srgbClr val="202124"/>
              </a:solidFill>
              <a:latin typeface="Bahnschrift" panose="020B0502040204020203" pitchFamily="34" charset="0"/>
              <a:ea typeface="Times New Roman" panose="02020603050405020304" pitchFamily="18" charset="0"/>
              <a:cs typeface="Arial" panose="020B0604020202020204" pitchFamily="34" charset="0"/>
            </a:endParaRPr>
          </a:p>
          <a:p>
            <a:pPr algn="just"/>
            <a:endParaRPr lang="ro-RO" sz="2000" dirty="0">
              <a:solidFill>
                <a:srgbClr val="202124"/>
              </a:solidFill>
              <a:latin typeface="Bahnschrift" panose="020B0502040204020203" pitchFamily="34" charset="0"/>
              <a:ea typeface="Times New Roman" panose="02020603050405020304" pitchFamily="18" charset="0"/>
              <a:cs typeface="Arial" panose="020B0604020202020204" pitchFamily="34" charset="0"/>
            </a:endParaRPr>
          </a:p>
          <a:p>
            <a:pPr algn="just"/>
            <a:r>
              <a:rPr lang="ro-RO" sz="2000" dirty="0">
                <a:solidFill>
                  <a:srgbClr val="202124"/>
                </a:solidFill>
                <a:latin typeface="Bahnschrift" panose="020B0502040204020203" pitchFamily="34" charset="0"/>
                <a:ea typeface="Times New Roman" panose="02020603050405020304" pitchFamily="18" charset="0"/>
                <a:cs typeface="Arial" panose="020B0604020202020204" pitchFamily="34" charset="0"/>
              </a:rPr>
              <a:t>    </a:t>
            </a:r>
          </a:p>
          <a:p>
            <a:pPr algn="just"/>
            <a:r>
              <a:rPr lang="ro-RO" sz="1600"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rPr>
              <a:t>Prietenul tău a decis să meargă mai departe în viață și să-și uite ultima iubită. El a decis să scape de toate scrisorile de dragoste pe care le primise de la prietena sa, arzându-le, dar poate arde scrisorile numai atunci când este singur acasă. El are un total de N scrisori de dragoste pe care le primise de la prietena sa și este singur acasă timp de S ore. Fiecare scrisoare de dragoste, în funcție de lungimea și hârtia din care este alcătuită, durează b minute pentru a arde. Pentru a uita de ultima lui iubită, amicul tău are nevoie să ardă cât mai multe scrisori, ajută-l și informează-l  care este numărul maxim de scrisori pe care le poate arde în S ore, dacă are nevoie de timp extra sau dacă scrisorile ard în mai puțin de S ore.</a:t>
            </a:r>
          </a:p>
          <a:p>
            <a:pPr algn="just"/>
            <a:endParaRPr lang="ro-RO" sz="1600"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endParaRPr>
          </a:p>
          <a:p>
            <a:pPr algn="just"/>
            <a:r>
              <a:rPr lang="en-US" sz="1600" u="sng" dirty="0">
                <a:solidFill>
                  <a:srgbClr val="080808"/>
                </a:solidFill>
                <a:latin typeface="Bahnschrift" panose="020B0502040204020203" pitchFamily="34" charset="0"/>
              </a:rPr>
              <a:t>Input</a:t>
            </a:r>
            <a:r>
              <a:rPr lang="ro-RO" sz="1600" u="sng" dirty="0">
                <a:solidFill>
                  <a:srgbClr val="080808"/>
                </a:solidFill>
                <a:latin typeface="Bahnschrift" panose="020B0502040204020203" pitchFamily="34" charset="0"/>
              </a:rPr>
              <a:t>:</a:t>
            </a:r>
          </a:p>
          <a:p>
            <a:pPr algn="just"/>
            <a:endParaRPr lang="en-US" sz="1600" u="sng" dirty="0">
              <a:solidFill>
                <a:srgbClr val="080808"/>
              </a:solidFill>
              <a:latin typeface="Bahnschrift" panose="020B0502040204020203" pitchFamily="34" charset="0"/>
            </a:endParaRPr>
          </a:p>
          <a:p>
            <a:pPr marL="0" marR="0" algn="just">
              <a:lnSpc>
                <a:spcPct val="12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o-RO" sz="1600" dirty="0">
                <a:solidFill>
                  <a:srgbClr val="080808"/>
                </a:solidFill>
                <a:latin typeface="Bahnschrift" panose="020B0502040204020203" pitchFamily="34" charset="0"/>
                <a:cs typeface="Arial" panose="020B0604020202020204" pitchFamily="34" charset="0"/>
              </a:rPr>
              <a:t>  </a:t>
            </a:r>
            <a:r>
              <a:rPr lang="ro-RO" sz="1600"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rPr>
              <a:t>Prima linie a fișierului conține două numere întregi separate prin spațiu N și S</a:t>
            </a:r>
            <a:endParaRPr lang="en-US" sz="1600"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endParaRPr>
          </a:p>
          <a:p>
            <a:pPr marL="0" marR="0" algn="just">
              <a:lnSpc>
                <a:spcPct val="125000"/>
              </a:lnSpc>
              <a:spcBef>
                <a:spcPts val="0"/>
              </a:spcBef>
              <a:spcAft>
                <a:spcPts val="0"/>
              </a:spcAft>
            </a:pP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(1</a:t>
            </a:r>
            <a:r>
              <a:rPr lang="ro-RO" sz="1600" dirty="0">
                <a:solidFill>
                  <a:srgbClr val="080808"/>
                </a:solidFill>
                <a:effectLst/>
                <a:latin typeface="Bahnschrift" panose="020B0502040204020203" pitchFamily="34" charset="0"/>
                <a:ea typeface="Cambria Math" panose="02040503050406030204" pitchFamily="18" charset="0"/>
                <a:cs typeface="Cambria Math" panose="02040503050406030204" pitchFamily="18" charset="0"/>
              </a:rPr>
              <a:t>≤</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N</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dirty="0">
                <a:solidFill>
                  <a:srgbClr val="080808"/>
                </a:solidFill>
                <a:effectLst/>
                <a:latin typeface="Bahnschrift" panose="020B0502040204020203" pitchFamily="34" charset="0"/>
                <a:ea typeface="Cambria Math" panose="02040503050406030204" pitchFamily="18" charset="0"/>
                <a:cs typeface="Cambria Math" panose="02040503050406030204" pitchFamily="18" charset="0"/>
              </a:rPr>
              <a:t>≤</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10^5</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1</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dirty="0">
                <a:solidFill>
                  <a:srgbClr val="080808"/>
                </a:solidFill>
                <a:effectLst/>
                <a:latin typeface="Bahnschrift" panose="020B0502040204020203" pitchFamily="34" charset="0"/>
                <a:ea typeface="Cambria Math" panose="02040503050406030204" pitchFamily="18" charset="0"/>
                <a:cs typeface="Cambria Math" panose="02040503050406030204" pitchFamily="18" charset="0"/>
              </a:rPr>
              <a:t>≤</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S</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dirty="0">
                <a:solidFill>
                  <a:srgbClr val="080808"/>
                </a:solidFill>
                <a:effectLst/>
                <a:latin typeface="Bahnschrift" panose="020B0502040204020203" pitchFamily="34" charset="0"/>
                <a:ea typeface="Cambria Math" panose="02040503050406030204" pitchFamily="18" charset="0"/>
                <a:cs typeface="Cambria Math" panose="02040503050406030204" pitchFamily="18" charset="0"/>
              </a:rPr>
              <a:t>≤</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10^4) </a:t>
            </a:r>
            <a:r>
              <a:rPr lang="ro-RO" sz="1600"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rPr>
              <a:t>, unde N este numărul de scrisori pe care prietenul tău le are în total și S este timpul în ore pentru care ar trebui să se ardă focul. Urmează N linii care conțin fiecare un număr întreg b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1</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dirty="0">
                <a:solidFill>
                  <a:srgbClr val="080808"/>
                </a:solidFill>
                <a:effectLst/>
                <a:latin typeface="Bahnschrift" panose="020B0502040204020203" pitchFamily="34" charset="0"/>
                <a:ea typeface="Cambria Math" panose="02040503050406030204" pitchFamily="18" charset="0"/>
                <a:cs typeface="Cambria Math" panose="02040503050406030204" pitchFamily="18" charset="0"/>
              </a:rPr>
              <a:t>≤</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b</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dirty="0">
                <a:solidFill>
                  <a:srgbClr val="080808"/>
                </a:solidFill>
                <a:effectLst/>
                <a:latin typeface="Bahnschrift" panose="020B0502040204020203" pitchFamily="34" charset="0"/>
                <a:ea typeface="Cambria Math" panose="02040503050406030204" pitchFamily="18" charset="0"/>
                <a:cs typeface="Cambria Math" panose="02040503050406030204" pitchFamily="18" charset="0"/>
              </a:rPr>
              <a:t>≤</a:t>
            </a:r>
            <a:r>
              <a:rPr lang="ro-RO" sz="1600"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 </a:t>
            </a:r>
            <a:r>
              <a:rPr lang="ro-RO" sz="1600" b="1" dirty="0">
                <a:solidFill>
                  <a:srgbClr val="080808"/>
                </a:solidFill>
                <a:effectLst/>
                <a:latin typeface="Bahnschrift" panose="020B0502040204020203" pitchFamily="34" charset="0"/>
                <a:ea typeface="Helvetica" panose="020B0604020202020204" pitchFamily="34" charset="0"/>
                <a:cs typeface="Arial" panose="020B0604020202020204" pitchFamily="34" charset="0"/>
              </a:rPr>
              <a:t>10^6</a:t>
            </a:r>
            <a:r>
              <a:rPr lang="ro-RO" sz="1600"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rPr>
              <a:t>), care semnifică timpul de care are nevoie fiecare scrisoare pentru a arde</a:t>
            </a:r>
            <a:r>
              <a:rPr lang="ro-RO"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rPr>
              <a:t>.</a:t>
            </a:r>
            <a:endParaRPr lang="en-US" dirty="0">
              <a:solidFill>
                <a:srgbClr val="080808"/>
              </a:solidFill>
              <a:effectLst/>
              <a:latin typeface="Bahnschrift" panose="020B0502040204020203" pitchFamily="34" charset="0"/>
              <a:ea typeface="Times New Roman" panose="02020603050405020304" pitchFamily="18" charset="0"/>
              <a:cs typeface="Arial" panose="020B0604020202020204" pitchFamily="34" charset="0"/>
            </a:endParaRPr>
          </a:p>
          <a:p>
            <a:pPr algn="just"/>
            <a:endParaRPr lang="ro-RO" sz="2000" dirty="0">
              <a:solidFill>
                <a:srgbClr val="202124"/>
              </a:solidFill>
              <a:latin typeface="Bahnschrift" panose="020B0502040204020203" pitchFamily="34" charset="0"/>
              <a:cs typeface="Arial" panose="020B0604020202020204" pitchFamily="34" charset="0"/>
            </a:endParaRPr>
          </a:p>
          <a:p>
            <a:pPr algn="just"/>
            <a:endParaRPr lang="en-US" sz="2000" dirty="0">
              <a:latin typeface="Bahnschrift" panose="020B0502040204020203" pitchFamily="34" charset="0"/>
            </a:endParaRPr>
          </a:p>
        </p:txBody>
      </p:sp>
      <p:sp>
        <p:nvSpPr>
          <p:cNvPr id="6" name="TextBox 5"/>
          <p:cNvSpPr txBox="1"/>
          <p:nvPr/>
        </p:nvSpPr>
        <p:spPr>
          <a:xfrm>
            <a:off x="180975" y="113358"/>
            <a:ext cx="3295650" cy="1477328"/>
          </a:xfrm>
          <a:prstGeom prst="rect">
            <a:avLst/>
          </a:prstGeom>
          <a:noFill/>
        </p:spPr>
        <p:txBody>
          <a:bodyPr wrap="square" rtlCol="0">
            <a:spAutoFit/>
          </a:bodyPr>
          <a:lstStyle/>
          <a:p>
            <a:pPr algn="just"/>
            <a:r>
              <a:rPr lang="ro-RO" b="1" u="sng" dirty="0">
                <a:latin typeface="Berlin Sans FB" panose="020E0602020502020306" pitchFamily="34" charset="0"/>
              </a:rPr>
              <a:t>Problema2 – Scrisori de dragoste:</a:t>
            </a:r>
          </a:p>
          <a:p>
            <a:pPr algn="just"/>
            <a:endParaRPr lang="ro-RO" u="sng" dirty="0">
              <a:latin typeface="Berlin Sans FB" panose="020E0602020502020306" pitchFamily="34" charset="0"/>
            </a:endParaRPr>
          </a:p>
          <a:p>
            <a:pPr algn="just"/>
            <a:r>
              <a:rPr lang="ro-RO" dirty="0">
                <a:latin typeface="Berlin Sans FB" panose="020E0602020502020306" pitchFamily="34" charset="0"/>
              </a:rPr>
              <a:t>  </a:t>
            </a:r>
            <a:r>
              <a:rPr lang="ro-RO" u="sng" dirty="0">
                <a:latin typeface="Berlin Sans FB" panose="020E0602020502020306" pitchFamily="34" charset="0"/>
              </a:rPr>
              <a:t>Enunțul problemei:</a:t>
            </a:r>
            <a:endParaRPr lang="ro-RO" dirty="0">
              <a:solidFill>
                <a:srgbClr val="202124"/>
              </a:solidFill>
              <a:latin typeface="Berlin Sans FB" panose="020E0602020502020306"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69920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123ECC56-DFB8-4937-A9AD-2BE4DF39DD71}"/>
              </a:ext>
            </a:extLst>
          </p:cNvPr>
          <p:cNvSpPr txBox="1"/>
          <p:nvPr/>
        </p:nvSpPr>
        <p:spPr>
          <a:xfrm>
            <a:off x="88777" y="106532"/>
            <a:ext cx="11851689" cy="6125592"/>
          </a:xfrm>
          <a:prstGeom prst="rect">
            <a:avLst/>
          </a:prstGeom>
          <a:noFill/>
        </p:spPr>
        <p:txBody>
          <a:bodyPr wrap="square" rtlCol="0">
            <a:spAutoFit/>
          </a:bodyPr>
          <a:lstStyle/>
          <a:p>
            <a:endParaRPr lang="en-US" dirty="0"/>
          </a:p>
        </p:txBody>
      </p:sp>
      <p:sp>
        <p:nvSpPr>
          <p:cNvPr id="3" name="CasetăText 2">
            <a:extLst>
              <a:ext uri="{FF2B5EF4-FFF2-40B4-BE49-F238E27FC236}">
                <a16:creationId xmlns:a16="http://schemas.microsoft.com/office/drawing/2014/main" id="{F45FFAFB-C011-4844-9D5B-E0F4E54F4D1A}"/>
              </a:ext>
            </a:extLst>
          </p:cNvPr>
          <p:cNvSpPr txBox="1"/>
          <p:nvPr/>
        </p:nvSpPr>
        <p:spPr>
          <a:xfrm>
            <a:off x="241177" y="258932"/>
            <a:ext cx="11851689" cy="6125592"/>
          </a:xfrm>
          <a:prstGeom prst="rect">
            <a:avLst/>
          </a:prstGeom>
          <a:noFill/>
        </p:spPr>
        <p:txBody>
          <a:bodyPr wrap="square" rtlCol="0">
            <a:spAutoFit/>
          </a:bodyPr>
          <a:lstStyle/>
          <a:p>
            <a:endParaRPr lang="en-US" dirty="0"/>
          </a:p>
        </p:txBody>
      </p:sp>
      <p:sp>
        <p:nvSpPr>
          <p:cNvPr id="4" name="CasetăText 3">
            <a:extLst>
              <a:ext uri="{FF2B5EF4-FFF2-40B4-BE49-F238E27FC236}">
                <a16:creationId xmlns:a16="http://schemas.microsoft.com/office/drawing/2014/main" id="{9EDD677B-99AB-4BD6-B893-06C1FA6BB187}"/>
              </a:ext>
            </a:extLst>
          </p:cNvPr>
          <p:cNvSpPr txBox="1"/>
          <p:nvPr/>
        </p:nvSpPr>
        <p:spPr>
          <a:xfrm>
            <a:off x="99135" y="106532"/>
            <a:ext cx="12146132" cy="5693866"/>
          </a:xfrm>
          <a:prstGeom prst="rect">
            <a:avLst/>
          </a:prstGeom>
          <a:noFill/>
        </p:spPr>
        <p:txBody>
          <a:bodyPr wrap="square" rtlCol="0">
            <a:spAutoFit/>
          </a:bodyPr>
          <a:lstStyle/>
          <a:p>
            <a:r>
              <a:rPr lang="en-US" u="sng" dirty="0">
                <a:latin typeface="Bahnschrift" panose="020B0502040204020203" pitchFamily="34" charset="0"/>
              </a:rPr>
              <a:t>Output</a:t>
            </a:r>
            <a:r>
              <a:rPr lang="ro-RO" u="sng" dirty="0">
                <a:latin typeface="Bahnschrift" panose="020B0502040204020203" pitchFamily="34" charset="0"/>
              </a:rPr>
              <a:t>:</a:t>
            </a:r>
            <a:endParaRPr lang="en-US" u="sng" dirty="0">
              <a:latin typeface="Bahnschrift" panose="020B0502040204020203" pitchFamily="34" charset="0"/>
            </a:endParaRPr>
          </a:p>
          <a:p>
            <a:endParaRPr lang="ro-RO" sz="1800" dirty="0">
              <a:solidFill>
                <a:srgbClr val="202124"/>
              </a:solidFill>
              <a:effectLst/>
              <a:latin typeface="Bahnschrift" panose="020B0502040204020203" pitchFamily="34" charset="0"/>
              <a:ea typeface="Times New Roman" panose="02020603050405020304" pitchFamily="18" charset="0"/>
            </a:endParaRPr>
          </a:p>
          <a:p>
            <a:r>
              <a:rPr lang="ro-RO" dirty="0">
                <a:solidFill>
                  <a:srgbClr val="202124"/>
                </a:solidFill>
                <a:latin typeface="Bahnschrift" panose="020B0502040204020203" pitchFamily="34" charset="0"/>
                <a:ea typeface="Times New Roman" panose="02020603050405020304" pitchFamily="18" charset="0"/>
              </a:rPr>
              <a:t>   </a:t>
            </a:r>
            <a:r>
              <a:rPr lang="ro-RO" sz="1800" dirty="0">
                <a:solidFill>
                  <a:srgbClr val="202124"/>
                </a:solidFill>
                <a:effectLst/>
                <a:latin typeface="Bahnschrift" panose="020B0502040204020203" pitchFamily="34" charset="0"/>
                <a:ea typeface="Times New Roman" panose="02020603050405020304" pitchFamily="18" charset="0"/>
              </a:rPr>
              <a:t>Dacă scrisorile de dragoste ard pentru S ore exacte, atunci se afișează numărul de scrisori de dragoste care sunt arse, dacă scrisorile ard mai puțin de S ore, se afișează numărul total de minute pentru care scrisorile ard, ceea ce se întâmplă în cazul în care el rămâne fără scrisori. Cu toate acestea, dacă scrisorile ard mai mult de S ore, atunci se afișează numărul maxim de scrisori arse și timpul minim în minute pentru care focul arde după S ore.</a:t>
            </a:r>
          </a:p>
          <a:p>
            <a:endParaRPr lang="ro-RO" dirty="0">
              <a:solidFill>
                <a:srgbClr val="202124"/>
              </a:solidFill>
              <a:latin typeface="Bahnschrift" panose="020B0502040204020203" pitchFamily="34" charset="0"/>
            </a:endParaRPr>
          </a:p>
          <a:p>
            <a:r>
              <a:rPr lang="ro-RO" u="sng" dirty="0">
                <a:solidFill>
                  <a:srgbClr val="202124"/>
                </a:solidFill>
                <a:latin typeface="Bahnschrift" panose="020B0502040204020203" pitchFamily="34" charset="0"/>
              </a:rPr>
              <a:t>Exemplu:</a:t>
            </a:r>
          </a:p>
          <a:p>
            <a:r>
              <a:rPr lang="ro-RO" dirty="0">
                <a:solidFill>
                  <a:srgbClr val="202124"/>
                </a:solidFill>
                <a:latin typeface="Bahnschrift" panose="020B0502040204020203" pitchFamily="34" charset="0"/>
              </a:rPr>
              <a:t>Pentru setul de valori </a:t>
            </a:r>
          </a:p>
          <a:p>
            <a:r>
              <a:rPr lang="ro-RO" sz="1600" dirty="0">
                <a:solidFill>
                  <a:srgbClr val="202124"/>
                </a:solidFill>
                <a:latin typeface="Bahnschrift" panose="020B0502040204020203" pitchFamily="34" charset="0"/>
              </a:rPr>
              <a:t>5 10</a:t>
            </a:r>
          </a:p>
          <a:p>
            <a:r>
              <a:rPr lang="ro-RO" sz="1600" dirty="0">
                <a:solidFill>
                  <a:srgbClr val="202124"/>
                </a:solidFill>
                <a:latin typeface="Bahnschrift" panose="020B0502040204020203" pitchFamily="34" charset="0"/>
              </a:rPr>
              <a:t>120</a:t>
            </a:r>
          </a:p>
          <a:p>
            <a:r>
              <a:rPr lang="ro-RO" sz="1600" dirty="0">
                <a:solidFill>
                  <a:srgbClr val="202124"/>
                </a:solidFill>
                <a:latin typeface="Bahnschrift" panose="020B0502040204020203" pitchFamily="34" charset="0"/>
              </a:rPr>
              <a:t>120</a:t>
            </a:r>
          </a:p>
          <a:p>
            <a:r>
              <a:rPr lang="ro-RO" sz="1600" dirty="0">
                <a:solidFill>
                  <a:srgbClr val="202124"/>
                </a:solidFill>
                <a:latin typeface="Bahnschrift" panose="020B0502040204020203" pitchFamily="34" charset="0"/>
              </a:rPr>
              <a:t>480</a:t>
            </a:r>
          </a:p>
          <a:p>
            <a:r>
              <a:rPr lang="ro-RO" sz="1600" dirty="0">
                <a:solidFill>
                  <a:srgbClr val="202124"/>
                </a:solidFill>
                <a:latin typeface="Bahnschrift" panose="020B0502040204020203" pitchFamily="34" charset="0"/>
              </a:rPr>
              <a:t>180</a:t>
            </a:r>
          </a:p>
          <a:p>
            <a:r>
              <a:rPr lang="ro-RO" sz="1600" dirty="0">
                <a:solidFill>
                  <a:srgbClr val="202124"/>
                </a:solidFill>
                <a:latin typeface="Bahnschrift" panose="020B0502040204020203" pitchFamily="34" charset="0"/>
              </a:rPr>
              <a:t>180 , rezultatul afișat este 4 480, deoarece în cele 10 ore au fost arse 4 scrisori, iar pentru a le arde pe toate este nevoie de încă 480 de minute.</a:t>
            </a:r>
          </a:p>
          <a:p>
            <a:endParaRPr lang="ro-RO" dirty="0">
              <a:solidFill>
                <a:srgbClr val="202124"/>
              </a:solidFill>
              <a:latin typeface="Bahnschrift" panose="020B0502040204020203" pitchFamily="34" charset="0"/>
            </a:endParaRPr>
          </a:p>
          <a:p>
            <a:endParaRPr lang="ro-RO" dirty="0">
              <a:solidFill>
                <a:srgbClr val="202124"/>
              </a:solidFill>
              <a:latin typeface="Bahnschrift" panose="020B0502040204020203" pitchFamily="34" charset="0"/>
            </a:endParaRPr>
          </a:p>
          <a:p>
            <a:r>
              <a:rPr lang="ro-RO" b="1" u="sng" dirty="0">
                <a:latin typeface="Bahnschrift" panose="020B0502040204020203" pitchFamily="34" charset="0"/>
              </a:rPr>
              <a:t>Vezi implementarea problemei aici</a:t>
            </a:r>
            <a:r>
              <a:rPr lang="en-US" b="1" dirty="0">
                <a:latin typeface="Bahnschrift" panose="020B0502040204020203" pitchFamily="34" charset="0"/>
              </a:rPr>
              <a:t> </a:t>
            </a:r>
            <a:endParaRPr lang="en-US" b="1" u="sng" dirty="0">
              <a:latin typeface="Bahnschrift" panose="020B0502040204020203" pitchFamily="34" charset="0"/>
            </a:endParaRPr>
          </a:p>
          <a:p>
            <a:endParaRPr lang="ro-RO" dirty="0">
              <a:solidFill>
                <a:srgbClr val="202124"/>
              </a:solidFill>
              <a:latin typeface="Bahnschrift" panose="020B0502040204020203" pitchFamily="34" charset="0"/>
            </a:endParaRPr>
          </a:p>
          <a:p>
            <a:endParaRPr lang="en-US" dirty="0">
              <a:latin typeface="Bahnschrift" panose="020B0502040204020203" pitchFamily="34" charset="0"/>
            </a:endParaRPr>
          </a:p>
        </p:txBody>
      </p:sp>
      <p:pic>
        <p:nvPicPr>
          <p:cNvPr id="7" name="Grafic 6" descr="Roți dințate">
            <a:hlinkClick r:id="rId2" action="ppaction://hlinkfile"/>
            <a:extLst>
              <a:ext uri="{FF2B5EF4-FFF2-40B4-BE49-F238E27FC236}">
                <a16:creationId xmlns:a16="http://schemas.microsoft.com/office/drawing/2014/main" id="{0C250070-7104-489B-9DED-EF5232A0B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4718" y="4421080"/>
            <a:ext cx="1811044" cy="1811044"/>
          </a:xfrm>
          <a:prstGeom prst="rect">
            <a:avLst/>
          </a:prstGeom>
        </p:spPr>
      </p:pic>
    </p:spTree>
    <p:extLst>
      <p:ext uri="{BB962C8B-B14F-4D97-AF65-F5344CB8AC3E}">
        <p14:creationId xmlns:p14="http://schemas.microsoft.com/office/powerpoint/2010/main" val="253697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tăText 1">
                <a:extLst>
                  <a:ext uri="{FF2B5EF4-FFF2-40B4-BE49-F238E27FC236}">
                    <a16:creationId xmlns:a16="http://schemas.microsoft.com/office/drawing/2014/main" id="{83EF407D-2F01-451B-B464-688CDBF55BCE}"/>
                  </a:ext>
                </a:extLst>
              </p:cNvPr>
              <p:cNvSpPr txBox="1"/>
              <p:nvPr/>
            </p:nvSpPr>
            <p:spPr>
              <a:xfrm>
                <a:off x="178836" y="244826"/>
                <a:ext cx="11700769" cy="6362191"/>
              </a:xfrm>
              <a:prstGeom prst="rect">
                <a:avLst/>
              </a:prstGeom>
              <a:noFill/>
            </p:spPr>
            <p:txBody>
              <a:bodyPr wrap="square" rtlCol="0">
                <a:spAutoFit/>
              </a:bodyPr>
              <a:lstStyle/>
              <a:p>
                <a:pPr marL="0" marR="0" algn="just">
                  <a:lnSpc>
                    <a:spcPct val="107000"/>
                  </a:lnSpc>
                  <a:spcBef>
                    <a:spcPts val="0"/>
                  </a:spcBef>
                  <a:spcAft>
                    <a:spcPts val="800"/>
                  </a:spcAft>
                </a:pPr>
                <a:r>
                  <a:rPr lang="ro-RO" sz="2400" b="1" u="sng"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CORECTITUDINEA PROBLEMEI</a:t>
                </a:r>
                <a:r>
                  <a:rPr lang="en-US" sz="2400" b="1" u="sng"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t>
                </a:r>
                <a:endParaRPr lang="ro-RO" sz="2400" b="1" u="sng"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800"/>
                  </a:spcAft>
                </a:pPr>
                <a:endParaRPr lang="ro-RO" sz="2000" b="1"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800"/>
                  </a:spcAft>
                </a:pPr>
                <a:endParaRPr lang="en-US" sz="2000" b="1"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800"/>
                  </a:spcAft>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Presupunem ca setul de scrisori este ordonat crescător după timpul de ardere necesar pentru fiecare scrisoare.</a:t>
                </a:r>
                <a:endPar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800"/>
                  </a:spcAft>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Proprietatea de alegere "</a:t>
                </a:r>
                <a:r>
                  <a:rPr lang="ro-RO" sz="1800" dirty="0" err="1">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greedy</a:t>
                </a: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endPar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algn="just">
                  <a:lnSpc>
                    <a:spcPct val="107000"/>
                  </a:lnSpc>
                  <a:spcAft>
                    <a:spcPts val="800"/>
                  </a:spcAft>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Fie O = (</a:t>
                </a:r>
                <a14:m>
                  <m:oMath xmlns:m="http://schemas.openxmlformats.org/officeDocument/2006/math">
                    <m:sSub>
                      <m:sSubPr>
                        <m:ctrlPr>
                          <a:rPr lang="en-US"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𝑜</m:t>
                        </m:r>
                      </m:e>
                      <m:sub>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1 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𝑜</m:t>
                        </m:r>
                      </m:e>
                      <m:sub>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 . . , </a:t>
                </a:r>
                <a14:m>
                  <m:oMath xmlns:m="http://schemas.openxmlformats.org/officeDocument/2006/math">
                    <m:sSub>
                      <m:sSubPr>
                        <m:ctrlPr>
                          <a:rPr lang="en-US"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𝑜</m:t>
                        </m:r>
                      </m:e>
                      <m:sub>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r>
                          <a:rPr lang="ro-RO"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o soluție optimă și  X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soluția dată de algoritm. Există mai multe situații</a:t>
                </a:r>
                <a:r>
                  <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t>
                </a:r>
              </a:p>
              <a:p>
                <a:pPr marL="342900" marR="0" lvl="0" indent="-342900" algn="just">
                  <a:lnSpc>
                    <a:spcPct val="107000"/>
                  </a:lnSpc>
                  <a:spcBef>
                    <a:spcPts val="0"/>
                  </a:spcBef>
                  <a:spcAft>
                    <a:spcPts val="0"/>
                  </a:spcAft>
                  <a:buFont typeface="Times New Roman" panose="02020603050405020304" pitchFamily="18" charset="0"/>
                  <a:buChar char="-"/>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Dacă k &gt; m atunci O nu este soluția optimă. 2</a:t>
                </a:r>
                <a:endPar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342900" marR="0" lvl="0" indent="-342900" algn="just">
                  <a:lnSpc>
                    <a:spcPct val="107000"/>
                  </a:lnSpc>
                  <a:spcBef>
                    <a:spcPts val="0"/>
                  </a:spcBef>
                  <a:spcAft>
                    <a:spcPts val="0"/>
                  </a:spcAft>
                  <a:buFont typeface="Times New Roman" panose="02020603050405020304" pitchFamily="18" charset="0"/>
                  <a:buChar char="-"/>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Dacă k = m </a:t>
                </a:r>
                <a:r>
                  <a:rPr lang="ro-RO"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atunci</a:t>
                </a: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X este optimă.</a:t>
                </a:r>
                <a:endPar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Dacă k &lt; m, atunci putem înlocui în O pe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cu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(scrisoarea care arde cel mai repede) fără a altera restricția problemei și păstrând același număr (maxim) de spectacole selectate. Obținem soluția optimă O</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endPar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129540" marR="0" algn="just">
                  <a:lnSpc>
                    <a:spcPct val="107000"/>
                  </a:lnSpc>
                  <a:spcBef>
                    <a:spcPts val="0"/>
                  </a:spcBef>
                  <a:spcAft>
                    <a:spcPts val="800"/>
                  </a:spcAft>
                </a:pPr>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Proprietatea de substructura optimă. Considerăm soluția optimă O</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Presupunem că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nu este soluție optimă pentru subproblema selecției subsetul considerat. Rezultă că există O</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o alta soluție cu k</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&gt; m. Acest lucru ar conduce la o soluție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mai bună decât O</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t>
                </a:r>
                <a14:m>
                  <m:oMath xmlns:m="http://schemas.openxmlformats.org/officeDocument/2006/math">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 . . . , </a:t>
                </a:r>
                <a14:m>
                  <m:oMath xmlns:m="http://schemas.openxmlformats.org/officeDocument/2006/math">
                    <m:sSub>
                      <m:sSubPr>
                        <m:ctrlPr>
                          <a:rPr lang="en-US"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b>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ro-RO" sz="18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ro-RO"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Contradicție. </a:t>
                </a:r>
                <a:endParaRPr lang="en-US" sz="1800"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algn="just"/>
                <a:endParaRPr lang="en-US" sz="1600" dirty="0">
                  <a:solidFill>
                    <a:schemeClr val="tx1">
                      <a:lumMod val="75000"/>
                      <a:lumOff val="25000"/>
                    </a:schemeClr>
                  </a:solidFill>
                  <a:latin typeface="Bahnschrift" panose="020B0502040204020203" pitchFamily="34" charset="0"/>
                </a:endParaRPr>
              </a:p>
            </p:txBody>
          </p:sp>
        </mc:Choice>
        <mc:Fallback xmlns="">
          <p:sp>
            <p:nvSpPr>
              <p:cNvPr id="2" name="CasetăText 1">
                <a:extLst>
                  <a:ext uri="{FF2B5EF4-FFF2-40B4-BE49-F238E27FC236}">
                    <a16:creationId xmlns:a16="http://schemas.microsoft.com/office/drawing/2014/main" id="{83EF407D-2F01-451B-B464-688CDBF55BCE}"/>
                  </a:ext>
                </a:extLst>
              </p:cNvPr>
              <p:cNvSpPr txBox="1">
                <a:spLocks noRot="1" noChangeAspect="1" noMove="1" noResize="1" noEditPoints="1" noAdjustHandles="1" noChangeArrowheads="1" noChangeShapeType="1" noTextEdit="1"/>
              </p:cNvSpPr>
              <p:nvPr/>
            </p:nvSpPr>
            <p:spPr>
              <a:xfrm>
                <a:off x="178836" y="244826"/>
                <a:ext cx="11700769" cy="6362191"/>
              </a:xfrm>
              <a:prstGeom prst="rect">
                <a:avLst/>
              </a:prstGeom>
              <a:blipFill>
                <a:blip r:embed="rId2"/>
                <a:stretch>
                  <a:fillRect l="-781" t="-958" r="-41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51411">
            <a:off x="9790209" y="-17025"/>
            <a:ext cx="2036246" cy="1763738"/>
          </a:xfrm>
          <a:prstGeom prst="rect">
            <a:avLst/>
          </a:prstGeom>
        </p:spPr>
      </p:pic>
    </p:spTree>
    <p:extLst>
      <p:ext uri="{BB962C8B-B14F-4D97-AF65-F5344CB8AC3E}">
        <p14:creationId xmlns:p14="http://schemas.microsoft.com/office/powerpoint/2010/main" val="427437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asetăText 1">
                <a:extLst>
                  <a:ext uri="{FF2B5EF4-FFF2-40B4-BE49-F238E27FC236}">
                    <a16:creationId xmlns:a16="http://schemas.microsoft.com/office/drawing/2014/main" id="{781FF9EF-E593-46D6-8230-23253D87557C}"/>
                  </a:ext>
                </a:extLst>
              </p:cNvPr>
              <p:cNvSpPr txBox="1"/>
              <p:nvPr/>
            </p:nvSpPr>
            <p:spPr>
              <a:xfrm>
                <a:off x="115410" y="159798"/>
                <a:ext cx="11878322" cy="6664838"/>
              </a:xfrm>
              <a:prstGeom prst="rect">
                <a:avLst/>
              </a:prstGeom>
              <a:noFill/>
            </p:spPr>
            <p:txBody>
              <a:bodyPr wrap="square" rtlCol="0">
                <a:spAutoFit/>
              </a:bodyPr>
              <a:lstStyle/>
              <a:p>
                <a:pPr algn="just"/>
                <a:r>
                  <a:rPr lang="ro-RO" sz="2000" b="1" u="sng" dirty="0">
                    <a:solidFill>
                      <a:schemeClr val="tx1">
                        <a:lumMod val="75000"/>
                        <a:lumOff val="25000"/>
                      </a:schemeClr>
                    </a:solidFill>
                    <a:latin typeface="Bahnschrift" panose="020B0502040204020203" pitchFamily="34" charset="0"/>
                  </a:rPr>
                  <a:t>COMPLEXITATEA:</a:t>
                </a:r>
              </a:p>
              <a:p>
                <a:pPr algn="just"/>
                <a:endParaRPr lang="ro-RO" sz="2000" b="1" u="sng" dirty="0">
                  <a:solidFill>
                    <a:schemeClr val="tx1">
                      <a:lumMod val="75000"/>
                      <a:lumOff val="25000"/>
                    </a:schemeClr>
                  </a:solidFill>
                  <a:latin typeface="Bahnschrift" panose="020B0502040204020203" pitchFamily="34" charset="0"/>
                </a:endParaRPr>
              </a:p>
              <a:p>
                <a:pPr marR="0" lvl="0" algn="just" rtl="0">
                  <a:lnSpc>
                    <a:spcPct val="107000"/>
                  </a:lnSpc>
                  <a:spcBef>
                    <a:spcPts val="0"/>
                  </a:spcBef>
                  <a:spcAft>
                    <a:spcPts val="0"/>
                  </a:spcAft>
                </a:pPr>
                <a:r>
                  <a:rPr lang="ro-RO" sz="2000" i="1"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1.   Subprogramul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Citire() =</a:t>
                </a: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&gt; </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Complexitatea acestui subprogram este dată de structura repetitivă </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for</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&gt;</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Acest ciclu se referă la variabila </a:t>
                </a:r>
                <a:r>
                  <a:rPr lang="he-IL"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i</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care pornește de la valoarea </a:t>
                </a:r>
                <a:r>
                  <a:rPr lang="he-IL"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0</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și se oprește la valoarea </a:t>
                </a:r>
                <a:r>
                  <a:rPr lang="he-IL"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n-1</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la fiecare pas crescând cu o unitate, cee</a:t>
                </a:r>
                <a:r>
                  <a:rPr lang="ro-RO" sz="2000" dirty="0">
                    <a:solidFill>
                      <a:schemeClr val="tx1">
                        <a:lumMod val="75000"/>
                        <a:lumOff val="25000"/>
                      </a:schemeClr>
                    </a:solidFill>
                    <a:latin typeface="Bahnschrift" panose="020B0502040204020203" pitchFamily="34" charset="0"/>
                    <a:cs typeface="Arial" panose="020B0604020202020204" pitchFamily="34" charset="0"/>
                  </a:rPr>
                  <a:t>a ce înseamnă că acesta se execută de </a:t>
                </a:r>
                <a:r>
                  <a:rPr lang="he-IL"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n</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cs typeface="Arial" panose="020B0604020202020204" pitchFamily="34" charset="0"/>
                  </a:rPr>
                  <a:t> ori</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a:t>
                </a:r>
                <a:r>
                  <a:rPr lang="en-US"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&gt;</a:t>
                </a:r>
                <a:r>
                  <a:rPr lang="ro-RO" sz="2000" u="none" strike="noStrike" dirty="0">
                    <a:solidFill>
                      <a:schemeClr val="tx1">
                        <a:lumMod val="75000"/>
                        <a:lumOff val="25000"/>
                      </a:schemeClr>
                    </a:solidFill>
                    <a:effectLst/>
                    <a:latin typeface="Bahnschrift" panose="020B0502040204020203" pitchFamily="34"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Complexitatea este Θ(n). </a:t>
                </a:r>
              </a:p>
              <a:p>
                <a:pPr marR="0" lvl="0" algn="ctr" rtl="0">
                  <a:lnSpc>
                    <a:spcPct val="107000"/>
                  </a:lnSpc>
                  <a:spcBef>
                    <a:spcPts val="0"/>
                  </a:spcBef>
                  <a:spcAft>
                    <a:spcPts val="0"/>
                  </a:spcAft>
                </a:pP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14:m>
                  <m:oMath xmlns:m="http://schemas.openxmlformats.org/officeDocument/2006/math">
                    <m:nary>
                      <m:naryPr>
                        <m:chr m:val="∑"/>
                        <m:ctrlPr>
                          <a:rPr lang="ro-RO" sz="200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ctrlPr>
                      </m:naryPr>
                      <m:sub>
                        <m:r>
                          <m:rPr>
                            <m:brk m:alnAt="23"/>
                          </m:rP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𝑖</m:t>
                        </m:r>
                        <m: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=0</m:t>
                        </m:r>
                      </m:sub>
                      <m:sup>
                        <m: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𝑛</m:t>
                        </m:r>
                        <m: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−1</m:t>
                        </m:r>
                      </m:sup>
                      <m:e>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1=1+1+…+1 (</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𝑑𝑒</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 </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𝑛</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 </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𝑜𝑟𝑖</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 1)=</m:t>
                        </m:r>
                      </m:e>
                    </m:nary>
                  </m:oMath>
                </a14:m>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n</a:t>
                </a:r>
              </a:p>
              <a:p>
                <a:pPr marL="342900" marR="0" lvl="0" indent="-342900" algn="just">
                  <a:lnSpc>
                    <a:spcPct val="107000"/>
                  </a:lnSpc>
                  <a:spcBef>
                    <a:spcPts val="0"/>
                  </a:spcBef>
                  <a:spcAft>
                    <a:spcPts val="0"/>
                  </a:spcAft>
                  <a:buAutoNum type="arabicPeriod" startAt="2"/>
                </a:pPr>
                <a:r>
                  <a:rPr lang="ro-RO" sz="2000" i="1"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Subprogramul </a:t>
                </a:r>
                <a:r>
                  <a:rPr lang="en-US" sz="2000" u="none" strike="noStrike" dirty="0" err="1">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AfisareSolutie</a:t>
                </a: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t>
                </a: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&gt;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În acest subprogram nu există structuri repetitive, motiv pentru care complexitatea este constantă =</a:t>
                </a: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&gt;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Complexitatea este Θ(1).</a:t>
                </a:r>
              </a:p>
              <a:p>
                <a:pPr marR="0" lvl="0" algn="just">
                  <a:lnSpc>
                    <a:spcPct val="107000"/>
                  </a:lnSpc>
                  <a:spcBef>
                    <a:spcPts val="0"/>
                  </a:spcBef>
                  <a:spcAft>
                    <a:spcPts val="0"/>
                  </a:spcAft>
                </a:pPr>
                <a:endPar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endParaRPr>
              </a:p>
              <a:p>
                <a:pPr marL="457200" marR="0" lvl="0" indent="-457200" algn="just" rtl="0">
                  <a:lnSpc>
                    <a:spcPct val="107000"/>
                  </a:lnSpc>
                  <a:spcBef>
                    <a:spcPts val="0"/>
                  </a:spcBef>
                  <a:spcAft>
                    <a:spcPts val="0"/>
                  </a:spcAft>
                  <a:buAutoNum type="arabicPeriod" startAt="3"/>
                </a:pPr>
                <a:r>
                  <a:rPr lang="ro-RO" sz="2000" i="1"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Subprogramul</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Consolas" panose="020B0609020204030204" pitchFamily="49" charset="0"/>
                  </a:rPr>
                  <a:t> </a:t>
                </a:r>
                <a:r>
                  <a:rPr lang="en-US" sz="2000" u="none" strike="noStrike" dirty="0" err="1">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Rezolvare</a:t>
                </a: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a:t>
                </a: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&gt; </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Complexitatea acestui subprogram este dată de structura repetitive</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for</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&gt; </a:t>
                </a:r>
                <a:r>
                  <a:rPr lang="ro-RO" sz="2000" dirty="0">
                    <a:solidFill>
                      <a:schemeClr val="tx1">
                        <a:lumMod val="75000"/>
                        <a:lumOff val="25000"/>
                      </a:schemeClr>
                    </a:solidFill>
                    <a:latin typeface="Bahnschrift" panose="020B0502040204020203" pitchFamily="34" charset="0"/>
                    <a:cs typeface="Arial" panose="020B0604020202020204" pitchFamily="34" charset="0"/>
                  </a:rPr>
                  <a:t>Acest ciclu se referă la variabila </a:t>
                </a:r>
                <a:r>
                  <a:rPr lang="he-IL" sz="2000" dirty="0">
                    <a:solidFill>
                      <a:schemeClr val="tx1">
                        <a:lumMod val="75000"/>
                        <a:lumOff val="25000"/>
                      </a:schemeClr>
                    </a:solidFill>
                    <a:latin typeface="Bahnschrift" panose="020B0502040204020203" pitchFamily="34" charset="0"/>
                  </a:rPr>
                  <a:t>֦</a:t>
                </a:r>
                <a:r>
                  <a:rPr lang="ro-RO" sz="2000" dirty="0">
                    <a:solidFill>
                      <a:schemeClr val="tx1">
                        <a:lumMod val="75000"/>
                        <a:lumOff val="25000"/>
                      </a:schemeClr>
                    </a:solidFill>
                    <a:latin typeface="Bahnschrift" panose="020B0502040204020203" pitchFamily="34" charset="0"/>
                    <a:cs typeface="Arial" panose="020B0604020202020204" pitchFamily="34" charset="0"/>
                  </a:rPr>
                  <a:t> i</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cs typeface="Arial" panose="020B0604020202020204" pitchFamily="34" charset="0"/>
                  </a:rPr>
                  <a:t>  care pornește de la valoarea </a:t>
                </a:r>
                <a:r>
                  <a:rPr lang="he-IL" sz="2000" dirty="0">
                    <a:solidFill>
                      <a:schemeClr val="tx1">
                        <a:lumMod val="75000"/>
                        <a:lumOff val="25000"/>
                      </a:schemeClr>
                    </a:solidFill>
                    <a:latin typeface="Bahnschrift" panose="020B0502040204020203" pitchFamily="34" charset="0"/>
                  </a:rPr>
                  <a:t>֦</a:t>
                </a:r>
                <a:r>
                  <a:rPr lang="ro-RO" sz="2000" dirty="0">
                    <a:solidFill>
                      <a:schemeClr val="tx1">
                        <a:lumMod val="75000"/>
                        <a:lumOff val="25000"/>
                      </a:schemeClr>
                    </a:solidFill>
                    <a:latin typeface="Bahnschrift" panose="020B0502040204020203" pitchFamily="34" charset="0"/>
                    <a:cs typeface="Arial" panose="020B0604020202020204" pitchFamily="34" charset="0"/>
                  </a:rPr>
                  <a:t> 0</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cs typeface="Arial" panose="020B0604020202020204" pitchFamily="34" charset="0"/>
                  </a:rPr>
                  <a:t> și se oprește la valoarea </a:t>
                </a:r>
                <a:r>
                  <a:rPr lang="he-IL" sz="2000" dirty="0">
                    <a:solidFill>
                      <a:schemeClr val="tx1">
                        <a:lumMod val="75000"/>
                        <a:lumOff val="25000"/>
                      </a:schemeClr>
                    </a:solidFill>
                    <a:latin typeface="Bahnschrift" panose="020B0502040204020203" pitchFamily="34" charset="0"/>
                  </a:rPr>
                  <a:t>֦</a:t>
                </a:r>
                <a:r>
                  <a:rPr lang="ro-RO" sz="2000" dirty="0">
                    <a:solidFill>
                      <a:schemeClr val="tx1">
                        <a:lumMod val="75000"/>
                        <a:lumOff val="25000"/>
                      </a:schemeClr>
                    </a:solidFill>
                    <a:latin typeface="Bahnschrift" panose="020B0502040204020203" pitchFamily="34" charset="0"/>
                    <a:cs typeface="Arial" panose="020B0604020202020204" pitchFamily="34" charset="0"/>
                  </a:rPr>
                  <a:t> n-1</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cs typeface="Arial" panose="020B0604020202020204" pitchFamily="34" charset="0"/>
                  </a:rPr>
                  <a:t>, la fiecare pas crescând cu o unitate, ceea ce înseamnă că acesta se execută de </a:t>
                </a:r>
                <a:r>
                  <a:rPr lang="he-IL" sz="2000" dirty="0">
                    <a:solidFill>
                      <a:schemeClr val="tx1">
                        <a:lumMod val="75000"/>
                        <a:lumOff val="25000"/>
                      </a:schemeClr>
                    </a:solidFill>
                    <a:latin typeface="Bahnschrift" panose="020B0502040204020203" pitchFamily="34" charset="0"/>
                  </a:rPr>
                  <a:t>֦</a:t>
                </a:r>
                <a:r>
                  <a:rPr lang="ro-RO" sz="2000" dirty="0">
                    <a:solidFill>
                      <a:schemeClr val="tx1">
                        <a:lumMod val="75000"/>
                        <a:lumOff val="25000"/>
                      </a:schemeClr>
                    </a:solidFill>
                    <a:latin typeface="Bahnschrift" panose="020B0502040204020203" pitchFamily="34" charset="0"/>
                    <a:cs typeface="Arial" panose="020B0604020202020204" pitchFamily="34" charset="0"/>
                  </a:rPr>
                  <a:t> n</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cs typeface="Arial" panose="020B0604020202020204" pitchFamily="34" charset="0"/>
                  </a:rPr>
                  <a:t> ori. =</a:t>
                </a:r>
                <a:r>
                  <a:rPr lang="en-US" sz="2000" dirty="0">
                    <a:solidFill>
                      <a:schemeClr val="tx1">
                        <a:lumMod val="75000"/>
                        <a:lumOff val="25000"/>
                      </a:schemeClr>
                    </a:solidFill>
                    <a:latin typeface="Bahnschrift" panose="020B0502040204020203" pitchFamily="34" charset="0"/>
                    <a:cs typeface="Arial" panose="020B0604020202020204" pitchFamily="34" charset="0"/>
                  </a:rPr>
                  <a:t>&gt;</a:t>
                </a:r>
                <a:r>
                  <a:rPr lang="ro-RO" sz="2000" dirty="0">
                    <a:solidFill>
                      <a:schemeClr val="tx1">
                        <a:lumMod val="75000"/>
                        <a:lumOff val="25000"/>
                      </a:schemeClr>
                    </a:solidFill>
                    <a:latin typeface="Bahnschrift" panose="020B0502040204020203" pitchFamily="34" charset="0"/>
                    <a:cs typeface="Arial" panose="020B0604020202020204" pitchFamily="34" charset="0"/>
                  </a:rPr>
                  <a:t> </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Complexitatea este Θ(n).</a:t>
                </a:r>
                <a:endPar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endParaRPr>
              </a:p>
              <a:p>
                <a:pPr algn="ctr">
                  <a:lnSpc>
                    <a:spcPct val="107000"/>
                  </a:lnSpc>
                </a:pPr>
                <a14:m>
                  <m:oMath xmlns:m="http://schemas.openxmlformats.org/officeDocument/2006/math">
                    <m:nary>
                      <m:naryPr>
                        <m:chr m:val="∑"/>
                        <m:ctrlPr>
                          <a:rPr lang="ro-RO" sz="200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ctrlPr>
                      </m:naryPr>
                      <m:sub>
                        <m:r>
                          <m:rPr>
                            <m:brk m:alnAt="23"/>
                          </m:rP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𝑖</m:t>
                        </m:r>
                        <m: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m:t>
                        </m:r>
                        <m:r>
                          <m:rPr>
                            <m:brk m:alnAt="23"/>
                          </m:rP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0</m:t>
                        </m:r>
                      </m:sub>
                      <m:sup>
                        <m: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𝑛</m:t>
                        </m:r>
                        <m:r>
                          <a:rPr lang="ro-RO"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−1</m:t>
                        </m:r>
                      </m:sup>
                      <m:e>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1=1+1+…+1 (</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𝑑𝑒</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 </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𝑛</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 </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𝑜𝑟𝑖</m:t>
                        </m:r>
                        <m:r>
                          <a:rPr lang="en-US" sz="2000" b="0" i="1" u="none" strike="noStrike" smtClean="0">
                            <a:solidFill>
                              <a:schemeClr val="tx1">
                                <a:lumMod val="75000"/>
                                <a:lumOff val="25000"/>
                              </a:schemeClr>
                            </a:solidFill>
                            <a:effectLst/>
                            <a:latin typeface="Cambria Math" panose="02040503050406030204" pitchFamily="18" charset="0"/>
                            <a:cs typeface="Arial" panose="020B0604020202020204" pitchFamily="34" charset="0"/>
                          </a:rPr>
                          <m:t> 1)=</m:t>
                        </m:r>
                      </m:e>
                    </m:nary>
                  </m:oMath>
                </a14:m>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n</a:t>
                </a:r>
              </a:p>
              <a:p>
                <a:pPr marR="0" lvl="0" algn="ctr" rtl="0">
                  <a:lnSpc>
                    <a:spcPct val="107000"/>
                  </a:lnSpc>
                  <a:spcBef>
                    <a:spcPts val="0"/>
                  </a:spcBef>
                  <a:spcAft>
                    <a:spcPts val="0"/>
                  </a:spcAft>
                </a:pPr>
                <a:endPar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800"/>
                  </a:spcAft>
                </a:pPr>
                <a:r>
                  <a:rPr lang="en-US"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    </a:t>
                </a:r>
                <a:r>
                  <a:rPr lang="ro-RO" sz="2000" u="none" strike="noStrike" dirty="0">
                    <a:solidFill>
                      <a:schemeClr val="tx1">
                        <a:lumMod val="75000"/>
                        <a:lumOff val="25000"/>
                      </a:schemeClr>
                    </a:solidFill>
                    <a:effectLst/>
                    <a:latin typeface="Bahnschrift" panose="020B0502040204020203" pitchFamily="34" charset="0"/>
                    <a:ea typeface="Times New Roman" panose="02020603050405020304" pitchFamily="18" charset="0"/>
                    <a:cs typeface="Arial" panose="020B0604020202020204" pitchFamily="34" charset="0"/>
                  </a:rPr>
                  <a:t>Pentru a determina complexitatea totală a </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implementării alegem complexitatea maximă dintre cele determinate anterior =</a:t>
                </a:r>
                <a:r>
                  <a:rPr lang="en-US"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&gt;</a:t>
                </a:r>
                <a:r>
                  <a:rPr lang="ro-RO" sz="2000"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 </a:t>
                </a:r>
                <a:r>
                  <a:rPr lang="ro-RO" sz="2000" b="1"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rPr>
                  <a:t>Complexitatea este Θ(n).</a:t>
                </a:r>
                <a:endParaRPr lang="en-US" sz="2000" b="1"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endParaRPr>
              </a:p>
              <a:p>
                <a:pPr algn="just"/>
                <a:endParaRPr lang="en-US" dirty="0">
                  <a:solidFill>
                    <a:schemeClr val="tx1">
                      <a:lumMod val="75000"/>
                      <a:lumOff val="25000"/>
                    </a:schemeClr>
                  </a:solidFill>
                  <a:latin typeface="Bahnschrift" panose="020B0502040204020203" pitchFamily="34" charset="0"/>
                </a:endParaRPr>
              </a:p>
              <a:p>
                <a:pPr algn="just">
                  <a:lnSpc>
                    <a:spcPct val="107000"/>
                  </a:lnSpc>
                  <a:spcAft>
                    <a:spcPts val="800"/>
                  </a:spcAft>
                </a:pPr>
                <a:endParaRPr lang="ro-RO" dirty="0">
                  <a:solidFill>
                    <a:schemeClr val="tx1">
                      <a:lumMod val="75000"/>
                      <a:lumOff val="25000"/>
                    </a:schemeClr>
                  </a:solidFill>
                  <a:latin typeface="Bahnschrift" panose="020B0502040204020203" pitchFamily="34" charset="0"/>
                  <a:ea typeface="Times New Roman" panose="02020603050405020304" pitchFamily="18" charset="0"/>
                  <a:cs typeface="Arial" panose="020B0604020202020204" pitchFamily="34" charset="0"/>
                </a:endParaRPr>
              </a:p>
            </p:txBody>
          </p:sp>
        </mc:Choice>
        <mc:Fallback>
          <p:sp>
            <p:nvSpPr>
              <p:cNvPr id="2" name="CasetăText 1">
                <a:extLst>
                  <a:ext uri="{FF2B5EF4-FFF2-40B4-BE49-F238E27FC236}">
                    <a16:creationId xmlns:a16="http://schemas.microsoft.com/office/drawing/2014/main" id="{781FF9EF-E593-46D6-8230-23253D87557C}"/>
                  </a:ext>
                </a:extLst>
              </p:cNvPr>
              <p:cNvSpPr txBox="1">
                <a:spLocks noRot="1" noChangeAspect="1" noMove="1" noResize="1" noEditPoints="1" noAdjustHandles="1" noChangeArrowheads="1" noChangeShapeType="1" noTextEdit="1"/>
              </p:cNvSpPr>
              <p:nvPr/>
            </p:nvSpPr>
            <p:spPr>
              <a:xfrm>
                <a:off x="115410" y="159798"/>
                <a:ext cx="11878322" cy="6664838"/>
              </a:xfrm>
              <a:prstGeom prst="rect">
                <a:avLst/>
              </a:prstGeom>
              <a:blipFill>
                <a:blip r:embed="rId2"/>
                <a:stretch>
                  <a:fillRect l="-565" t="-457" r="-513"/>
                </a:stretch>
              </a:blipFill>
            </p:spPr>
            <p:txBody>
              <a:bodyPr/>
              <a:lstStyle/>
              <a:p>
                <a:r>
                  <a:rPr lang="en-US">
                    <a:noFill/>
                  </a:rPr>
                  <a:t> </a:t>
                </a:r>
              </a:p>
            </p:txBody>
          </p:sp>
        </mc:Fallback>
      </mc:AlternateContent>
    </p:spTree>
    <p:extLst>
      <p:ext uri="{BB962C8B-B14F-4D97-AF65-F5344CB8AC3E}">
        <p14:creationId xmlns:p14="http://schemas.microsoft.com/office/powerpoint/2010/main" val="338229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84225E-5A87-4D9C-B9A3-9776C78ABF25}"/>
              </a:ext>
            </a:extLst>
          </p:cNvPr>
          <p:cNvSpPr>
            <a:spLocks noGrp="1"/>
          </p:cNvSpPr>
          <p:nvPr>
            <p:ph type="title"/>
          </p:nvPr>
        </p:nvSpPr>
        <p:spPr>
          <a:xfrm>
            <a:off x="1097280" y="286603"/>
            <a:ext cx="10058400" cy="1284745"/>
          </a:xfrm>
        </p:spPr>
        <p:txBody>
          <a:bodyPr>
            <a:normAutofit/>
          </a:bodyPr>
          <a:lstStyle/>
          <a:p>
            <a:r>
              <a:rPr lang="en-US" sz="6600" dirty="0" err="1">
                <a:latin typeface="Berlin Sans FB" panose="020E0602020502020306" pitchFamily="34" charset="0"/>
              </a:rPr>
              <a:t>Cuprins</a:t>
            </a:r>
            <a:endParaRPr lang="en-US" sz="6600" dirty="0">
              <a:latin typeface="Berlin Sans FB" panose="020E0602020502020306" pitchFamily="34" charset="0"/>
            </a:endParaRPr>
          </a:p>
        </p:txBody>
      </p:sp>
      <p:sp>
        <p:nvSpPr>
          <p:cNvPr id="3" name="Substituent conținut 2">
            <a:extLst>
              <a:ext uri="{FF2B5EF4-FFF2-40B4-BE49-F238E27FC236}">
                <a16:creationId xmlns:a16="http://schemas.microsoft.com/office/drawing/2014/main" id="{90977CAA-F0F6-4B79-A8BD-6FB31B81F469}"/>
              </a:ext>
            </a:extLst>
          </p:cNvPr>
          <p:cNvSpPr>
            <a:spLocks noGrp="1"/>
          </p:cNvSpPr>
          <p:nvPr>
            <p:ph idx="1"/>
          </p:nvPr>
        </p:nvSpPr>
        <p:spPr/>
        <p:txBody>
          <a:bodyPr/>
          <a:lstStyle/>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2400" dirty="0">
                <a:latin typeface="Bahnschrift" panose="020B0502040204020203" pitchFamily="34" charset="0"/>
              </a:rPr>
              <a:t>1. </a:t>
            </a:r>
            <a:r>
              <a:rPr lang="en-US" sz="2400" dirty="0" err="1">
                <a:latin typeface="Bahnschrift" panose="020B0502040204020203" pitchFamily="34" charset="0"/>
              </a:rPr>
              <a:t>Introducere</a:t>
            </a:r>
            <a:endParaRPr lang="en-US" sz="2400" dirty="0">
              <a:latin typeface="Bahnschrift" panose="020B0502040204020203" pitchFamily="34" charset="0"/>
            </a:endParaRPr>
          </a:p>
          <a:p>
            <a:r>
              <a:rPr lang="en-US" sz="2400" dirty="0">
                <a:latin typeface="Bahnschrift" panose="020B0502040204020203" pitchFamily="34" charset="0"/>
              </a:rPr>
              <a:t>2. </a:t>
            </a:r>
            <a:r>
              <a:rPr lang="ro-RO" sz="2400" dirty="0">
                <a:latin typeface="Bahnschrift" panose="020B0502040204020203" pitchFamily="34" charset="0"/>
              </a:rPr>
              <a:t>Structura unui algoritm </a:t>
            </a:r>
            <a:r>
              <a:rPr lang="ro-RO" sz="2400" dirty="0" err="1">
                <a:latin typeface="Bahnschrift" panose="020B0502040204020203" pitchFamily="34" charset="0"/>
              </a:rPr>
              <a:t>Greedy</a:t>
            </a:r>
            <a:endParaRPr lang="en-US" sz="2400" dirty="0">
              <a:latin typeface="Bahnschrift" panose="020B0502040204020203" pitchFamily="34" charset="0"/>
            </a:endParaRPr>
          </a:p>
          <a:p>
            <a:r>
              <a:rPr lang="ro-RO" sz="2400" dirty="0">
                <a:latin typeface="Bahnschrift" panose="020B0502040204020203" pitchFamily="34" charset="0"/>
              </a:rPr>
              <a:t>3</a:t>
            </a:r>
            <a:r>
              <a:rPr lang="en-US" sz="2400" dirty="0">
                <a:latin typeface="Bahnschrift" panose="020B0502040204020203" pitchFamily="34" charset="0"/>
              </a:rPr>
              <a:t>. </a:t>
            </a:r>
            <a:r>
              <a:rPr lang="en-US" sz="2400" dirty="0" err="1">
                <a:latin typeface="Bahnschrift" panose="020B0502040204020203" pitchFamily="34" charset="0"/>
              </a:rPr>
              <a:t>Avantaje</a:t>
            </a:r>
            <a:r>
              <a:rPr lang="en-US" sz="2400" dirty="0">
                <a:latin typeface="Bahnschrift" panose="020B0502040204020203" pitchFamily="34" charset="0"/>
              </a:rPr>
              <a:t> </a:t>
            </a:r>
            <a:r>
              <a:rPr lang="ro-RO" sz="2400" dirty="0">
                <a:latin typeface="Bahnschrift" panose="020B0502040204020203" pitchFamily="34" charset="0"/>
              </a:rPr>
              <a:t>și dezavantaje</a:t>
            </a:r>
          </a:p>
          <a:p>
            <a:r>
              <a:rPr lang="ro-RO" sz="2400" dirty="0">
                <a:latin typeface="Bahnschrift" panose="020B0502040204020203" pitchFamily="34" charset="0"/>
              </a:rPr>
              <a:t>4. Structura generală a problemelor care se rezolvă cu metoda </a:t>
            </a:r>
            <a:r>
              <a:rPr lang="ro-RO" sz="2400" dirty="0" err="1">
                <a:latin typeface="Bahnschrift" panose="020B0502040204020203" pitchFamily="34" charset="0"/>
              </a:rPr>
              <a:t>Greedy</a:t>
            </a:r>
            <a:endParaRPr lang="ro-RO" sz="2400" dirty="0">
              <a:latin typeface="Bahnschrift" panose="020B0502040204020203" pitchFamily="34" charset="0"/>
            </a:endParaRPr>
          </a:p>
          <a:p>
            <a:r>
              <a:rPr lang="ro-RO" sz="2400" dirty="0">
                <a:latin typeface="Bahnschrift" panose="020B0502040204020203" pitchFamily="34" charset="0"/>
              </a:rPr>
              <a:t>5. Probleme rezolvate</a:t>
            </a:r>
            <a:endParaRPr lang="en-US" sz="2400" dirty="0">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8397" y="432427"/>
            <a:ext cx="2051418" cy="2051418"/>
          </a:xfrm>
          <a:prstGeom prst="rect">
            <a:avLst/>
          </a:prstGeom>
        </p:spPr>
      </p:pic>
    </p:spTree>
    <p:extLst>
      <p:ext uri="{BB962C8B-B14F-4D97-AF65-F5344CB8AC3E}">
        <p14:creationId xmlns:p14="http://schemas.microsoft.com/office/powerpoint/2010/main" val="186373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A1B9E66-7A99-49C1-A61C-A9BB5A0998D4}"/>
              </a:ext>
            </a:extLst>
          </p:cNvPr>
          <p:cNvSpPr>
            <a:spLocks noGrp="1"/>
          </p:cNvSpPr>
          <p:nvPr>
            <p:ph type="title"/>
          </p:nvPr>
        </p:nvSpPr>
        <p:spPr/>
        <p:txBody>
          <a:bodyPr>
            <a:normAutofit/>
          </a:bodyPr>
          <a:lstStyle/>
          <a:p>
            <a:pPr algn="ctr"/>
            <a:r>
              <a:rPr lang="ro-RO" sz="7200" dirty="0">
                <a:latin typeface="Berlin Sans FB" panose="020E0602020502020306" pitchFamily="34" charset="0"/>
              </a:rPr>
              <a:t>Introducere</a:t>
            </a:r>
            <a:endParaRPr lang="en-US" sz="7200" dirty="0">
              <a:latin typeface="Berlin Sans FB" panose="020E0602020502020306" pitchFamily="34" charset="0"/>
            </a:endParaRPr>
          </a:p>
        </p:txBody>
      </p:sp>
      <p:sp>
        <p:nvSpPr>
          <p:cNvPr id="3" name="Substituent conținut 2">
            <a:extLst>
              <a:ext uri="{FF2B5EF4-FFF2-40B4-BE49-F238E27FC236}">
                <a16:creationId xmlns:a16="http://schemas.microsoft.com/office/drawing/2014/main" id="{E11E07AA-4692-4245-8782-F49938A43419}"/>
              </a:ext>
            </a:extLst>
          </p:cNvPr>
          <p:cNvSpPr>
            <a:spLocks noGrp="1"/>
          </p:cNvSpPr>
          <p:nvPr>
            <p:ph idx="1"/>
          </p:nvPr>
        </p:nvSpPr>
        <p:spPr>
          <a:xfrm>
            <a:off x="1097279" y="1845734"/>
            <a:ext cx="10266137" cy="4023360"/>
          </a:xfrm>
        </p:spPr>
        <p:txBody>
          <a:bodyPr>
            <a:normAutofit/>
          </a:bodyPr>
          <a:lstStyle/>
          <a:p>
            <a:pPr marL="0" indent="0">
              <a:buNone/>
            </a:pPr>
            <a:r>
              <a:rPr lang="en-US" dirty="0"/>
              <a:t>	</a:t>
            </a:r>
          </a:p>
          <a:p>
            <a:pPr marL="0" indent="0">
              <a:lnSpc>
                <a:spcPct val="150000"/>
              </a:lnSpc>
              <a:buNone/>
            </a:pPr>
            <a:r>
              <a:rPr lang="en-US" dirty="0">
                <a:latin typeface="Arial Rounded MT Bold" panose="020F0704030504030204" pitchFamily="34" charset="0"/>
              </a:rPr>
              <a:t>	</a:t>
            </a:r>
            <a:endParaRPr lang="ro-RO" dirty="0">
              <a:latin typeface="Arial Rounded MT Bold" panose="020F0704030504030204" pitchFamily="34" charset="0"/>
            </a:endParaRPr>
          </a:p>
          <a:p>
            <a:pPr marL="0" indent="0" algn="just">
              <a:lnSpc>
                <a:spcPct val="150000"/>
              </a:lnSpc>
              <a:buNone/>
            </a:pPr>
            <a:r>
              <a:rPr lang="ro-RO" sz="2400" dirty="0">
                <a:latin typeface="Bahnschrift" panose="020B0502040204020203" pitchFamily="34" charset="0"/>
              </a:rPr>
              <a:t>	Metoda Greedy (lacom) este o tehnică folosită în informatică,</a:t>
            </a:r>
            <a:r>
              <a:rPr lang="en-US" sz="2400" dirty="0">
                <a:latin typeface="Bahnschrift" panose="020B0502040204020203" pitchFamily="34" charset="0"/>
              </a:rPr>
              <a:t> </a:t>
            </a:r>
            <a:r>
              <a:rPr lang="ro-RO" sz="2400" dirty="0">
                <a:latin typeface="Bahnschrift" panose="020B0502040204020203" pitchFamily="34" charset="0"/>
              </a:rPr>
              <a:t>în general, în rezolvarea problemelor de optimizare (maximizare, minimizare), pentru a determina cel mai bun candidat dintr-o anumită categorie. </a:t>
            </a:r>
          </a:p>
        </p:txBody>
      </p:sp>
      <p:sp>
        <p:nvSpPr>
          <p:cNvPr id="7" name="Rectangle 6"/>
          <p:cNvSpPr/>
          <p:nvPr/>
        </p:nvSpPr>
        <p:spPr>
          <a:xfrm>
            <a:off x="9554528" y="1436914"/>
            <a:ext cx="1808888" cy="618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528" y="287542"/>
            <a:ext cx="2228169" cy="2298744"/>
          </a:xfrm>
          <a:prstGeom prst="rect">
            <a:avLst/>
          </a:prstGeom>
        </p:spPr>
      </p:pic>
    </p:spTree>
    <p:extLst>
      <p:ext uri="{BB962C8B-B14F-4D97-AF65-F5344CB8AC3E}">
        <p14:creationId xmlns:p14="http://schemas.microsoft.com/office/powerpoint/2010/main" val="202579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0C8F627-12CF-41C7-B46A-BDFA38729AB1}"/>
              </a:ext>
            </a:extLst>
          </p:cNvPr>
          <p:cNvSpPr>
            <a:spLocks noGrp="1"/>
          </p:cNvSpPr>
          <p:nvPr>
            <p:ph type="title"/>
          </p:nvPr>
        </p:nvSpPr>
        <p:spPr>
          <a:xfrm>
            <a:off x="885824" y="127080"/>
            <a:ext cx="9442541" cy="1450757"/>
          </a:xfrm>
        </p:spPr>
        <p:txBody>
          <a:bodyPr>
            <a:noAutofit/>
          </a:bodyPr>
          <a:lstStyle/>
          <a:p>
            <a:pPr algn="ctr"/>
            <a:br>
              <a:rPr lang="ro-RO" sz="6000" dirty="0">
                <a:latin typeface="Berlin Sans FB" panose="020E0602020502020306" pitchFamily="34" charset="0"/>
              </a:rPr>
            </a:br>
            <a:br>
              <a:rPr lang="ro-RO" sz="6000" dirty="0">
                <a:latin typeface="Berlin Sans FB" panose="020E0602020502020306" pitchFamily="34" charset="0"/>
              </a:rPr>
            </a:br>
            <a:br>
              <a:rPr lang="ro-RO" sz="6000" dirty="0">
                <a:latin typeface="Berlin Sans FB" panose="020E0602020502020306" pitchFamily="34" charset="0"/>
              </a:rPr>
            </a:br>
            <a:br>
              <a:rPr lang="en-US" sz="6000" dirty="0">
                <a:latin typeface="Berlin Sans FB" panose="020E0602020502020306" pitchFamily="34" charset="0"/>
              </a:rPr>
            </a:br>
            <a:br>
              <a:rPr lang="en-US" sz="6000" dirty="0">
                <a:latin typeface="Berlin Sans FB" panose="020E0602020502020306" pitchFamily="34" charset="0"/>
              </a:rPr>
            </a:br>
            <a:r>
              <a:rPr lang="ro-RO" sz="5400" dirty="0">
                <a:latin typeface="Berlin Sans FB" panose="020E0602020502020306" pitchFamily="34" charset="0"/>
              </a:rPr>
              <a:t>Structura unui algoritm </a:t>
            </a:r>
            <a:r>
              <a:rPr lang="ro-RO" sz="5400" dirty="0" err="1">
                <a:latin typeface="Berlin Sans FB" panose="020E0602020502020306" pitchFamily="34" charset="0"/>
              </a:rPr>
              <a:t>Greedy</a:t>
            </a:r>
            <a:endParaRPr lang="en-US" sz="5400" dirty="0">
              <a:latin typeface="Berlin Sans FB" panose="020E0602020502020306" pitchFamily="34" charset="0"/>
            </a:endParaRPr>
          </a:p>
        </p:txBody>
      </p:sp>
      <p:sp>
        <p:nvSpPr>
          <p:cNvPr id="3" name="Substituent conținut 2">
            <a:extLst>
              <a:ext uri="{FF2B5EF4-FFF2-40B4-BE49-F238E27FC236}">
                <a16:creationId xmlns:a16="http://schemas.microsoft.com/office/drawing/2014/main" id="{8FBCFC9E-EA2B-48CA-9965-4E2E45DDFE9C}"/>
              </a:ext>
            </a:extLst>
          </p:cNvPr>
          <p:cNvSpPr>
            <a:spLocks noGrp="1"/>
          </p:cNvSpPr>
          <p:nvPr>
            <p:ph idx="1"/>
          </p:nvPr>
        </p:nvSpPr>
        <p:spPr>
          <a:xfrm>
            <a:off x="1097280" y="2318073"/>
            <a:ext cx="10058400" cy="4023360"/>
          </a:xfrm>
        </p:spPr>
        <p:txBody>
          <a:bodyPr>
            <a:normAutofit/>
          </a:bodyPr>
          <a:lstStyle/>
          <a:p>
            <a:pPr algn="just">
              <a:buFont typeface="Courier New" panose="02070309020205020404" pitchFamily="49" charset="0"/>
              <a:buChar char="o"/>
            </a:pPr>
            <a:r>
              <a:rPr lang="ro-RO" dirty="0">
                <a:latin typeface="Bahnschrift" panose="020B0502040204020203" pitchFamily="34" charset="0"/>
              </a:rPr>
              <a:t> </a:t>
            </a:r>
            <a:r>
              <a:rPr lang="ro-RO" sz="2400" dirty="0">
                <a:latin typeface="Bahnschrift" panose="020B0502040204020203" pitchFamily="34" charset="0"/>
              </a:rPr>
              <a:t>Se împarte problema în subprobleme independente.</a:t>
            </a:r>
          </a:p>
          <a:p>
            <a:pPr algn="just">
              <a:buFont typeface="Courier New" panose="02070309020205020404" pitchFamily="49" charset="0"/>
              <a:buChar char="o"/>
            </a:pPr>
            <a:r>
              <a:rPr lang="ro-RO" sz="2400" dirty="0">
                <a:latin typeface="Bahnschrift" panose="020B0502040204020203" pitchFamily="34" charset="0"/>
              </a:rPr>
              <a:t> Pentru fiecare subproblemă se alege un optim local.</a:t>
            </a:r>
          </a:p>
          <a:p>
            <a:pPr algn="just">
              <a:buFont typeface="Courier New" panose="02070309020205020404" pitchFamily="49" charset="0"/>
              <a:buChar char="o"/>
            </a:pPr>
            <a:r>
              <a:rPr lang="ro-RO" sz="2400" dirty="0">
                <a:latin typeface="Bahnschrift" panose="020B0502040204020203" pitchFamily="34" charset="0"/>
              </a:rPr>
              <a:t> Algoritmul</a:t>
            </a:r>
            <a:r>
              <a:rPr lang="en-US" sz="2400" dirty="0"/>
              <a:t> </a:t>
            </a:r>
            <a:r>
              <a:rPr lang="en-US" sz="2400" dirty="0">
                <a:latin typeface="Bahnschrift" panose="020B0502040204020203" pitchFamily="34" charset="0"/>
              </a:rPr>
              <a:t>face </a:t>
            </a:r>
            <a:r>
              <a:rPr lang="en-US" sz="2400" dirty="0" err="1">
                <a:latin typeface="Bahnschrift" panose="020B0502040204020203" pitchFamily="34" charset="0"/>
              </a:rPr>
              <a:t>întotdeauna</a:t>
            </a:r>
            <a:r>
              <a:rPr lang="en-US" sz="2400" dirty="0">
                <a:latin typeface="Bahnschrift" panose="020B0502040204020203" pitchFamily="34" charset="0"/>
              </a:rPr>
              <a:t> </a:t>
            </a:r>
            <a:r>
              <a:rPr lang="en-US" sz="2400" dirty="0" err="1">
                <a:latin typeface="Bahnschrift" panose="020B0502040204020203" pitchFamily="34" charset="0"/>
              </a:rPr>
              <a:t>alegerea</a:t>
            </a:r>
            <a:r>
              <a:rPr lang="en-US" sz="2400" dirty="0">
                <a:latin typeface="Bahnschrift" panose="020B0502040204020203" pitchFamily="34" charset="0"/>
              </a:rPr>
              <a:t> care </a:t>
            </a:r>
            <a:r>
              <a:rPr lang="en-US" sz="2400" dirty="0" err="1">
                <a:latin typeface="Bahnschrift" panose="020B0502040204020203" pitchFamily="34" charset="0"/>
              </a:rPr>
              <a:t>arată</a:t>
            </a:r>
            <a:r>
              <a:rPr lang="en-US" sz="2400" dirty="0">
                <a:latin typeface="Bahnschrift" panose="020B0502040204020203" pitchFamily="34" charset="0"/>
              </a:rPr>
              <a:t> </a:t>
            </a:r>
            <a:r>
              <a:rPr lang="en-US" sz="2400" dirty="0" err="1">
                <a:latin typeface="Bahnschrift" panose="020B0502040204020203" pitchFamily="34" charset="0"/>
              </a:rPr>
              <a:t>cel</a:t>
            </a:r>
            <a:r>
              <a:rPr lang="en-US" sz="2400" dirty="0">
                <a:latin typeface="Bahnschrift" panose="020B0502040204020203" pitchFamily="34" charset="0"/>
              </a:rPr>
              <a:t> </a:t>
            </a:r>
            <a:r>
              <a:rPr lang="en-US" sz="2400" dirty="0" err="1">
                <a:latin typeface="Bahnschrift" panose="020B0502040204020203" pitchFamily="34" charset="0"/>
              </a:rPr>
              <a:t>mai</a:t>
            </a:r>
            <a:r>
              <a:rPr lang="en-US" sz="2400" dirty="0">
                <a:latin typeface="Bahnschrift" panose="020B0502040204020203" pitchFamily="34" charset="0"/>
              </a:rPr>
              <a:t> bine </a:t>
            </a:r>
            <a:r>
              <a:rPr lang="en-US" sz="2400" dirty="0" err="1">
                <a:latin typeface="Bahnschrift" panose="020B0502040204020203" pitchFamily="34" charset="0"/>
              </a:rPr>
              <a:t>în</a:t>
            </a:r>
            <a:r>
              <a:rPr lang="en-US" sz="2400" dirty="0">
                <a:latin typeface="Bahnschrift" panose="020B0502040204020203" pitchFamily="34" charset="0"/>
              </a:rPr>
              <a:t> ace</a:t>
            </a:r>
            <a:r>
              <a:rPr lang="ro-RO" sz="2400" dirty="0">
                <a:latin typeface="Bahnschrift" panose="020B0502040204020203" pitchFamily="34" charset="0"/>
              </a:rPr>
              <a:t>l</a:t>
            </a:r>
            <a:r>
              <a:rPr lang="en-US" sz="2400" dirty="0">
                <a:latin typeface="Bahnschrift" panose="020B0502040204020203" pitchFamily="34" charset="0"/>
              </a:rPr>
              <a:t> moment</a:t>
            </a:r>
            <a:r>
              <a:rPr lang="ro-RO" sz="2400" dirty="0">
                <a:latin typeface="Bahnschrift" panose="020B0502040204020203" pitchFamily="34" charset="0"/>
              </a:rPr>
              <a:t>.</a:t>
            </a:r>
          </a:p>
          <a:p>
            <a:pPr algn="just">
              <a:buFont typeface="Courier New" panose="02070309020205020404" pitchFamily="49" charset="0"/>
              <a:buChar char="o"/>
            </a:pPr>
            <a:r>
              <a:rPr lang="ro-RO" sz="2400" dirty="0">
                <a:latin typeface="Bahnschrift" panose="020B0502040204020203" pitchFamily="34" charset="0"/>
              </a:rPr>
              <a:t> În final, mulțimea de optime locale ar trebui să ducă la un optim global.</a:t>
            </a:r>
          </a:p>
          <a:p>
            <a:pPr marL="0" indent="0" algn="just">
              <a:buNone/>
            </a:pPr>
            <a:r>
              <a:rPr lang="ro-RO" sz="2400" dirty="0">
                <a:latin typeface="Bahnschrift" panose="020B0502040204020203" pitchFamily="34" charset="0"/>
              </a:rPr>
              <a:t> Nu se ajunge în totdeauna la optimul global!</a:t>
            </a:r>
          </a:p>
          <a:p>
            <a:pPr algn="just">
              <a:buFont typeface="Courier New" panose="02070309020205020404" pitchFamily="49" charset="0"/>
              <a:buChar char="o"/>
            </a:pPr>
            <a:endParaRPr lang="ro-RO" sz="2400" dirty="0">
              <a:latin typeface="Bahnschrift" panose="020B0502040204020203" pitchFamily="34" charset="0"/>
            </a:endParaRPr>
          </a:p>
        </p:txBody>
      </p:sp>
      <p:sp>
        <p:nvSpPr>
          <p:cNvPr id="5" name="Rectangle 4"/>
          <p:cNvSpPr/>
          <p:nvPr/>
        </p:nvSpPr>
        <p:spPr>
          <a:xfrm>
            <a:off x="10448925" y="1680197"/>
            <a:ext cx="935355" cy="117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hqprint">
            <a:duotone>
              <a:schemeClr val="accent2">
                <a:shade val="45000"/>
                <a:satMod val="135000"/>
              </a:schemeClr>
              <a:prstClr val="white"/>
            </a:duotone>
            <a:extLst>
              <a:ext uri="{BEBA8EAE-BF5A-486C-A8C5-ECC9F3942E4B}">
                <a14:imgProps xmlns:a14="http://schemas.microsoft.com/office/drawing/2010/main">
                  <a14:imgLayer r:embed="rId3">
                    <a14:imgEffect>
                      <a14:artisticBlur radius="9"/>
                    </a14:imgEffect>
                    <a14:imgEffect>
                      <a14:colorTemperature colorTemp="6600"/>
                    </a14:imgEffect>
                    <a14:imgEffect>
                      <a14:saturation sat="54000"/>
                    </a14:imgEffect>
                  </a14:imgLayer>
                </a14:imgProps>
              </a:ext>
              <a:ext uri="{28A0092B-C50C-407E-A947-70E740481C1C}">
                <a14:useLocalDpi xmlns:a14="http://schemas.microsoft.com/office/drawing/2010/main" val="0"/>
              </a:ext>
            </a:extLst>
          </a:blip>
          <a:stretch>
            <a:fillRect/>
          </a:stretch>
        </p:blipFill>
        <p:spPr>
          <a:xfrm>
            <a:off x="9897096" y="-199095"/>
            <a:ext cx="2517168" cy="2517168"/>
          </a:xfrm>
          <a:prstGeom prst="rect">
            <a:avLst/>
          </a:prstGeom>
        </p:spPr>
      </p:pic>
    </p:spTree>
    <p:extLst>
      <p:ext uri="{BB962C8B-B14F-4D97-AF65-F5344CB8AC3E}">
        <p14:creationId xmlns:p14="http://schemas.microsoft.com/office/powerpoint/2010/main" val="115819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193EB2B-D34B-4114-BBD3-B9852D619718}"/>
              </a:ext>
            </a:extLst>
          </p:cNvPr>
          <p:cNvSpPr>
            <a:spLocks noGrp="1"/>
          </p:cNvSpPr>
          <p:nvPr>
            <p:ph type="title"/>
          </p:nvPr>
        </p:nvSpPr>
        <p:spPr/>
        <p:txBody>
          <a:bodyPr>
            <a:normAutofit fontScale="90000"/>
          </a:bodyPr>
          <a:lstStyle/>
          <a:p>
            <a:pPr algn="ctr"/>
            <a:br>
              <a:rPr lang="ro-RO" dirty="0"/>
            </a:br>
            <a:r>
              <a:rPr lang="ro-RO" sz="8000" dirty="0">
                <a:latin typeface="Berlin Sans FB" panose="020E0602020502020306" pitchFamily="34" charset="0"/>
              </a:rPr>
              <a:t>Avantaje</a:t>
            </a:r>
            <a:r>
              <a:rPr lang="en-US" sz="6600" dirty="0">
                <a:latin typeface="Berlin Sans FB" panose="020E0602020502020306" pitchFamily="34" charset="0"/>
              </a:rPr>
              <a:t>:</a:t>
            </a:r>
            <a:r>
              <a:rPr lang="ro-RO" sz="6600" dirty="0">
                <a:latin typeface="Berlin Sans FB" panose="020E0602020502020306" pitchFamily="34" charset="0"/>
              </a:rPr>
              <a:t> </a:t>
            </a:r>
            <a:endParaRPr lang="en-US" sz="6600" dirty="0">
              <a:latin typeface="Berlin Sans FB" panose="020E0602020502020306" pitchFamily="34" charset="0"/>
            </a:endParaRPr>
          </a:p>
        </p:txBody>
      </p:sp>
      <p:sp>
        <p:nvSpPr>
          <p:cNvPr id="3" name="Substituent conținut 2">
            <a:extLst>
              <a:ext uri="{FF2B5EF4-FFF2-40B4-BE49-F238E27FC236}">
                <a16:creationId xmlns:a16="http://schemas.microsoft.com/office/drawing/2014/main" id="{60C5B8D8-61A5-4D4C-9ADE-5912CF748AE7}"/>
              </a:ext>
            </a:extLst>
          </p:cNvPr>
          <p:cNvSpPr>
            <a:spLocks noGrp="1"/>
          </p:cNvSpPr>
          <p:nvPr>
            <p:ph idx="1"/>
          </p:nvPr>
        </p:nvSpPr>
        <p:spPr/>
        <p:txBody>
          <a:bodyPr>
            <a:normAutofit fontScale="92500" lnSpcReduction="10000"/>
          </a:bodyPr>
          <a:lstStyle/>
          <a:p>
            <a:pPr marL="0" indent="0">
              <a:lnSpc>
                <a:spcPct val="150000"/>
              </a:lnSpc>
              <a:buNone/>
            </a:pPr>
            <a:endParaRPr lang="ro-RO" dirty="0">
              <a:latin typeface="Bahnschrift" panose="020B0502040204020203" pitchFamily="34" charset="0"/>
            </a:endParaRPr>
          </a:p>
          <a:p>
            <a:pPr>
              <a:lnSpc>
                <a:spcPct val="150000"/>
              </a:lnSpc>
              <a:buFont typeface="Courier New" panose="02070309020205020404" pitchFamily="49" charset="0"/>
              <a:buChar char="o"/>
            </a:pPr>
            <a:r>
              <a:rPr lang="ro-RO" dirty="0">
                <a:latin typeface="Bahnschrift" panose="020B0502040204020203" pitchFamily="34" charset="0"/>
              </a:rPr>
              <a:t> Algoritmi simpli și intuitivi.</a:t>
            </a:r>
          </a:p>
          <a:p>
            <a:pPr>
              <a:lnSpc>
                <a:spcPct val="150000"/>
              </a:lnSpc>
              <a:buFont typeface="Courier New" panose="02070309020205020404" pitchFamily="49" charset="0"/>
              <a:buChar char="o"/>
            </a:pPr>
            <a:r>
              <a:rPr lang="ro-RO" dirty="0">
                <a:latin typeface="Bahnschrift" panose="020B0502040204020203" pitchFamily="34" charset="0"/>
              </a:rPr>
              <a:t> Oferă cea mai bună soluție la nivel local.</a:t>
            </a:r>
          </a:p>
          <a:p>
            <a:pPr>
              <a:lnSpc>
                <a:spcPct val="150000"/>
              </a:lnSpc>
              <a:buFont typeface="Courier New" panose="02070309020205020404" pitchFamily="49" charset="0"/>
              <a:buChar char="o"/>
            </a:pPr>
            <a:r>
              <a:rPr lang="ro-RO" dirty="0">
                <a:latin typeface="Bahnschrift" panose="020B0502040204020203" pitchFamily="34" charset="0"/>
              </a:rPr>
              <a:t> Complexitatea în timp este, în general, polinomială.</a:t>
            </a:r>
          </a:p>
          <a:p>
            <a:pPr>
              <a:lnSpc>
                <a:spcPct val="150000"/>
              </a:lnSpc>
              <a:buFont typeface="Courier New" panose="02070309020205020404" pitchFamily="49" charset="0"/>
              <a:buChar char="o"/>
            </a:pPr>
            <a:r>
              <a:rPr lang="ro-RO" dirty="0">
                <a:latin typeface="Bahnschrift" panose="020B0502040204020203" pitchFamily="34" charset="0"/>
              </a:rPr>
              <a:t> Se poate folosi în multe domenii</a:t>
            </a:r>
            <a:r>
              <a:rPr lang="en-US" dirty="0">
                <a:latin typeface="Bahnschrift" panose="020B0502040204020203" pitchFamily="34" charset="0"/>
              </a:rPr>
              <a:t>: </a:t>
            </a:r>
            <a:r>
              <a:rPr lang="en-US" b="0" i="0" dirty="0" err="1">
                <a:effectLst/>
                <a:latin typeface="Bahnschrift" panose="020B0502040204020203" pitchFamily="34" charset="0"/>
              </a:rPr>
              <a:t>determinarea</a:t>
            </a:r>
            <a:r>
              <a:rPr lang="en-US" b="0" i="0" dirty="0">
                <a:effectLst/>
                <a:latin typeface="Bahnschrift" panose="020B0502040204020203" pitchFamily="34" charset="0"/>
              </a:rPr>
              <a:t> </a:t>
            </a:r>
            <a:r>
              <a:rPr lang="en-US" b="0" i="0" dirty="0" err="1">
                <a:effectLst/>
                <a:latin typeface="Bahnschrift" panose="020B0502040204020203" pitchFamily="34" charset="0"/>
              </a:rPr>
              <a:t>celor</a:t>
            </a:r>
            <a:r>
              <a:rPr lang="en-US" b="0" i="0" dirty="0">
                <a:effectLst/>
                <a:latin typeface="Bahnschrift" panose="020B0502040204020203" pitchFamily="34" charset="0"/>
              </a:rPr>
              <a:t> </a:t>
            </a:r>
            <a:r>
              <a:rPr lang="en-US" b="0" i="0" dirty="0" err="1">
                <a:effectLst/>
                <a:latin typeface="Bahnschrift" panose="020B0502040204020203" pitchFamily="34" charset="0"/>
              </a:rPr>
              <a:t>mai</a:t>
            </a:r>
            <a:r>
              <a:rPr lang="en-US" b="0" i="0" dirty="0">
                <a:effectLst/>
                <a:latin typeface="Bahnschrift" panose="020B0502040204020203" pitchFamily="34" charset="0"/>
              </a:rPr>
              <a:t> </a:t>
            </a:r>
            <a:r>
              <a:rPr lang="en-US" b="0" i="0" dirty="0" err="1">
                <a:effectLst/>
                <a:latin typeface="Bahnschrift" panose="020B0502040204020203" pitchFamily="34" charset="0"/>
              </a:rPr>
              <a:t>scurte</a:t>
            </a:r>
            <a:r>
              <a:rPr lang="en-US" b="0" i="0" dirty="0">
                <a:effectLst/>
                <a:latin typeface="Bahnschrift" panose="020B0502040204020203" pitchFamily="34" charset="0"/>
              </a:rPr>
              <a:t> </a:t>
            </a:r>
            <a:r>
              <a:rPr lang="en-US" b="0" i="0" dirty="0" err="1">
                <a:effectLst/>
                <a:latin typeface="Bahnschrift" panose="020B0502040204020203" pitchFamily="34" charset="0"/>
              </a:rPr>
              <a:t>drumuri</a:t>
            </a:r>
            <a:r>
              <a:rPr lang="en-US" b="0" i="0" dirty="0">
                <a:effectLst/>
                <a:latin typeface="Bahnschrift" panose="020B0502040204020203" pitchFamily="34" charset="0"/>
              </a:rPr>
              <a:t> </a:t>
            </a:r>
            <a:r>
              <a:rPr lang="ro-RO" b="0" i="0" dirty="0">
                <a:effectLst/>
                <a:latin typeface="Bahnschrift" panose="020B0502040204020203" pitchFamily="34" charset="0"/>
              </a:rPr>
              <a:t>î</a:t>
            </a:r>
            <a:r>
              <a:rPr lang="en-US" b="0" i="0" dirty="0">
                <a:effectLst/>
                <a:latin typeface="Bahnschrift" panose="020B0502040204020203" pitchFamily="34" charset="0"/>
              </a:rPr>
              <a:t>n </a:t>
            </a:r>
            <a:r>
              <a:rPr lang="en-US" b="0" i="0" dirty="0" err="1">
                <a:effectLst/>
                <a:latin typeface="Bahnschrift" panose="020B0502040204020203" pitchFamily="34" charset="0"/>
              </a:rPr>
              <a:t>grafuri</a:t>
            </a:r>
            <a:r>
              <a:rPr lang="en-US" b="0" i="0" dirty="0">
                <a:effectLst/>
                <a:latin typeface="Bahnschrift" panose="020B0502040204020203" pitchFamily="34" charset="0"/>
              </a:rPr>
              <a:t> (Dijkstra), </a:t>
            </a:r>
            <a:r>
              <a:rPr lang="en-US" b="0" i="0" dirty="0" err="1">
                <a:effectLst/>
                <a:latin typeface="Bahnschrift" panose="020B0502040204020203" pitchFamily="34" charset="0"/>
              </a:rPr>
              <a:t>determinarea</a:t>
            </a:r>
            <a:r>
              <a:rPr lang="en-US" b="0" i="0" dirty="0">
                <a:effectLst/>
                <a:latin typeface="Bahnschrift" panose="020B0502040204020203" pitchFamily="34" charset="0"/>
              </a:rPr>
              <a:t> </a:t>
            </a:r>
            <a:r>
              <a:rPr lang="en-US" b="0" i="0" dirty="0" err="1">
                <a:effectLst/>
                <a:latin typeface="Bahnschrift" panose="020B0502040204020203" pitchFamily="34" charset="0"/>
              </a:rPr>
              <a:t>arborelui</a:t>
            </a:r>
            <a:r>
              <a:rPr lang="en-US" b="0" i="0" dirty="0">
                <a:effectLst/>
                <a:latin typeface="Bahnschrift" panose="020B0502040204020203" pitchFamily="34" charset="0"/>
              </a:rPr>
              <a:t> minimal de </a:t>
            </a:r>
            <a:r>
              <a:rPr lang="en-US" b="0" i="0" dirty="0" err="1">
                <a:effectLst/>
                <a:latin typeface="Bahnschrift" panose="020B0502040204020203" pitchFamily="34" charset="0"/>
              </a:rPr>
              <a:t>acoperire</a:t>
            </a:r>
            <a:r>
              <a:rPr lang="en-US" b="0" i="0" dirty="0">
                <a:effectLst/>
                <a:latin typeface="Bahnschrift" panose="020B0502040204020203" pitchFamily="34" charset="0"/>
              </a:rPr>
              <a:t> (Prim, Kruskal), </a:t>
            </a:r>
            <a:r>
              <a:rPr lang="en-US" b="0" i="0" dirty="0" err="1">
                <a:effectLst/>
                <a:latin typeface="Bahnschrift" panose="020B0502040204020203" pitchFamily="34" charset="0"/>
              </a:rPr>
              <a:t>codificare</a:t>
            </a:r>
            <a:r>
              <a:rPr lang="en-US" b="0" i="0" dirty="0">
                <a:effectLst/>
                <a:latin typeface="Bahnschrift" panose="020B0502040204020203" pitchFamily="34" charset="0"/>
              </a:rPr>
              <a:t> </a:t>
            </a:r>
            <a:r>
              <a:rPr lang="en-US" b="0" i="0" dirty="0" err="1">
                <a:effectLst/>
                <a:latin typeface="Bahnschrift" panose="020B0502040204020203" pitchFamily="34" charset="0"/>
              </a:rPr>
              <a:t>arborilor</a:t>
            </a:r>
            <a:r>
              <a:rPr lang="en-US" b="0" i="0" dirty="0">
                <a:effectLst/>
                <a:latin typeface="Bahnschrift" panose="020B0502040204020203" pitchFamily="34" charset="0"/>
              </a:rPr>
              <a:t> </a:t>
            </a:r>
            <a:r>
              <a:rPr lang="en-US" b="0" i="0" dirty="0" err="1">
                <a:effectLst/>
                <a:latin typeface="Bahnschrift" panose="020B0502040204020203" pitchFamily="34" charset="0"/>
              </a:rPr>
              <a:t>Huffmann</a:t>
            </a:r>
            <a:r>
              <a:rPr lang="en-US" b="0" i="0" dirty="0">
                <a:effectLst/>
                <a:latin typeface="Bahnschrift" panose="020B0502040204020203" pitchFamily="34" charset="0"/>
              </a:rPr>
              <a:t>, </a:t>
            </a:r>
            <a:r>
              <a:rPr lang="en-US" b="0" i="0" dirty="0" err="1">
                <a:effectLst/>
                <a:latin typeface="Bahnschrift" panose="020B0502040204020203" pitchFamily="34" charset="0"/>
              </a:rPr>
              <a:t>planificarea</a:t>
            </a:r>
            <a:r>
              <a:rPr lang="en-US" b="0" i="0" dirty="0">
                <a:effectLst/>
                <a:latin typeface="Bahnschrift" panose="020B0502040204020203" pitchFamily="34" charset="0"/>
              </a:rPr>
              <a:t> </a:t>
            </a:r>
            <a:r>
              <a:rPr lang="en-US" b="0" i="0" dirty="0" err="1">
                <a:effectLst/>
                <a:latin typeface="Bahnschrift" panose="020B0502040204020203" pitchFamily="34" charset="0"/>
              </a:rPr>
              <a:t>activit</a:t>
            </a:r>
            <a:r>
              <a:rPr lang="ro-RO" b="0" i="0" dirty="0">
                <a:effectLst/>
                <a:latin typeface="Bahnschrift" panose="020B0502040204020203" pitchFamily="34" charset="0"/>
              </a:rPr>
              <a:t>ăț</a:t>
            </a:r>
            <a:r>
              <a:rPr lang="en-US" b="0" i="0" dirty="0" err="1">
                <a:effectLst/>
                <a:latin typeface="Bahnschrift" panose="020B0502040204020203" pitchFamily="34" charset="0"/>
              </a:rPr>
              <a:t>ilor</a:t>
            </a:r>
            <a:r>
              <a:rPr lang="en-US" b="0" i="0" dirty="0">
                <a:effectLst/>
                <a:latin typeface="Bahnschrift" panose="020B0502040204020203" pitchFamily="34" charset="0"/>
              </a:rPr>
              <a:t>, </a:t>
            </a:r>
            <a:r>
              <a:rPr lang="en-US" b="0" i="0" dirty="0" err="1">
                <a:effectLst/>
                <a:latin typeface="Bahnschrift" panose="020B0502040204020203" pitchFamily="34" charset="0"/>
              </a:rPr>
              <a:t>problema</a:t>
            </a:r>
            <a:r>
              <a:rPr lang="en-US" b="0" i="0" dirty="0">
                <a:effectLst/>
                <a:latin typeface="Bahnschrift" panose="020B0502040204020203" pitchFamily="34" charset="0"/>
              </a:rPr>
              <a:t> </a:t>
            </a:r>
            <a:r>
              <a:rPr lang="en-US" b="0" i="0" dirty="0" err="1">
                <a:effectLst/>
                <a:latin typeface="Bahnschrift" panose="020B0502040204020203" pitchFamily="34" charset="0"/>
              </a:rPr>
              <a:t>spectacolelor</a:t>
            </a:r>
            <a:r>
              <a:rPr lang="en-US" b="0" i="0" dirty="0">
                <a:effectLst/>
                <a:latin typeface="Bahnschrift" panose="020B0502040204020203" pitchFamily="34" charset="0"/>
              </a:rPr>
              <a:t> </a:t>
            </a:r>
            <a:r>
              <a:rPr lang="ro-RO" dirty="0" err="1">
                <a:latin typeface="Bahnschrift" panose="020B0502040204020203" pitchFamily="34" charset="0"/>
              </a:rPr>
              <a:t>ș</a:t>
            </a:r>
            <a:r>
              <a:rPr lang="en-US" b="0" i="0" dirty="0" err="1">
                <a:effectLst/>
                <a:latin typeface="Bahnschrift" panose="020B0502040204020203" pitchFamily="34" charset="0"/>
              </a:rPr>
              <a:t>i</a:t>
            </a:r>
            <a:r>
              <a:rPr lang="en-US" b="0" i="0" dirty="0">
                <a:effectLst/>
                <a:latin typeface="Bahnschrift" panose="020B0502040204020203" pitchFamily="34" charset="0"/>
              </a:rPr>
              <a:t> </a:t>
            </a:r>
            <a:r>
              <a:rPr lang="en-US" b="0" i="0" dirty="0" err="1">
                <a:effectLst/>
                <a:latin typeface="Bahnschrift" panose="020B0502040204020203" pitchFamily="34" charset="0"/>
              </a:rPr>
              <a:t>problema</a:t>
            </a:r>
            <a:r>
              <a:rPr lang="en-US" b="0" i="0" dirty="0">
                <a:effectLst/>
                <a:latin typeface="Bahnschrift" panose="020B0502040204020203" pitchFamily="34" charset="0"/>
              </a:rPr>
              <a:t> </a:t>
            </a:r>
            <a:r>
              <a:rPr lang="en-US" b="0" i="0" dirty="0" err="1">
                <a:effectLst/>
                <a:latin typeface="Bahnschrift" panose="020B0502040204020203" pitchFamily="34" charset="0"/>
              </a:rPr>
              <a:t>frac</a:t>
            </a:r>
            <a:r>
              <a:rPr lang="ro-RO" b="0" i="0" dirty="0">
                <a:effectLst/>
                <a:latin typeface="Bahnschrift" panose="020B0502040204020203" pitchFamily="34" charset="0"/>
              </a:rPr>
              <a:t>ț</a:t>
            </a:r>
            <a:r>
              <a:rPr lang="en-US" b="0" i="0" dirty="0" err="1">
                <a:effectLst/>
                <a:latin typeface="Bahnschrift" panose="020B0502040204020203" pitchFamily="34" charset="0"/>
              </a:rPr>
              <a:t>ionar</a:t>
            </a:r>
            <a:r>
              <a:rPr lang="ro-RO" b="0" i="0" dirty="0">
                <a:effectLst/>
                <a:latin typeface="Bahnschrift" panose="020B0502040204020203" pitchFamily="34" charset="0"/>
              </a:rPr>
              <a:t>ă</a:t>
            </a:r>
            <a:r>
              <a:rPr lang="en-US" b="0" i="0" dirty="0">
                <a:effectLst/>
                <a:latin typeface="Bahnschrift" panose="020B0502040204020203" pitchFamily="34" charset="0"/>
              </a:rPr>
              <a:t> a </a:t>
            </a:r>
            <a:r>
              <a:rPr lang="en-US" b="0" i="0" dirty="0" err="1">
                <a:effectLst/>
                <a:latin typeface="Bahnschrift" panose="020B0502040204020203" pitchFamily="34" charset="0"/>
              </a:rPr>
              <a:t>rucsacului</a:t>
            </a:r>
            <a:r>
              <a:rPr lang="ro-RO" b="0" i="0" dirty="0">
                <a:effectLst/>
                <a:latin typeface="Bahnschrift" panose="020B0502040204020203" pitchFamily="34" charset="0"/>
              </a:rPr>
              <a:t>.</a:t>
            </a:r>
            <a:endParaRPr lang="ro-RO" dirty="0">
              <a:latin typeface="Bahnschrift" panose="020B0502040204020203" pitchFamily="34" charset="0"/>
            </a:endParaRPr>
          </a:p>
        </p:txBody>
      </p:sp>
      <p:sp>
        <p:nvSpPr>
          <p:cNvPr id="5" name="Rectangle 4"/>
          <p:cNvSpPr/>
          <p:nvPr/>
        </p:nvSpPr>
        <p:spPr>
          <a:xfrm>
            <a:off x="9723120" y="1640840"/>
            <a:ext cx="1524000" cy="193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2957" y="286603"/>
            <a:ext cx="1752600" cy="1657350"/>
          </a:xfrm>
          <a:prstGeom prst="rect">
            <a:avLst/>
          </a:prstGeom>
        </p:spPr>
      </p:pic>
    </p:spTree>
    <p:extLst>
      <p:ext uri="{BB962C8B-B14F-4D97-AF65-F5344CB8AC3E}">
        <p14:creationId xmlns:p14="http://schemas.microsoft.com/office/powerpoint/2010/main" val="182686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9FEAA30-A039-4D03-BF4B-224D670F290B}"/>
              </a:ext>
            </a:extLst>
          </p:cNvPr>
          <p:cNvSpPr>
            <a:spLocks noGrp="1"/>
          </p:cNvSpPr>
          <p:nvPr>
            <p:ph type="title"/>
          </p:nvPr>
        </p:nvSpPr>
        <p:spPr/>
        <p:txBody>
          <a:bodyPr>
            <a:normAutofit/>
          </a:bodyPr>
          <a:lstStyle/>
          <a:p>
            <a:pPr algn="ctr"/>
            <a:r>
              <a:rPr lang="ro-RO" sz="7200" dirty="0">
                <a:latin typeface="Berlin Sans FB" panose="020E0602020502020306" pitchFamily="34" charset="0"/>
              </a:rPr>
              <a:t>Dezavantaje</a:t>
            </a:r>
            <a:r>
              <a:rPr lang="en-US" sz="7200" dirty="0">
                <a:latin typeface="Berlin Sans FB" panose="020E0602020502020306" pitchFamily="34" charset="0"/>
              </a:rPr>
              <a:t>:</a:t>
            </a:r>
          </a:p>
        </p:txBody>
      </p:sp>
      <p:sp>
        <p:nvSpPr>
          <p:cNvPr id="3" name="Substituent conținut 2">
            <a:extLst>
              <a:ext uri="{FF2B5EF4-FFF2-40B4-BE49-F238E27FC236}">
                <a16:creationId xmlns:a16="http://schemas.microsoft.com/office/drawing/2014/main" id="{24CE8E56-D16D-4147-8309-EDC890E74225}"/>
              </a:ext>
            </a:extLst>
          </p:cNvPr>
          <p:cNvSpPr>
            <a:spLocks noGrp="1"/>
          </p:cNvSpPr>
          <p:nvPr>
            <p:ph idx="1"/>
          </p:nvPr>
        </p:nvSpPr>
        <p:spPr>
          <a:xfrm>
            <a:off x="1097280" y="2454513"/>
            <a:ext cx="10058400" cy="4023360"/>
          </a:xfrm>
        </p:spPr>
        <p:txBody>
          <a:bodyPr/>
          <a:lstStyle/>
          <a:p>
            <a:endParaRPr lang="ro-RO" dirty="0"/>
          </a:p>
          <a:p>
            <a:pPr>
              <a:buFont typeface="Courier New" panose="02070309020205020404" pitchFamily="49" charset="0"/>
              <a:buChar char="o"/>
            </a:pPr>
            <a:r>
              <a:rPr lang="ro-RO" sz="2400" dirty="0">
                <a:latin typeface="Bahnschrift" panose="020B0502040204020203" pitchFamily="34" charset="0"/>
              </a:rPr>
              <a:t> Succesiunea de optime locale  nu duce întotdeauna la un optim global.</a:t>
            </a:r>
          </a:p>
          <a:p>
            <a:pPr>
              <a:buFont typeface="Courier New" panose="02070309020205020404" pitchFamily="49" charset="0"/>
              <a:buChar char="o"/>
            </a:pPr>
            <a:r>
              <a:rPr lang="ro-RO" sz="2400" dirty="0">
                <a:latin typeface="Bahnschrift" panose="020B0502040204020203" pitchFamily="34" charset="0"/>
              </a:rPr>
              <a:t> Nu avem întotdeauna soluție.</a:t>
            </a:r>
          </a:p>
          <a:p>
            <a:pPr>
              <a:buFont typeface="Courier New" panose="02070309020205020404" pitchFamily="49" charset="0"/>
              <a:buChar char="o"/>
            </a:pPr>
            <a:r>
              <a:rPr lang="ro-RO" sz="2400" dirty="0">
                <a:latin typeface="Bahnschrift" panose="020B0502040204020203" pitchFamily="34" charset="0"/>
              </a:rPr>
              <a:t> Demonstrația corectitudinii soluției găsite poate fi greoaie.</a:t>
            </a:r>
            <a:endParaRPr lang="en-US" sz="2400" dirty="0">
              <a:latin typeface="Bahnschrift" panose="020B0502040204020203" pitchFamily="34" charset="0"/>
            </a:endParaRPr>
          </a:p>
        </p:txBody>
      </p:sp>
      <p:sp>
        <p:nvSpPr>
          <p:cNvPr id="4" name="Rectangle 3"/>
          <p:cNvSpPr/>
          <p:nvPr/>
        </p:nvSpPr>
        <p:spPr>
          <a:xfrm>
            <a:off x="9946640" y="1635760"/>
            <a:ext cx="1290320" cy="209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408" y="286603"/>
            <a:ext cx="1885950" cy="1762125"/>
          </a:xfrm>
          <a:prstGeom prst="rect">
            <a:avLst/>
          </a:prstGeom>
        </p:spPr>
      </p:pic>
    </p:spTree>
    <p:extLst>
      <p:ext uri="{BB962C8B-B14F-4D97-AF65-F5344CB8AC3E}">
        <p14:creationId xmlns:p14="http://schemas.microsoft.com/office/powerpoint/2010/main" val="9823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B9DC95F-4466-4FA6-8BDF-37EFBDB0408A}"/>
              </a:ext>
            </a:extLst>
          </p:cNvPr>
          <p:cNvSpPr>
            <a:spLocks noGrp="1"/>
          </p:cNvSpPr>
          <p:nvPr>
            <p:ph type="title"/>
          </p:nvPr>
        </p:nvSpPr>
        <p:spPr/>
        <p:txBody>
          <a:bodyPr>
            <a:normAutofit/>
          </a:bodyPr>
          <a:lstStyle/>
          <a:p>
            <a:pPr algn="ctr"/>
            <a:r>
              <a:rPr lang="ro-RO" dirty="0">
                <a:latin typeface="Berlin Sans FB" panose="020E0602020502020306" pitchFamily="34" charset="0"/>
              </a:rPr>
              <a:t>Structura generală a problemelor care se rezolvă cu metoda </a:t>
            </a:r>
            <a:r>
              <a:rPr lang="ro-RO" dirty="0" err="1">
                <a:latin typeface="Berlin Sans FB" panose="020E0602020502020306" pitchFamily="34" charset="0"/>
              </a:rPr>
              <a:t>Greedy</a:t>
            </a:r>
            <a:endParaRPr lang="en-US" dirty="0">
              <a:latin typeface="Berlin Sans FB" panose="020E0602020502020306" pitchFamily="34" charset="0"/>
            </a:endParaRPr>
          </a:p>
        </p:txBody>
      </p:sp>
      <p:sp>
        <p:nvSpPr>
          <p:cNvPr id="3" name="Substituent conținut 2">
            <a:extLst>
              <a:ext uri="{FF2B5EF4-FFF2-40B4-BE49-F238E27FC236}">
                <a16:creationId xmlns:a16="http://schemas.microsoft.com/office/drawing/2014/main" id="{1FC44BB3-B267-44B2-B754-CF344465FE05}"/>
              </a:ext>
            </a:extLst>
          </p:cNvPr>
          <p:cNvSpPr>
            <a:spLocks noGrp="1"/>
          </p:cNvSpPr>
          <p:nvPr>
            <p:ph idx="1"/>
          </p:nvPr>
        </p:nvSpPr>
        <p:spPr>
          <a:xfrm>
            <a:off x="1097280" y="2424854"/>
            <a:ext cx="10058400" cy="4023360"/>
          </a:xfrm>
        </p:spPr>
        <p:txBody>
          <a:bodyPr/>
          <a:lstStyle/>
          <a:p>
            <a:endParaRPr lang="en-US" dirty="0"/>
          </a:p>
          <a:p>
            <a:pPr>
              <a:buFont typeface="Courier New" panose="02070309020205020404" pitchFamily="49" charset="0"/>
              <a:buChar char="o"/>
            </a:pPr>
            <a:r>
              <a:rPr lang="ro-RO" dirty="0">
                <a:latin typeface="Bahnschrift" panose="020B0502040204020203" pitchFamily="34" charset="0"/>
              </a:rPr>
              <a:t> </a:t>
            </a:r>
            <a:r>
              <a:rPr lang="ro-RO" sz="2800" dirty="0">
                <a:latin typeface="Bahnschrift" panose="020B0502040204020203" pitchFamily="34" charset="0"/>
              </a:rPr>
              <a:t>S</a:t>
            </a:r>
            <a:r>
              <a:rPr lang="en-US" sz="2800" dirty="0">
                <a:latin typeface="Bahnschrift" panose="020B0502040204020203" pitchFamily="34" charset="0"/>
              </a:rPr>
              <a:t>e </a:t>
            </a:r>
            <a:r>
              <a:rPr lang="en-US" sz="2800" dirty="0" err="1">
                <a:latin typeface="Bahnschrift" panose="020B0502040204020203" pitchFamily="34" charset="0"/>
              </a:rPr>
              <a:t>dă</a:t>
            </a:r>
            <a:r>
              <a:rPr lang="en-US" sz="2800" dirty="0">
                <a:latin typeface="Bahnschrift" panose="020B0502040204020203" pitchFamily="34" charset="0"/>
              </a:rPr>
              <a:t> o </a:t>
            </a:r>
            <a:r>
              <a:rPr lang="en-US" sz="2800" dirty="0" err="1">
                <a:latin typeface="Bahnschrift" panose="020B0502040204020203" pitchFamily="34" charset="0"/>
              </a:rPr>
              <a:t>mulţime</a:t>
            </a:r>
            <a:r>
              <a:rPr lang="en-US" sz="2800" dirty="0">
                <a:latin typeface="Bahnschrift" panose="020B0502040204020203" pitchFamily="34" charset="0"/>
              </a:rPr>
              <a:t> A</a:t>
            </a:r>
          </a:p>
          <a:p>
            <a:pPr>
              <a:buFont typeface="Courier New" panose="02070309020205020404" pitchFamily="49" charset="0"/>
              <a:buChar char="o"/>
            </a:pPr>
            <a:r>
              <a:rPr lang="ro-RO" sz="2800" dirty="0">
                <a:latin typeface="Bahnschrift" panose="020B0502040204020203" pitchFamily="34" charset="0"/>
              </a:rPr>
              <a:t> S</a:t>
            </a:r>
            <a:r>
              <a:rPr lang="en-US" sz="2800" dirty="0">
                <a:latin typeface="Bahnschrift" panose="020B0502040204020203" pitchFamily="34" charset="0"/>
              </a:rPr>
              <a:t>e cere o </a:t>
            </a:r>
            <a:r>
              <a:rPr lang="en-US" sz="2800" dirty="0" err="1">
                <a:latin typeface="Bahnschrift" panose="020B0502040204020203" pitchFamily="34" charset="0"/>
              </a:rPr>
              <a:t>submulţime</a:t>
            </a:r>
            <a:r>
              <a:rPr lang="en-US" sz="2800" dirty="0">
                <a:latin typeface="Bahnschrift" panose="020B0502040204020203" pitchFamily="34" charset="0"/>
              </a:rPr>
              <a:t> S⊆A care</a:t>
            </a:r>
            <a:r>
              <a:rPr lang="ro-RO" sz="2800" dirty="0">
                <a:latin typeface="Bahnschrift" panose="020B0502040204020203" pitchFamily="34" charset="0"/>
              </a:rPr>
              <a:t> trebuie</a:t>
            </a:r>
            <a:r>
              <a:rPr lang="en-US" sz="2800" dirty="0">
                <a:latin typeface="Bahnschrift" panose="020B0502040204020203" pitchFamily="34" charset="0"/>
              </a:rPr>
              <a:t>:</a:t>
            </a:r>
          </a:p>
          <a:p>
            <a:pPr marL="0" indent="0">
              <a:buNone/>
            </a:pPr>
            <a:r>
              <a:rPr lang="ro-RO" sz="2800" dirty="0">
                <a:latin typeface="Bahnschrift" panose="020B0502040204020203" pitchFamily="34" charset="0"/>
              </a:rPr>
              <a:t>	</a:t>
            </a:r>
            <a:r>
              <a:rPr lang="en-US" sz="2800" dirty="0">
                <a:latin typeface="Bahnschrift" panose="020B0502040204020203" pitchFamily="34" charset="0"/>
              </a:rPr>
              <a:t> </a:t>
            </a:r>
            <a:r>
              <a:rPr lang="ro-RO" sz="2800" dirty="0">
                <a:latin typeface="Bahnschrift" panose="020B0502040204020203" pitchFamily="34" charset="0"/>
              </a:rPr>
              <a:t>-</a:t>
            </a:r>
            <a:r>
              <a:rPr lang="en-US" sz="2800" dirty="0" err="1">
                <a:latin typeface="Bahnschrift" panose="020B0502040204020203" pitchFamily="34" charset="0"/>
              </a:rPr>
              <a:t>să</a:t>
            </a:r>
            <a:r>
              <a:rPr lang="en-US" sz="2800" dirty="0">
                <a:latin typeface="Bahnschrift" panose="020B0502040204020203" pitchFamily="34" charset="0"/>
              </a:rPr>
              <a:t> </a:t>
            </a:r>
            <a:r>
              <a:rPr lang="en-US" sz="2800" dirty="0" err="1">
                <a:latin typeface="Bahnschrift" panose="020B0502040204020203" pitchFamily="34" charset="0"/>
              </a:rPr>
              <a:t>îndeplinească</a:t>
            </a:r>
            <a:r>
              <a:rPr lang="en-US" sz="2800" dirty="0">
                <a:latin typeface="Bahnschrift" panose="020B0502040204020203" pitchFamily="34" charset="0"/>
              </a:rPr>
              <a:t> </a:t>
            </a:r>
            <a:r>
              <a:rPr lang="en-US" sz="2800" dirty="0" err="1">
                <a:latin typeface="Bahnschrift" panose="020B0502040204020203" pitchFamily="34" charset="0"/>
              </a:rPr>
              <a:t>anumite</a:t>
            </a:r>
            <a:r>
              <a:rPr lang="en-US" sz="2800" dirty="0">
                <a:latin typeface="Bahnschrift" panose="020B0502040204020203" pitchFamily="34" charset="0"/>
              </a:rPr>
              <a:t> </a:t>
            </a:r>
            <a:r>
              <a:rPr lang="en-US" sz="2800" dirty="0" err="1">
                <a:latin typeface="Bahnschrift" panose="020B0502040204020203" pitchFamily="34" charset="0"/>
              </a:rPr>
              <a:t>condiţii</a:t>
            </a:r>
            <a:r>
              <a:rPr lang="en-US" sz="2800" dirty="0">
                <a:latin typeface="Bahnschrift" panose="020B0502040204020203" pitchFamily="34" charset="0"/>
              </a:rPr>
              <a:t> interne (</a:t>
            </a:r>
            <a:r>
              <a:rPr lang="en-US" sz="2800" dirty="0" err="1">
                <a:latin typeface="Bahnschrift" panose="020B0502040204020203" pitchFamily="34" charset="0"/>
              </a:rPr>
              <a:t>să</a:t>
            </a:r>
            <a:r>
              <a:rPr lang="en-US" sz="2800" dirty="0">
                <a:latin typeface="Bahnschrift" panose="020B0502040204020203" pitchFamily="34" charset="0"/>
              </a:rPr>
              <a:t> fie </a:t>
            </a:r>
            <a:r>
              <a:rPr lang="ro-RO" sz="2800" dirty="0">
                <a:latin typeface="Bahnschrift" panose="020B0502040204020203" pitchFamily="34" charset="0"/>
              </a:rPr>
              <a:t>	</a:t>
            </a:r>
            <a:r>
              <a:rPr lang="en-US" sz="2800" dirty="0" err="1">
                <a:latin typeface="Bahnschrift" panose="020B0502040204020203" pitchFamily="34" charset="0"/>
              </a:rPr>
              <a:t>acceptabilă</a:t>
            </a:r>
            <a:r>
              <a:rPr lang="en-US" sz="2800" dirty="0">
                <a:latin typeface="Bahnschrift" panose="020B0502040204020203" pitchFamily="34" charset="0"/>
              </a:rPr>
              <a:t>)</a:t>
            </a:r>
          </a:p>
          <a:p>
            <a:pPr marL="0" indent="0">
              <a:buNone/>
            </a:pPr>
            <a:r>
              <a:rPr lang="ro-RO" sz="2800" dirty="0">
                <a:latin typeface="Bahnschrift" panose="020B0502040204020203" pitchFamily="34" charset="0"/>
              </a:rPr>
              <a:t>	 -</a:t>
            </a:r>
            <a:r>
              <a:rPr lang="en-US" sz="2800" dirty="0" err="1">
                <a:latin typeface="Bahnschrift" panose="020B0502040204020203" pitchFamily="34" charset="0"/>
              </a:rPr>
              <a:t>să</a:t>
            </a:r>
            <a:r>
              <a:rPr lang="en-US" sz="2800" dirty="0">
                <a:latin typeface="Bahnschrift" panose="020B0502040204020203" pitchFamily="34" charset="0"/>
              </a:rPr>
              <a:t> fie </a:t>
            </a:r>
            <a:r>
              <a:rPr lang="en-US" sz="2800" dirty="0" err="1">
                <a:latin typeface="Bahnschrift" panose="020B0502040204020203" pitchFamily="34" charset="0"/>
              </a:rPr>
              <a:t>opti</a:t>
            </a:r>
            <a:r>
              <a:rPr lang="ro-RO" sz="2800" dirty="0">
                <a:latin typeface="Bahnschrift" panose="020B0502040204020203" pitchFamily="34" charset="0"/>
              </a:rPr>
              <a:t>m</a:t>
            </a:r>
            <a:r>
              <a:rPr lang="en-US" sz="2800" dirty="0" err="1">
                <a:latin typeface="Bahnschrift" panose="020B0502040204020203" pitchFamily="34" charset="0"/>
              </a:rPr>
              <a:t>ală</a:t>
            </a:r>
            <a:r>
              <a:rPr lang="en-US" sz="2800" dirty="0">
                <a:latin typeface="Bahnschrift" panose="020B0502040204020203" pitchFamily="34" charset="0"/>
              </a:rPr>
              <a:t> (</a:t>
            </a:r>
            <a:r>
              <a:rPr lang="en-US" sz="2800" dirty="0" err="1">
                <a:latin typeface="Bahnschrift" panose="020B0502040204020203" pitchFamily="34" charset="0"/>
              </a:rPr>
              <a:t>să</a:t>
            </a:r>
            <a:r>
              <a:rPr lang="en-US" sz="2800" dirty="0">
                <a:latin typeface="Bahnschrift" panose="020B0502040204020203" pitchFamily="34" charset="0"/>
              </a:rPr>
              <a:t> </a:t>
            </a:r>
            <a:r>
              <a:rPr lang="en-US" sz="2800" dirty="0" err="1">
                <a:latin typeface="Bahnschrift" panose="020B0502040204020203" pitchFamily="34" charset="0"/>
              </a:rPr>
              <a:t>realizeze</a:t>
            </a:r>
            <a:r>
              <a:rPr lang="en-US" sz="2800" dirty="0">
                <a:latin typeface="Bahnschrift" panose="020B0502040204020203" pitchFamily="34" charset="0"/>
              </a:rPr>
              <a:t> un maxim </a:t>
            </a:r>
            <a:r>
              <a:rPr lang="en-US" sz="2800" dirty="0" err="1">
                <a:latin typeface="Bahnschrift" panose="020B0502040204020203" pitchFamily="34" charset="0"/>
              </a:rPr>
              <a:t>sau</a:t>
            </a:r>
            <a:r>
              <a:rPr lang="en-US" sz="2800" dirty="0">
                <a:latin typeface="Bahnschrift" panose="020B0502040204020203" pitchFamily="34" charset="0"/>
              </a:rPr>
              <a:t> un minim)</a:t>
            </a:r>
            <a:endParaRPr lang="ro-RO" sz="2800" dirty="0">
              <a:latin typeface="Bahnschrift" panose="020B0502040204020203" pitchFamily="34" charset="0"/>
            </a:endParaRP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965" b="20429"/>
          <a:stretch/>
        </p:blipFill>
        <p:spPr>
          <a:xfrm rot="19668522">
            <a:off x="9553383" y="1875239"/>
            <a:ext cx="1995754" cy="1622680"/>
          </a:xfrm>
          <a:prstGeom prst="rect">
            <a:avLst/>
          </a:prstGeom>
        </p:spPr>
      </p:pic>
    </p:spTree>
    <p:extLst>
      <p:ext uri="{BB962C8B-B14F-4D97-AF65-F5344CB8AC3E}">
        <p14:creationId xmlns:p14="http://schemas.microsoft.com/office/powerpoint/2010/main" val="395697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9000"/>
                    </a14:imgEffect>
                  </a14:imgLayer>
                </a14:imgProps>
              </a:ext>
              <a:ext uri="{28A0092B-C50C-407E-A947-70E740481C1C}">
                <a14:useLocalDpi xmlns:a14="http://schemas.microsoft.com/office/drawing/2010/main" val="0"/>
              </a:ext>
            </a:extLst>
          </a:blip>
          <a:stretch>
            <a:fillRect/>
          </a:stretch>
        </p:blipFill>
        <p:spPr>
          <a:xfrm>
            <a:off x="281236" y="1737360"/>
            <a:ext cx="11822797" cy="4511040"/>
          </a:xfrm>
          <a:prstGeom prst="rect">
            <a:avLst/>
          </a:prstGeom>
          <a:gradFill>
            <a:gsLst>
              <a:gs pos="61045">
                <a:srgbClr val="F8D0A2"/>
              </a:gs>
              <a:gs pos="50009">
                <a:srgbClr val="F9D7B1"/>
              </a:gs>
              <a:gs pos="46768">
                <a:srgbClr val="F9D9B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softEdge rad="112500"/>
          </a:effectLst>
        </p:spPr>
      </p:pic>
      <p:sp>
        <p:nvSpPr>
          <p:cNvPr id="2" name="Titlu 1">
            <a:extLst>
              <a:ext uri="{FF2B5EF4-FFF2-40B4-BE49-F238E27FC236}">
                <a16:creationId xmlns:a16="http://schemas.microsoft.com/office/drawing/2014/main" id="{9D8E7BA0-B8C2-46C3-BBEC-CD5005113309}"/>
              </a:ext>
            </a:extLst>
          </p:cNvPr>
          <p:cNvSpPr>
            <a:spLocks noGrp="1"/>
          </p:cNvSpPr>
          <p:nvPr>
            <p:ph type="title"/>
          </p:nvPr>
        </p:nvSpPr>
        <p:spPr/>
        <p:txBody>
          <a:bodyPr>
            <a:normAutofit/>
          </a:bodyPr>
          <a:lstStyle/>
          <a:p>
            <a:pPr algn="ctr"/>
            <a:r>
              <a:rPr lang="ro-RO" sz="6600" dirty="0">
                <a:latin typeface="Berlin Sans FB" panose="020E0602020502020306" pitchFamily="34" charset="0"/>
              </a:rPr>
              <a:t>Probleme rezolvate</a:t>
            </a:r>
            <a:endParaRPr lang="en-US" sz="6600" dirty="0">
              <a:latin typeface="Berlin Sans FB" panose="020E0602020502020306" pitchFamily="34" charset="0"/>
            </a:endParaRPr>
          </a:p>
        </p:txBody>
      </p:sp>
      <p:sp>
        <p:nvSpPr>
          <p:cNvPr id="3" name="Substituent conținut 2">
            <a:extLst>
              <a:ext uri="{FF2B5EF4-FFF2-40B4-BE49-F238E27FC236}">
                <a16:creationId xmlns:a16="http://schemas.microsoft.com/office/drawing/2014/main" id="{9D389E82-BF40-438A-91D1-374138C1ABFD}"/>
              </a:ext>
            </a:extLst>
          </p:cNvPr>
          <p:cNvSpPr>
            <a:spLocks noGrp="1"/>
          </p:cNvSpPr>
          <p:nvPr>
            <p:ph idx="1"/>
          </p:nvPr>
        </p:nvSpPr>
        <p:spPr>
          <a:xfrm>
            <a:off x="706120" y="1831420"/>
            <a:ext cx="10058400" cy="4592419"/>
          </a:xfrm>
        </p:spPr>
        <p:txBody>
          <a:bodyPr>
            <a:noAutofit/>
          </a:bodyPr>
          <a:lstStyle/>
          <a:p>
            <a:pPr marL="0" indent="0" algn="just">
              <a:buNone/>
            </a:pPr>
            <a:r>
              <a:rPr lang="ro-RO" b="1" u="sng" dirty="0">
                <a:solidFill>
                  <a:schemeClr val="accent1">
                    <a:lumMod val="40000"/>
                    <a:lumOff val="60000"/>
                  </a:schemeClr>
                </a:solidFill>
                <a:latin typeface="Bahnschrift" panose="020B0502040204020203" pitchFamily="34" charset="0"/>
              </a:rPr>
              <a:t>Problema1 – Peștele dominant:</a:t>
            </a:r>
          </a:p>
          <a:p>
            <a:pPr marL="0" indent="0" algn="just">
              <a:lnSpc>
                <a:spcPct val="120000"/>
              </a:lnSpc>
              <a:buNone/>
            </a:pPr>
            <a:r>
              <a:rPr lang="ro-RO" sz="1600" dirty="0">
                <a:solidFill>
                  <a:schemeClr val="accent1">
                    <a:lumMod val="40000"/>
                    <a:lumOff val="60000"/>
                  </a:schemeClr>
                </a:solidFill>
                <a:latin typeface="Bahnschrift" panose="020B0502040204020203" pitchFamily="34" charset="0"/>
              </a:rPr>
              <a:t> </a:t>
            </a:r>
            <a:r>
              <a:rPr lang="ro-RO" sz="1600" u="sng" dirty="0">
                <a:solidFill>
                  <a:schemeClr val="accent1">
                    <a:lumMod val="40000"/>
                    <a:lumOff val="60000"/>
                  </a:schemeClr>
                </a:solidFill>
                <a:latin typeface="Bahnschrift" panose="020B0502040204020203" pitchFamily="34" charset="0"/>
              </a:rPr>
              <a:t>Enunțul problemei:</a:t>
            </a:r>
          </a:p>
          <a:p>
            <a:pPr marL="0" indent="0" algn="just">
              <a:lnSpc>
                <a:spcPct val="120000"/>
              </a:lnSpc>
              <a:buNone/>
            </a:pPr>
            <a:r>
              <a:rPr lang="ro-RO" sz="1600" dirty="0">
                <a:solidFill>
                  <a:schemeClr val="accent1">
                    <a:lumMod val="40000"/>
                    <a:lumOff val="60000"/>
                  </a:schemeClr>
                </a:solidFill>
                <a:latin typeface="Bahnschrift" panose="020B0502040204020203" pitchFamily="34" charset="0"/>
              </a:rPr>
              <a:t> </a:t>
            </a:r>
            <a:r>
              <a:rPr lang="en-US" sz="1600" dirty="0">
                <a:solidFill>
                  <a:schemeClr val="accent1">
                    <a:lumMod val="40000"/>
                    <a:lumOff val="60000"/>
                  </a:schemeClr>
                </a:solidFill>
                <a:latin typeface="Bahnschrift" panose="020B0502040204020203" pitchFamily="34" charset="0"/>
              </a:rPr>
              <a:t>	</a:t>
            </a:r>
            <a:r>
              <a:rPr lang="ro-RO" sz="1600" dirty="0">
                <a:solidFill>
                  <a:schemeClr val="accent1">
                    <a:lumMod val="40000"/>
                    <a:lumOff val="60000"/>
                  </a:schemeClr>
                </a:solidFill>
                <a:latin typeface="Bahnschrift" panose="020B0502040204020203" pitchFamily="34" charset="0"/>
              </a:rPr>
              <a:t>Într-un acvariu sunt n piranha cu dimensiunile a1, a2, ..., an. Peștii sunt numerotați de la stânga la dreapta în ordinea poziției din acvariu. Studenții de la Universitatea Transilvania din Brașov vor să vadă dacă există un </a:t>
            </a:r>
            <a:r>
              <a:rPr lang="ro-RO" sz="1600" dirty="0" err="1">
                <a:solidFill>
                  <a:schemeClr val="accent1">
                    <a:lumMod val="40000"/>
                    <a:lumOff val="60000"/>
                  </a:schemeClr>
                </a:solidFill>
                <a:latin typeface="Bahnschrift" panose="020B0502040204020203" pitchFamily="34" charset="0"/>
              </a:rPr>
              <a:t>piranha</a:t>
            </a:r>
            <a:r>
              <a:rPr lang="ro-RO" sz="1600" dirty="0">
                <a:solidFill>
                  <a:schemeClr val="accent1">
                    <a:lumMod val="40000"/>
                    <a:lumOff val="60000"/>
                  </a:schemeClr>
                </a:solidFill>
                <a:latin typeface="Bahnschrift" panose="020B0502040204020203" pitchFamily="34" charset="0"/>
              </a:rPr>
              <a:t> dominant în acvariu. Un pește este numit dominant dacă acesta poate mânca toți ceilalți pești din acvariu. Ceilalți pești nu se vor opune când acesta îi va mânca. Deoarece acvariul este destul de îngust și lung, un pește poate mânca doar peștii adiacenți acestuia într-o mișcare. Peștii pot face oricâte mișcări vor. Mai precis: peștele i poate mânca peștele i-1 dacă peștele i-1 există și a[i-1]&lt;a[i] și peștele i poate mânca peștele i+1 dacă peștele i+1 există și a[i+1]&lt;a[i]</a:t>
            </a:r>
          </a:p>
          <a:p>
            <a:pPr marL="0" indent="0" algn="just">
              <a:lnSpc>
                <a:spcPct val="120000"/>
              </a:lnSpc>
              <a:buNone/>
            </a:pPr>
            <a:r>
              <a:rPr lang="ro-RO" sz="1600" dirty="0">
                <a:solidFill>
                  <a:schemeClr val="accent1">
                    <a:lumMod val="40000"/>
                    <a:lumOff val="60000"/>
                  </a:schemeClr>
                </a:solidFill>
                <a:latin typeface="Bahnschrift" panose="020B0502040204020203" pitchFamily="34" charset="0"/>
              </a:rPr>
              <a:t>Când peștele i mănâncă un </a:t>
            </a:r>
            <a:r>
              <a:rPr lang="ro-RO" sz="1600" dirty="0" err="1">
                <a:solidFill>
                  <a:schemeClr val="accent1">
                    <a:lumMod val="40000"/>
                    <a:lumOff val="60000"/>
                  </a:schemeClr>
                </a:solidFill>
                <a:latin typeface="Bahnschrift" panose="020B0502040204020203" pitchFamily="34" charset="0"/>
              </a:rPr>
              <a:t>piranha</a:t>
            </a:r>
            <a:r>
              <a:rPr lang="ro-RO" sz="1600" dirty="0">
                <a:solidFill>
                  <a:schemeClr val="accent1">
                    <a:lumMod val="40000"/>
                    <a:lumOff val="60000"/>
                  </a:schemeClr>
                </a:solidFill>
                <a:latin typeface="Bahnschrift" panose="020B0502040204020203" pitchFamily="34" charset="0"/>
              </a:rPr>
              <a:t>, dimensiunea lui crește cu 1. </a:t>
            </a:r>
          </a:p>
          <a:p>
            <a:pPr marL="0" indent="0" algn="just">
              <a:lnSpc>
                <a:spcPct val="120000"/>
              </a:lnSpc>
              <a:buNone/>
            </a:pPr>
            <a:r>
              <a:rPr lang="ro-RO" sz="1600" dirty="0">
                <a:solidFill>
                  <a:schemeClr val="accent1">
                    <a:lumMod val="40000"/>
                    <a:lumOff val="60000"/>
                  </a:schemeClr>
                </a:solidFill>
                <a:latin typeface="Bahnschrift" panose="020B0502040204020203" pitchFamily="34" charset="0"/>
              </a:rPr>
              <a:t>Treaba ta este să vezi dacă există un astfel de </a:t>
            </a:r>
            <a:r>
              <a:rPr lang="ro-RO" sz="1600" dirty="0" err="1">
                <a:solidFill>
                  <a:schemeClr val="accent1">
                    <a:lumMod val="40000"/>
                    <a:lumOff val="60000"/>
                  </a:schemeClr>
                </a:solidFill>
                <a:latin typeface="Bahnschrift" panose="020B0502040204020203" pitchFamily="34" charset="0"/>
              </a:rPr>
              <a:t>piranha</a:t>
            </a:r>
            <a:r>
              <a:rPr lang="ro-RO" sz="1600" dirty="0">
                <a:solidFill>
                  <a:schemeClr val="accent1">
                    <a:lumMod val="40000"/>
                    <a:lumOff val="60000"/>
                  </a:schemeClr>
                </a:solidFill>
                <a:latin typeface="Bahnschrift" panose="020B0502040204020203" pitchFamily="34" charset="0"/>
              </a:rPr>
              <a:t> dominant în acvariu. Dacă găsești un astfel de peste nu trebuie să găsești alți pești dominanți.</a:t>
            </a:r>
          </a:p>
        </p:txBody>
      </p:sp>
      <p:pic>
        <p:nvPicPr>
          <p:cNvPr id="4" name="Picture 3"/>
          <p:cNvPicPr>
            <a:picLocks noChangeAspect="1"/>
          </p:cNvPicPr>
          <p:nvPr/>
        </p:nvPicPr>
        <p:blipFill>
          <a:blip r:embed="rId4"/>
          <a:stretch>
            <a:fillRect/>
          </a:stretch>
        </p:blipFill>
        <p:spPr>
          <a:xfrm>
            <a:off x="10515600" y="192541"/>
            <a:ext cx="1442841" cy="1544819"/>
          </a:xfrm>
          <a:prstGeom prst="rect">
            <a:avLst/>
          </a:prstGeom>
        </p:spPr>
      </p:pic>
    </p:spTree>
    <p:extLst>
      <p:ext uri="{BB962C8B-B14F-4D97-AF65-F5344CB8AC3E}">
        <p14:creationId xmlns:p14="http://schemas.microsoft.com/office/powerpoint/2010/main" val="254935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8A4005B8-C9C2-49FA-ADFA-1399840ED9E3}"/>
              </a:ext>
            </a:extLst>
          </p:cNvPr>
          <p:cNvSpPr txBox="1"/>
          <p:nvPr/>
        </p:nvSpPr>
        <p:spPr>
          <a:xfrm>
            <a:off x="390617" y="346229"/>
            <a:ext cx="11585360" cy="5078313"/>
          </a:xfrm>
          <a:prstGeom prst="rect">
            <a:avLst/>
          </a:prstGeom>
          <a:noFill/>
        </p:spPr>
        <p:txBody>
          <a:bodyPr wrap="square" rtlCol="0">
            <a:spAutoFit/>
          </a:bodyPr>
          <a:lstStyle/>
          <a:p>
            <a:pPr algn="just"/>
            <a:r>
              <a:rPr lang="en-US" u="sng" dirty="0">
                <a:solidFill>
                  <a:schemeClr val="tx1">
                    <a:lumMod val="75000"/>
                    <a:lumOff val="25000"/>
                  </a:schemeClr>
                </a:solidFill>
                <a:latin typeface="Bahnschrift" panose="020B0502040204020203" pitchFamily="34" charset="0"/>
              </a:rPr>
              <a:t>Input</a:t>
            </a:r>
            <a:r>
              <a:rPr lang="ro-RO" u="sng" dirty="0">
                <a:solidFill>
                  <a:schemeClr val="tx1">
                    <a:lumMod val="75000"/>
                    <a:lumOff val="25000"/>
                  </a:schemeClr>
                </a:solidFill>
                <a:latin typeface="Bahnschrift" panose="020B0502040204020203" pitchFamily="34" charset="0"/>
              </a:rPr>
              <a:t>:</a:t>
            </a:r>
            <a:endParaRPr lang="en-US" u="sng" dirty="0">
              <a:solidFill>
                <a:schemeClr val="tx1">
                  <a:lumMod val="75000"/>
                  <a:lumOff val="25000"/>
                </a:schemeClr>
              </a:solidFill>
              <a:latin typeface="Bahnschrift" panose="020B0502040204020203" pitchFamily="34" charset="0"/>
            </a:endParaRPr>
          </a:p>
          <a:p>
            <a:pPr algn="just"/>
            <a:r>
              <a:rPr lang="en-US" dirty="0">
                <a:solidFill>
                  <a:schemeClr val="tx1">
                    <a:lumMod val="75000"/>
                    <a:lumOff val="25000"/>
                  </a:schemeClr>
                </a:solidFill>
                <a:latin typeface="Bahnschrift" panose="020B0502040204020203" pitchFamily="34" charset="0"/>
              </a:rPr>
              <a:t>	P</a:t>
            </a:r>
            <a:r>
              <a:rPr lang="ro-RO" dirty="0">
                <a:solidFill>
                  <a:schemeClr val="tx1">
                    <a:lumMod val="75000"/>
                    <a:lumOff val="25000"/>
                  </a:schemeClr>
                </a:solidFill>
                <a:latin typeface="Bahnschrift" panose="020B0502040204020203" pitchFamily="34" charset="0"/>
              </a:rPr>
              <a:t>e p</a:t>
            </a:r>
            <a:r>
              <a:rPr lang="en-US" dirty="0" err="1">
                <a:solidFill>
                  <a:schemeClr val="tx1">
                    <a:lumMod val="75000"/>
                    <a:lumOff val="25000"/>
                  </a:schemeClr>
                </a:solidFill>
                <a:latin typeface="Bahnschrift" panose="020B0502040204020203" pitchFamily="34" charset="0"/>
              </a:rPr>
              <a:t>rima</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linie</a:t>
            </a:r>
            <a:r>
              <a:rPr lang="en-US" dirty="0">
                <a:solidFill>
                  <a:schemeClr val="tx1">
                    <a:lumMod val="75000"/>
                    <a:lumOff val="25000"/>
                  </a:schemeClr>
                </a:solidFill>
                <a:latin typeface="Bahnschrift" panose="020B0502040204020203" pitchFamily="34" charset="0"/>
              </a:rPr>
              <a:t> se d</a:t>
            </a:r>
            <a:r>
              <a:rPr lang="ro-RO" dirty="0">
                <a:solidFill>
                  <a:schemeClr val="tx1">
                    <a:lumMod val="75000"/>
                    <a:lumOff val="25000"/>
                  </a:schemeClr>
                </a:solidFill>
                <a:latin typeface="Bahnschrift" panose="020B0502040204020203" pitchFamily="34" charset="0"/>
              </a:rPr>
              <a:t>ă</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numărul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peștilor</a:t>
            </a:r>
            <a:r>
              <a:rPr lang="en-US" dirty="0">
                <a:solidFill>
                  <a:schemeClr val="tx1">
                    <a:lumMod val="75000"/>
                    <a:lumOff val="25000"/>
                  </a:schemeClr>
                </a:solidFill>
                <a:latin typeface="Bahnschrift" panose="020B0502040204020203" pitchFamily="34" charset="0"/>
              </a:rPr>
              <a:t> din </a:t>
            </a:r>
            <a:r>
              <a:rPr lang="en-US" dirty="0" err="1">
                <a:solidFill>
                  <a:schemeClr val="tx1">
                    <a:lumMod val="75000"/>
                    <a:lumOff val="25000"/>
                  </a:schemeClr>
                </a:solidFill>
                <a:latin typeface="Bahnschrift" panose="020B0502040204020203" pitchFamily="34" charset="0"/>
              </a:rPr>
              <a:t>acvariu</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Numărul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trebuie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să</a:t>
            </a:r>
            <a:r>
              <a:rPr lang="en-US" dirty="0">
                <a:solidFill>
                  <a:schemeClr val="tx1">
                    <a:lumMod val="75000"/>
                    <a:lumOff val="25000"/>
                  </a:schemeClr>
                </a:solidFill>
                <a:latin typeface="Bahnschrift" panose="020B0502040204020203" pitchFamily="34" charset="0"/>
              </a:rPr>
              <a:t> fie ≥ 2)</a:t>
            </a:r>
          </a:p>
          <a:p>
            <a:pPr algn="just"/>
            <a:endParaRPr lang="en-US" dirty="0">
              <a:solidFill>
                <a:schemeClr val="tx1">
                  <a:lumMod val="75000"/>
                  <a:lumOff val="25000"/>
                </a:schemeClr>
              </a:solidFill>
              <a:latin typeface="Bahnschrift" panose="020B0502040204020203" pitchFamily="34" charset="0"/>
            </a:endParaRPr>
          </a:p>
          <a:p>
            <a:pPr algn="just"/>
            <a:r>
              <a:rPr lang="en-US" u="sng" dirty="0">
                <a:solidFill>
                  <a:schemeClr val="tx1">
                    <a:lumMod val="75000"/>
                    <a:lumOff val="25000"/>
                  </a:schemeClr>
                </a:solidFill>
                <a:latin typeface="Bahnschrift" panose="020B0502040204020203" pitchFamily="34" charset="0"/>
              </a:rPr>
              <a:t>Output</a:t>
            </a:r>
            <a:r>
              <a:rPr lang="ro-RO" u="sng" dirty="0">
                <a:solidFill>
                  <a:schemeClr val="tx1">
                    <a:lumMod val="75000"/>
                    <a:lumOff val="25000"/>
                  </a:schemeClr>
                </a:solidFill>
                <a:latin typeface="Bahnschrift" panose="020B0502040204020203" pitchFamily="34" charset="0"/>
              </a:rPr>
              <a:t>:</a:t>
            </a:r>
            <a:endParaRPr lang="en-US" u="sng" dirty="0">
              <a:solidFill>
                <a:schemeClr val="tx1">
                  <a:lumMod val="75000"/>
                  <a:lumOff val="25000"/>
                </a:schemeClr>
              </a:solidFill>
              <a:latin typeface="Bahnschrift" panose="020B0502040204020203" pitchFamily="34" charset="0"/>
            </a:endParaRPr>
          </a:p>
          <a:p>
            <a:pPr algn="just"/>
            <a:r>
              <a:rPr lang="ro-RO" dirty="0">
                <a:solidFill>
                  <a:schemeClr val="tx1">
                    <a:lumMod val="75000"/>
                    <a:lumOff val="25000"/>
                  </a:schemeClr>
                </a:solidFill>
                <a:latin typeface="Bahnschrift" panose="020B0502040204020203" pitchFamily="34" charset="0"/>
              </a:rPr>
              <a:t> </a:t>
            </a:r>
            <a:r>
              <a:rPr lang="en-US" dirty="0">
                <a:solidFill>
                  <a:schemeClr val="tx1">
                    <a:lumMod val="75000"/>
                    <a:lumOff val="25000"/>
                  </a:schemeClr>
                </a:solidFill>
                <a:latin typeface="Bahnschrift" panose="020B0502040204020203" pitchFamily="34" charset="0"/>
              </a:rPr>
              <a:t>	</a:t>
            </a:r>
            <a:r>
              <a:rPr lang="ro-RO" dirty="0">
                <a:solidFill>
                  <a:schemeClr val="tx1">
                    <a:lumMod val="75000"/>
                    <a:lumOff val="25000"/>
                  </a:schemeClr>
                </a:solidFill>
                <a:latin typeface="Bahnschrift" panose="020B0502040204020203" pitchFamily="34" charset="0"/>
              </a:rPr>
              <a:t>Se </a:t>
            </a:r>
            <a:r>
              <a:rPr lang="en-US" dirty="0" err="1">
                <a:solidFill>
                  <a:schemeClr val="tx1">
                    <a:lumMod val="75000"/>
                    <a:lumOff val="25000"/>
                  </a:schemeClr>
                </a:solidFill>
                <a:latin typeface="Bahnschrift" panose="020B0502040204020203" pitchFamily="34" charset="0"/>
              </a:rPr>
              <a:t>va</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afișa</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răspunsul</a:t>
            </a:r>
            <a:r>
              <a:rPr lang="en-US" dirty="0">
                <a:solidFill>
                  <a:schemeClr val="tx1">
                    <a:lumMod val="75000"/>
                    <a:lumOff val="25000"/>
                  </a:schemeClr>
                </a:solidFill>
                <a:latin typeface="Bahnschrift" panose="020B0502040204020203" pitchFamily="34" charset="0"/>
              </a:rPr>
              <a:t>: -1 </a:t>
            </a:r>
            <a:r>
              <a:rPr lang="en-US" dirty="0" err="1">
                <a:solidFill>
                  <a:schemeClr val="tx1">
                    <a:lumMod val="75000"/>
                    <a:lumOff val="25000"/>
                  </a:schemeClr>
                </a:solidFill>
                <a:latin typeface="Bahnschrift" panose="020B0502040204020203" pitchFamily="34" charset="0"/>
              </a:rPr>
              <a:t>dacă</a:t>
            </a:r>
            <a:r>
              <a:rPr lang="en-US" dirty="0">
                <a:solidFill>
                  <a:schemeClr val="tx1">
                    <a:lumMod val="75000"/>
                    <a:lumOff val="25000"/>
                  </a:schemeClr>
                </a:solidFill>
                <a:latin typeface="Bahnschrift" panose="020B0502040204020203" pitchFamily="34" charset="0"/>
              </a:rPr>
              <a:t> nu </a:t>
            </a:r>
            <a:r>
              <a:rPr lang="en-US" dirty="0" err="1">
                <a:solidFill>
                  <a:schemeClr val="tx1">
                    <a:lumMod val="75000"/>
                    <a:lumOff val="25000"/>
                  </a:schemeClr>
                </a:solidFill>
                <a:latin typeface="Bahnschrift" panose="020B0502040204020203" pitchFamily="34" charset="0"/>
              </a:rPr>
              <a:t>există</a:t>
            </a:r>
            <a:r>
              <a:rPr lang="en-US" dirty="0">
                <a:solidFill>
                  <a:schemeClr val="tx1">
                    <a:lumMod val="75000"/>
                    <a:lumOff val="25000"/>
                  </a:schemeClr>
                </a:solidFill>
                <a:latin typeface="Bahnschrift" panose="020B0502040204020203" pitchFamily="34" charset="0"/>
              </a:rPr>
              <a:t> piranha </a:t>
            </a:r>
            <a:r>
              <a:rPr lang="en-US" dirty="0" err="1">
                <a:solidFill>
                  <a:schemeClr val="tx1">
                    <a:lumMod val="75000"/>
                    <a:lumOff val="25000"/>
                  </a:schemeClr>
                </a:solidFill>
                <a:latin typeface="Bahnschrift" panose="020B0502040204020203" pitchFamily="34" charset="0"/>
              </a:rPr>
              <a:t>dominanți</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în</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acvariu</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sau</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indexul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oricărui</a:t>
            </a:r>
            <a:r>
              <a:rPr lang="en-US" dirty="0">
                <a:solidFill>
                  <a:schemeClr val="tx1">
                    <a:lumMod val="75000"/>
                    <a:lumOff val="25000"/>
                  </a:schemeClr>
                </a:solidFill>
                <a:latin typeface="Bahnschrift" panose="020B0502040204020203" pitchFamily="34" charset="0"/>
              </a:rPr>
              <a:t> pe</a:t>
            </a:r>
            <a:r>
              <a:rPr lang="ro-RO" dirty="0">
                <a:solidFill>
                  <a:schemeClr val="tx1">
                    <a:lumMod val="75000"/>
                    <a:lumOff val="25000"/>
                  </a:schemeClr>
                </a:solidFill>
                <a:latin typeface="Bahnschrift" panose="020B0502040204020203" pitchFamily="34" charset="0"/>
              </a:rPr>
              <a:t>ș</a:t>
            </a:r>
            <a:r>
              <a:rPr lang="en-US" dirty="0">
                <a:solidFill>
                  <a:schemeClr val="tx1">
                    <a:lumMod val="75000"/>
                    <a:lumOff val="25000"/>
                  </a:schemeClr>
                </a:solidFill>
                <a:latin typeface="Bahnschrift" panose="020B0502040204020203" pitchFamily="34" charset="0"/>
              </a:rPr>
              <a:t>t</a:t>
            </a:r>
            <a:r>
              <a:rPr lang="ro-RO" dirty="0">
                <a:solidFill>
                  <a:schemeClr val="tx1">
                    <a:lumMod val="75000"/>
                    <a:lumOff val="25000"/>
                  </a:schemeClr>
                </a:solidFill>
                <a:latin typeface="Bahnschrift" panose="020B0502040204020203" pitchFamily="34" charset="0"/>
              </a:rPr>
              <a:t>e </a:t>
            </a:r>
            <a:r>
              <a:rPr lang="en-US" dirty="0">
                <a:solidFill>
                  <a:schemeClr val="tx1">
                    <a:lumMod val="75000"/>
                    <a:lumOff val="25000"/>
                  </a:schemeClr>
                </a:solidFill>
                <a:latin typeface="Bahnschrift" panose="020B0502040204020203" pitchFamily="34" charset="0"/>
              </a:rPr>
              <a:t>dominant </a:t>
            </a:r>
            <a:r>
              <a:rPr lang="en-US" dirty="0" err="1">
                <a:solidFill>
                  <a:schemeClr val="tx1">
                    <a:lumMod val="75000"/>
                    <a:lumOff val="25000"/>
                  </a:schemeClr>
                </a:solidFill>
                <a:latin typeface="Bahnschrift" panose="020B0502040204020203" pitchFamily="34" charset="0"/>
              </a:rPr>
              <a:t>dacă</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există</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Dacă</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există</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mai</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multe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răspunsuri</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corecte</a:t>
            </a:r>
            <a:r>
              <a:rPr lang="en-US" dirty="0">
                <a:solidFill>
                  <a:schemeClr val="tx1">
                    <a:lumMod val="75000"/>
                    <a:lumOff val="25000"/>
                  </a:schemeClr>
                </a:solidFill>
                <a:latin typeface="Bahnschrift" panose="020B0502040204020203" pitchFamily="34" charset="0"/>
              </a:rPr>
              <a:t> se </a:t>
            </a:r>
            <a:r>
              <a:rPr lang="en-US" dirty="0" err="1">
                <a:solidFill>
                  <a:schemeClr val="tx1">
                    <a:lumMod val="75000"/>
                    <a:lumOff val="25000"/>
                  </a:schemeClr>
                </a:solidFill>
                <a:latin typeface="Bahnschrift" panose="020B0502040204020203" pitchFamily="34" charset="0"/>
              </a:rPr>
              <a:t>poate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alege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oricare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dintre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acestea</a:t>
            </a:r>
            <a:r>
              <a:rPr lang="en-US" dirty="0">
                <a:solidFill>
                  <a:schemeClr val="tx1">
                    <a:lumMod val="75000"/>
                    <a:lumOff val="25000"/>
                  </a:schemeClr>
                </a:solidFill>
                <a:latin typeface="Bahnschrift" panose="020B0502040204020203" pitchFamily="34" charset="0"/>
              </a:rPr>
              <a:t>.</a:t>
            </a:r>
            <a:endParaRPr lang="ro-RO" dirty="0">
              <a:solidFill>
                <a:schemeClr val="tx1">
                  <a:lumMod val="75000"/>
                  <a:lumOff val="25000"/>
                </a:schemeClr>
              </a:solidFill>
              <a:latin typeface="Bahnschrift" panose="020B0502040204020203" pitchFamily="34" charset="0"/>
            </a:endParaRPr>
          </a:p>
          <a:p>
            <a:pPr algn="just"/>
            <a:endParaRPr lang="en-US" dirty="0">
              <a:solidFill>
                <a:schemeClr val="tx1">
                  <a:lumMod val="75000"/>
                  <a:lumOff val="25000"/>
                </a:schemeClr>
              </a:solidFill>
              <a:latin typeface="Bahnschrift" panose="020B0502040204020203" pitchFamily="34" charset="0"/>
            </a:endParaRPr>
          </a:p>
          <a:p>
            <a:pPr algn="just"/>
            <a:r>
              <a:rPr lang="en-US" dirty="0">
                <a:solidFill>
                  <a:schemeClr val="tx1">
                    <a:lumMod val="75000"/>
                    <a:lumOff val="25000"/>
                  </a:schemeClr>
                </a:solidFill>
                <a:latin typeface="Bahnschrift" panose="020B0502040204020203" pitchFamily="34" charset="0"/>
              </a:rPr>
              <a:t>De </a:t>
            </a:r>
            <a:r>
              <a:rPr lang="en-US" dirty="0" err="1">
                <a:solidFill>
                  <a:schemeClr val="tx1">
                    <a:lumMod val="75000"/>
                    <a:lumOff val="25000"/>
                  </a:schemeClr>
                </a:solidFill>
                <a:latin typeface="Bahnschrift" panose="020B0502040204020203" pitchFamily="34" charset="0"/>
              </a:rPr>
              <a:t>exemplu</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dacă</a:t>
            </a:r>
            <a:r>
              <a:rPr lang="en-US" dirty="0">
                <a:solidFill>
                  <a:schemeClr val="tx1">
                    <a:lumMod val="75000"/>
                    <a:lumOff val="25000"/>
                  </a:schemeClr>
                </a:solidFill>
                <a:latin typeface="Bahnschrift" panose="020B0502040204020203" pitchFamily="34" charset="0"/>
              </a:rPr>
              <a:t> a=[3, 3, 5*, 4, 5], </a:t>
            </a:r>
            <a:r>
              <a:rPr lang="en-US" dirty="0" err="1">
                <a:solidFill>
                  <a:schemeClr val="tx1">
                    <a:lumMod val="75000"/>
                    <a:lumOff val="25000"/>
                  </a:schemeClr>
                </a:solidFill>
                <a:latin typeface="Bahnschrift" panose="020B0502040204020203" pitchFamily="34" charset="0"/>
              </a:rPr>
              <a:t>atunci</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cel</a:t>
            </a:r>
            <a:r>
              <a:rPr lang="en-US" dirty="0">
                <a:solidFill>
                  <a:schemeClr val="tx1">
                    <a:lumMod val="75000"/>
                    <a:lumOff val="25000"/>
                  </a:schemeClr>
                </a:solidFill>
                <a:latin typeface="Bahnschrift" panose="020B0502040204020203" pitchFamily="34" charset="0"/>
              </a:rPr>
              <a:t> de-al </a:t>
            </a:r>
            <a:r>
              <a:rPr lang="en-US" dirty="0" err="1">
                <a:solidFill>
                  <a:schemeClr val="tx1">
                    <a:lumMod val="75000"/>
                    <a:lumOff val="25000"/>
                  </a:schemeClr>
                </a:solidFill>
                <a:latin typeface="Bahnschrift" panose="020B0502040204020203" pitchFamily="34" charset="0"/>
              </a:rPr>
              <a:t>treilea</a:t>
            </a:r>
            <a:r>
              <a:rPr lang="en-US" dirty="0">
                <a:solidFill>
                  <a:schemeClr val="tx1">
                    <a:lumMod val="75000"/>
                    <a:lumOff val="25000"/>
                  </a:schemeClr>
                </a:solidFill>
                <a:latin typeface="Bahnschrift" panose="020B0502040204020203" pitchFamily="34" charset="0"/>
              </a:rPr>
              <a:t> pe</a:t>
            </a:r>
            <a:r>
              <a:rPr lang="ro-RO" dirty="0">
                <a:solidFill>
                  <a:schemeClr val="tx1">
                    <a:lumMod val="75000"/>
                    <a:lumOff val="25000"/>
                  </a:schemeClr>
                </a:solidFill>
                <a:latin typeface="Bahnschrift" panose="020B0502040204020203" pitchFamily="34" charset="0"/>
              </a:rPr>
              <a:t>ș</a:t>
            </a:r>
            <a:r>
              <a:rPr lang="en-US" dirty="0" err="1">
                <a:solidFill>
                  <a:schemeClr val="tx1">
                    <a:lumMod val="75000"/>
                    <a:lumOff val="25000"/>
                  </a:schemeClr>
                </a:solidFill>
                <a:latin typeface="Bahnschrift" panose="020B0502040204020203" pitchFamily="34" charset="0"/>
              </a:rPr>
              <a:t>te</a:t>
            </a:r>
            <a:r>
              <a:rPr lang="en-US" dirty="0">
                <a:solidFill>
                  <a:schemeClr val="tx1">
                    <a:lumMod val="75000"/>
                    <a:lumOff val="25000"/>
                  </a:schemeClr>
                </a:solidFill>
                <a:latin typeface="Bahnschrift" panose="020B0502040204020203" pitchFamily="34" charset="0"/>
              </a:rPr>
              <a:t> </a:t>
            </a:r>
            <a:r>
              <a:rPr lang="ro-RO" dirty="0">
                <a:solidFill>
                  <a:schemeClr val="tx1">
                    <a:lumMod val="75000"/>
                    <a:lumOff val="25000"/>
                  </a:schemeClr>
                </a:solidFill>
                <a:latin typeface="Bahnschrift" panose="020B0502040204020203" pitchFamily="34" charset="0"/>
              </a:rPr>
              <a:t>poate </a:t>
            </a:r>
            <a:r>
              <a:rPr lang="en-US" dirty="0" err="1">
                <a:solidFill>
                  <a:schemeClr val="tx1">
                    <a:lumMod val="75000"/>
                    <a:lumOff val="25000"/>
                  </a:schemeClr>
                </a:solidFill>
                <a:latin typeface="Bahnschrift" panose="020B0502040204020203" pitchFamily="34" charset="0"/>
              </a:rPr>
              <a:t>reprezenta</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peștele</a:t>
            </a:r>
            <a:r>
              <a:rPr lang="en-US" dirty="0">
                <a:solidFill>
                  <a:schemeClr val="tx1">
                    <a:lumMod val="75000"/>
                    <a:lumOff val="25000"/>
                  </a:schemeClr>
                </a:solidFill>
                <a:latin typeface="Bahnschrift" panose="020B0502040204020203" pitchFamily="34" charset="0"/>
              </a:rPr>
              <a:t> dominant.</a:t>
            </a:r>
          </a:p>
          <a:p>
            <a:pPr algn="just"/>
            <a:endParaRPr lang="en-US" dirty="0">
              <a:solidFill>
                <a:schemeClr val="tx1">
                  <a:lumMod val="75000"/>
                  <a:lumOff val="25000"/>
                </a:schemeClr>
              </a:solidFill>
              <a:latin typeface="Bahnschrift" panose="020B0502040204020203" pitchFamily="34" charset="0"/>
            </a:endParaRPr>
          </a:p>
          <a:p>
            <a:pPr algn="just"/>
            <a:r>
              <a:rPr lang="en-US" u="sng" dirty="0">
                <a:solidFill>
                  <a:schemeClr val="tx1">
                    <a:lumMod val="75000"/>
                    <a:lumOff val="25000"/>
                  </a:schemeClr>
                </a:solidFill>
                <a:latin typeface="Bahnschrift" panose="020B0502040204020203" pitchFamily="34" charset="0"/>
              </a:rPr>
              <a:t>EXPLICAȚIE</a:t>
            </a:r>
          </a:p>
          <a:p>
            <a:pPr algn="just"/>
            <a:r>
              <a:rPr lang="ro-RO"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Peștele</a:t>
            </a:r>
            <a:r>
              <a:rPr lang="en-US" dirty="0">
                <a:solidFill>
                  <a:schemeClr val="tx1">
                    <a:lumMod val="75000"/>
                    <a:lumOff val="25000"/>
                  </a:schemeClr>
                </a:solidFill>
                <a:latin typeface="Bahnschrift" panose="020B0502040204020203" pitchFamily="34" charset="0"/>
              </a:rPr>
              <a:t> de pe </a:t>
            </a:r>
            <a:r>
              <a:rPr lang="en-US" dirty="0" err="1">
                <a:solidFill>
                  <a:schemeClr val="tx1">
                    <a:lumMod val="75000"/>
                    <a:lumOff val="25000"/>
                  </a:schemeClr>
                </a:solidFill>
                <a:latin typeface="Bahnschrift" panose="020B0502040204020203" pitchFamily="34" charset="0"/>
              </a:rPr>
              <a:t>poziția</a:t>
            </a:r>
            <a:r>
              <a:rPr lang="en-US" dirty="0">
                <a:solidFill>
                  <a:schemeClr val="tx1">
                    <a:lumMod val="75000"/>
                    <a:lumOff val="25000"/>
                  </a:schemeClr>
                </a:solidFill>
                <a:latin typeface="Bahnschrift" panose="020B0502040204020203" pitchFamily="34" charset="0"/>
              </a:rPr>
              <a:t> a 3-a </a:t>
            </a:r>
            <a:r>
              <a:rPr lang="en-US" dirty="0" err="1">
                <a:solidFill>
                  <a:schemeClr val="tx1">
                    <a:lumMod val="75000"/>
                    <a:lumOff val="25000"/>
                  </a:schemeClr>
                </a:solidFill>
                <a:latin typeface="Bahnschrift" panose="020B0502040204020203" pitchFamily="34" charset="0"/>
              </a:rPr>
              <a:t>îl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poate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mânca</a:t>
            </a:r>
            <a:r>
              <a:rPr lang="en-US" dirty="0">
                <a:solidFill>
                  <a:schemeClr val="tx1">
                    <a:lumMod val="75000"/>
                    <a:lumOff val="25000"/>
                  </a:schemeClr>
                </a:solidFill>
                <a:latin typeface="Bahnschrift" panose="020B0502040204020203" pitchFamily="34" charset="0"/>
              </a:rPr>
              <a:t> pe </a:t>
            </a:r>
            <a:r>
              <a:rPr lang="en-US" dirty="0" err="1">
                <a:solidFill>
                  <a:schemeClr val="tx1">
                    <a:lumMod val="75000"/>
                    <a:lumOff val="25000"/>
                  </a:schemeClr>
                </a:solidFill>
                <a:latin typeface="Bahnschrift" panose="020B0502040204020203" pitchFamily="34" charset="0"/>
              </a:rPr>
              <a:t>cel</a:t>
            </a:r>
            <a:r>
              <a:rPr lang="en-US" dirty="0">
                <a:solidFill>
                  <a:schemeClr val="tx1">
                    <a:lumMod val="75000"/>
                    <a:lumOff val="25000"/>
                  </a:schemeClr>
                </a:solidFill>
                <a:latin typeface="Bahnschrift" panose="020B0502040204020203" pitchFamily="34" charset="0"/>
              </a:rPr>
              <a:t> de pe </a:t>
            </a:r>
            <a:r>
              <a:rPr lang="en-US" dirty="0" err="1">
                <a:solidFill>
                  <a:schemeClr val="tx1">
                    <a:lumMod val="75000"/>
                    <a:lumOff val="25000"/>
                  </a:schemeClr>
                </a:solidFill>
                <a:latin typeface="Bahnschrift" panose="020B0502040204020203" pitchFamily="34" charset="0"/>
              </a:rPr>
              <a:t>poziția</a:t>
            </a:r>
            <a:r>
              <a:rPr lang="en-US" dirty="0">
                <a:solidFill>
                  <a:schemeClr val="tx1">
                    <a:lumMod val="75000"/>
                    <a:lumOff val="25000"/>
                  </a:schemeClr>
                </a:solidFill>
                <a:latin typeface="Bahnschrift" panose="020B0502040204020203" pitchFamily="34" charset="0"/>
              </a:rPr>
              <a:t> a 2-a </a:t>
            </a:r>
            <a:r>
              <a:rPr lang="en-US" dirty="0" err="1">
                <a:solidFill>
                  <a:schemeClr val="tx1">
                    <a:lumMod val="75000"/>
                    <a:lumOff val="25000"/>
                  </a:schemeClr>
                </a:solidFill>
                <a:latin typeface="Bahnschrift" panose="020B0502040204020203" pitchFamily="34" charset="0"/>
              </a:rPr>
              <a:t>și</a:t>
            </a:r>
            <a:r>
              <a:rPr lang="en-US" dirty="0">
                <a:solidFill>
                  <a:schemeClr val="tx1">
                    <a:lumMod val="75000"/>
                    <a:lumOff val="25000"/>
                  </a:schemeClr>
                </a:solidFill>
                <a:latin typeface="Bahnschrift" panose="020B0502040204020203" pitchFamily="34" charset="0"/>
              </a:rPr>
              <a:t> a </a:t>
            </a:r>
            <a:r>
              <a:rPr lang="en-US" dirty="0" err="1">
                <a:solidFill>
                  <a:schemeClr val="tx1">
                    <a:lumMod val="75000"/>
                    <a:lumOff val="25000"/>
                  </a:schemeClr>
                </a:solidFill>
                <a:latin typeface="Bahnschrift" panose="020B0502040204020203" pitchFamily="34" charset="0"/>
              </a:rPr>
              <a:t>devine</a:t>
            </a:r>
            <a:r>
              <a:rPr lang="en-US" dirty="0">
                <a:solidFill>
                  <a:schemeClr val="tx1">
                    <a:lumMod val="75000"/>
                    <a:lumOff val="25000"/>
                  </a:schemeClr>
                </a:solidFill>
                <a:latin typeface="Bahnschrift" panose="020B0502040204020203" pitchFamily="34" charset="0"/>
              </a:rPr>
              <a:t> [3, 6*, 4, 5]</a:t>
            </a:r>
          </a:p>
          <a:p>
            <a:pPr algn="just"/>
            <a:r>
              <a:rPr lang="ro-RO"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Peștele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aflat</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acum</a:t>
            </a:r>
            <a:r>
              <a:rPr lang="en-US" dirty="0">
                <a:solidFill>
                  <a:schemeClr val="tx1">
                    <a:lumMod val="75000"/>
                    <a:lumOff val="25000"/>
                  </a:schemeClr>
                </a:solidFill>
                <a:latin typeface="Bahnschrift" panose="020B0502040204020203" pitchFamily="34" charset="0"/>
              </a:rPr>
              <a:t> pe </a:t>
            </a:r>
            <a:r>
              <a:rPr lang="en-US" dirty="0" err="1">
                <a:solidFill>
                  <a:schemeClr val="tx1">
                    <a:lumMod val="75000"/>
                    <a:lumOff val="25000"/>
                  </a:schemeClr>
                </a:solidFill>
                <a:latin typeface="Bahnschrift" panose="020B0502040204020203" pitchFamily="34" charset="0"/>
              </a:rPr>
              <a:t>poziția</a:t>
            </a:r>
            <a:r>
              <a:rPr lang="en-US" dirty="0">
                <a:solidFill>
                  <a:schemeClr val="tx1">
                    <a:lumMod val="75000"/>
                    <a:lumOff val="25000"/>
                  </a:schemeClr>
                </a:solidFill>
                <a:latin typeface="Bahnschrift" panose="020B0502040204020203" pitchFamily="34" charset="0"/>
              </a:rPr>
              <a:t> a 2-a </a:t>
            </a:r>
            <a:r>
              <a:rPr lang="en-US" dirty="0" err="1">
                <a:solidFill>
                  <a:schemeClr val="tx1">
                    <a:lumMod val="75000"/>
                    <a:lumOff val="25000"/>
                  </a:schemeClr>
                </a:solidFill>
                <a:latin typeface="Bahnschrift" panose="020B0502040204020203" pitchFamily="34" charset="0"/>
              </a:rPr>
              <a:t>îl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mănâncă</a:t>
            </a:r>
            <a:r>
              <a:rPr lang="en-US" dirty="0">
                <a:solidFill>
                  <a:schemeClr val="tx1">
                    <a:lumMod val="75000"/>
                    <a:lumOff val="25000"/>
                  </a:schemeClr>
                </a:solidFill>
                <a:latin typeface="Bahnschrift" panose="020B0502040204020203" pitchFamily="34" charset="0"/>
              </a:rPr>
              <a:t> pe </a:t>
            </a:r>
            <a:r>
              <a:rPr lang="en-US" dirty="0" err="1">
                <a:solidFill>
                  <a:schemeClr val="tx1">
                    <a:lumMod val="75000"/>
                    <a:lumOff val="25000"/>
                  </a:schemeClr>
                </a:solidFill>
                <a:latin typeface="Bahnschrift" panose="020B0502040204020203" pitchFamily="34" charset="0"/>
              </a:rPr>
              <a:t>cel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aflat</a:t>
            </a:r>
            <a:r>
              <a:rPr lang="en-US" dirty="0">
                <a:solidFill>
                  <a:schemeClr val="tx1">
                    <a:lumMod val="75000"/>
                    <a:lumOff val="25000"/>
                  </a:schemeClr>
                </a:solidFill>
                <a:latin typeface="Bahnschrift" panose="020B0502040204020203" pitchFamily="34" charset="0"/>
              </a:rPr>
              <a:t> pe </a:t>
            </a:r>
            <a:r>
              <a:rPr lang="en-US" dirty="0" err="1">
                <a:solidFill>
                  <a:schemeClr val="tx1">
                    <a:lumMod val="75000"/>
                    <a:lumOff val="25000"/>
                  </a:schemeClr>
                </a:solidFill>
                <a:latin typeface="Bahnschrift" panose="020B0502040204020203" pitchFamily="34" charset="0"/>
              </a:rPr>
              <a:t>poziția</a:t>
            </a:r>
            <a:r>
              <a:rPr lang="en-US" dirty="0">
                <a:solidFill>
                  <a:schemeClr val="tx1">
                    <a:lumMod val="75000"/>
                    <a:lumOff val="25000"/>
                  </a:schemeClr>
                </a:solidFill>
                <a:latin typeface="Bahnschrift" panose="020B0502040204020203" pitchFamily="34" charset="0"/>
              </a:rPr>
              <a:t> a 3-a </a:t>
            </a:r>
            <a:r>
              <a:rPr lang="en-US" dirty="0" err="1">
                <a:solidFill>
                  <a:schemeClr val="tx1">
                    <a:lumMod val="75000"/>
                    <a:lumOff val="25000"/>
                  </a:schemeClr>
                </a:solidFill>
                <a:latin typeface="Bahnschrift" panose="020B0502040204020203" pitchFamily="34" charset="0"/>
              </a:rPr>
              <a:t>și</a:t>
            </a:r>
            <a:r>
              <a:rPr lang="en-US" dirty="0">
                <a:solidFill>
                  <a:schemeClr val="tx1">
                    <a:lumMod val="75000"/>
                    <a:lumOff val="25000"/>
                  </a:schemeClr>
                </a:solidFill>
                <a:latin typeface="Bahnschrift" panose="020B0502040204020203" pitchFamily="34" charset="0"/>
              </a:rPr>
              <a:t> a </a:t>
            </a:r>
            <a:r>
              <a:rPr lang="en-US" dirty="0" err="1">
                <a:solidFill>
                  <a:schemeClr val="tx1">
                    <a:lumMod val="75000"/>
                    <a:lumOff val="25000"/>
                  </a:schemeClr>
                </a:solidFill>
                <a:latin typeface="Bahnschrift" panose="020B0502040204020203" pitchFamily="34" charset="0"/>
              </a:rPr>
              <a:t>devine</a:t>
            </a:r>
            <a:r>
              <a:rPr lang="en-US" dirty="0">
                <a:solidFill>
                  <a:schemeClr val="tx1">
                    <a:lumMod val="75000"/>
                    <a:lumOff val="25000"/>
                  </a:schemeClr>
                </a:solidFill>
                <a:latin typeface="Bahnschrift" panose="020B0502040204020203" pitchFamily="34" charset="0"/>
              </a:rPr>
              <a:t> [3, 7*, 5]</a:t>
            </a:r>
          </a:p>
          <a:p>
            <a:pPr algn="just"/>
            <a:r>
              <a:rPr lang="ro-RO"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Acum</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peștele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îl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mănâncă</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primul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și</a:t>
            </a:r>
            <a:r>
              <a:rPr lang="en-US" dirty="0">
                <a:solidFill>
                  <a:schemeClr val="tx1">
                    <a:lumMod val="75000"/>
                    <a:lumOff val="25000"/>
                  </a:schemeClr>
                </a:solidFill>
                <a:latin typeface="Bahnschrift" panose="020B0502040204020203" pitchFamily="34" charset="0"/>
              </a:rPr>
              <a:t> a </a:t>
            </a:r>
            <a:r>
              <a:rPr lang="en-US" dirty="0" err="1">
                <a:solidFill>
                  <a:schemeClr val="tx1">
                    <a:lumMod val="75000"/>
                    <a:lumOff val="25000"/>
                  </a:schemeClr>
                </a:solidFill>
                <a:latin typeface="Bahnschrift" panose="020B0502040204020203" pitchFamily="34" charset="0"/>
              </a:rPr>
              <a:t>devine</a:t>
            </a:r>
            <a:r>
              <a:rPr lang="en-US" dirty="0">
                <a:solidFill>
                  <a:schemeClr val="tx1">
                    <a:lumMod val="75000"/>
                    <a:lumOff val="25000"/>
                  </a:schemeClr>
                </a:solidFill>
                <a:latin typeface="Bahnschrift" panose="020B0502040204020203" pitchFamily="34" charset="0"/>
              </a:rPr>
              <a:t> [8*, 5]</a:t>
            </a:r>
          </a:p>
          <a:p>
            <a:pPr algn="just"/>
            <a:r>
              <a:rPr lang="ro-RO"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Peștele</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îl</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mănâncă</a:t>
            </a:r>
            <a:r>
              <a:rPr lang="en-US" dirty="0">
                <a:solidFill>
                  <a:schemeClr val="tx1">
                    <a:lumMod val="75000"/>
                    <a:lumOff val="25000"/>
                  </a:schemeClr>
                </a:solidFill>
                <a:latin typeface="Bahnschrift" panose="020B0502040204020203" pitchFamily="34" charset="0"/>
              </a:rPr>
              <a:t> pe </a:t>
            </a:r>
            <a:r>
              <a:rPr lang="en-US" dirty="0" err="1">
                <a:solidFill>
                  <a:schemeClr val="tx1">
                    <a:lumMod val="75000"/>
                    <a:lumOff val="25000"/>
                  </a:schemeClr>
                </a:solidFill>
                <a:latin typeface="Bahnschrift" panose="020B0502040204020203" pitchFamily="34" charset="0"/>
              </a:rPr>
              <a:t>cel</a:t>
            </a:r>
            <a:r>
              <a:rPr lang="en-US" dirty="0">
                <a:solidFill>
                  <a:schemeClr val="tx1">
                    <a:lumMod val="75000"/>
                    <a:lumOff val="25000"/>
                  </a:schemeClr>
                </a:solidFill>
                <a:latin typeface="Bahnschrift" panose="020B0502040204020203" pitchFamily="34" charset="0"/>
              </a:rPr>
              <a:t> de-al </a:t>
            </a:r>
            <a:r>
              <a:rPr lang="en-US" dirty="0" err="1">
                <a:solidFill>
                  <a:schemeClr val="tx1">
                    <a:lumMod val="75000"/>
                    <a:lumOff val="25000"/>
                  </a:schemeClr>
                </a:solidFill>
                <a:latin typeface="Bahnschrift" panose="020B0502040204020203" pitchFamily="34" charset="0"/>
              </a:rPr>
              <a:t>doilea</a:t>
            </a:r>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și</a:t>
            </a:r>
            <a:r>
              <a:rPr lang="en-US" dirty="0">
                <a:solidFill>
                  <a:schemeClr val="tx1">
                    <a:lumMod val="75000"/>
                    <a:lumOff val="25000"/>
                  </a:schemeClr>
                </a:solidFill>
                <a:latin typeface="Bahnschrift" panose="020B0502040204020203" pitchFamily="34" charset="0"/>
              </a:rPr>
              <a:t> a=[9]</a:t>
            </a:r>
            <a:endParaRPr lang="ro-RO" dirty="0">
              <a:solidFill>
                <a:schemeClr val="tx1">
                  <a:lumMod val="75000"/>
                  <a:lumOff val="25000"/>
                </a:schemeClr>
              </a:solidFill>
              <a:latin typeface="Bahnschrift" panose="020B0502040204020203" pitchFamily="34" charset="0"/>
            </a:endParaRPr>
          </a:p>
          <a:p>
            <a:pPr algn="just"/>
            <a:endParaRPr lang="ro-RO" dirty="0">
              <a:solidFill>
                <a:schemeClr val="tx1">
                  <a:lumMod val="75000"/>
                  <a:lumOff val="25000"/>
                </a:schemeClr>
              </a:solidFill>
              <a:latin typeface="Bahnschrift" panose="020B0502040204020203" pitchFamily="34" charset="0"/>
            </a:endParaRPr>
          </a:p>
          <a:p>
            <a:pPr algn="just"/>
            <a:r>
              <a:rPr lang="ro-RO" dirty="0">
                <a:solidFill>
                  <a:schemeClr val="tx1">
                    <a:lumMod val="75000"/>
                    <a:lumOff val="25000"/>
                  </a:schemeClr>
                </a:solidFill>
                <a:latin typeface="Bahnschrift" panose="020B0502040204020203" pitchFamily="34" charset="0"/>
              </a:rPr>
              <a:t>Dacă a=</a:t>
            </a:r>
            <a:r>
              <a:rPr lang="en-US" dirty="0">
                <a:solidFill>
                  <a:schemeClr val="tx1">
                    <a:lumMod val="75000"/>
                    <a:lumOff val="25000"/>
                  </a:schemeClr>
                </a:solidFill>
                <a:latin typeface="Bahnschrift" panose="020B0502040204020203" pitchFamily="34" charset="0"/>
              </a:rPr>
              <a:t>[</a:t>
            </a:r>
            <a:r>
              <a:rPr lang="ro-RO" dirty="0">
                <a:solidFill>
                  <a:schemeClr val="tx1">
                    <a:lumMod val="75000"/>
                    <a:lumOff val="25000"/>
                  </a:schemeClr>
                </a:solidFill>
                <a:latin typeface="Bahnschrift" panose="020B0502040204020203" pitchFamily="34" charset="0"/>
              </a:rPr>
              <a:t>5,5,5</a:t>
            </a:r>
            <a:r>
              <a:rPr lang="en-US" dirty="0">
                <a:solidFill>
                  <a:schemeClr val="tx1">
                    <a:lumMod val="75000"/>
                    <a:lumOff val="25000"/>
                  </a:schemeClr>
                </a:solidFill>
                <a:latin typeface="Bahnschrift" panose="020B0502040204020203" pitchFamily="34" charset="0"/>
              </a:rPr>
              <a:t>]</a:t>
            </a:r>
            <a:r>
              <a:rPr lang="ro-RO" dirty="0">
                <a:solidFill>
                  <a:schemeClr val="tx1">
                    <a:lumMod val="75000"/>
                    <a:lumOff val="25000"/>
                  </a:schemeClr>
                </a:solidFill>
                <a:latin typeface="Bahnschrift" panose="020B0502040204020203" pitchFamily="34" charset="0"/>
              </a:rPr>
              <a:t> rezultatul afișat este -1 (pentru că mărimile peștilor sunt egale).</a:t>
            </a:r>
          </a:p>
          <a:p>
            <a:pPr algn="just"/>
            <a:endParaRPr lang="ro-RO" dirty="0">
              <a:solidFill>
                <a:schemeClr val="tx1">
                  <a:lumMod val="75000"/>
                  <a:lumOff val="25000"/>
                </a:schemeClr>
              </a:solidFill>
              <a:latin typeface="Bahnschrift" panose="020B0502040204020203" pitchFamily="34" charset="0"/>
            </a:endParaRPr>
          </a:p>
          <a:p>
            <a:pPr algn="just"/>
            <a:r>
              <a:rPr lang="ro-RO" b="1" u="sng" dirty="0">
                <a:solidFill>
                  <a:schemeClr val="tx1">
                    <a:lumMod val="75000"/>
                    <a:lumOff val="25000"/>
                  </a:schemeClr>
                </a:solidFill>
                <a:latin typeface="Bahnschrift" panose="020B0502040204020203" pitchFamily="34" charset="0"/>
              </a:rPr>
              <a:t>Vezi implementarea problemei aici</a:t>
            </a:r>
            <a:r>
              <a:rPr lang="en-US" b="1" dirty="0">
                <a:solidFill>
                  <a:schemeClr val="tx1">
                    <a:lumMod val="75000"/>
                    <a:lumOff val="25000"/>
                  </a:schemeClr>
                </a:solidFill>
                <a:latin typeface="Bahnschrift" panose="020B0502040204020203" pitchFamily="34" charset="0"/>
              </a:rPr>
              <a:t> </a:t>
            </a:r>
            <a:endParaRPr lang="en-US" b="1" u="sng" dirty="0">
              <a:solidFill>
                <a:schemeClr val="tx1">
                  <a:lumMod val="75000"/>
                  <a:lumOff val="25000"/>
                </a:schemeClr>
              </a:solidFill>
              <a:latin typeface="Bahnschrift" panose="020B0502040204020203" pitchFamily="34" charset="0"/>
            </a:endParaRPr>
          </a:p>
        </p:txBody>
      </p:sp>
      <p:pic>
        <p:nvPicPr>
          <p:cNvPr id="4" name="Grafic 3" descr="Cercetare">
            <a:extLst>
              <a:ext uri="{FF2B5EF4-FFF2-40B4-BE49-F238E27FC236}">
                <a16:creationId xmlns:a16="http://schemas.microsoft.com/office/drawing/2014/main" id="{E4201D04-C69E-44DC-AD78-CA378F036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383572">
            <a:off x="4182788" y="4783305"/>
            <a:ext cx="1563137" cy="1529705"/>
          </a:xfrm>
          <a:prstGeom prst="rect">
            <a:avLst/>
          </a:prstGeom>
        </p:spPr>
      </p:pic>
    </p:spTree>
    <p:extLst>
      <p:ext uri="{BB962C8B-B14F-4D97-AF65-F5344CB8AC3E}">
        <p14:creationId xmlns:p14="http://schemas.microsoft.com/office/powerpoint/2010/main" val="917703245"/>
      </p:ext>
    </p:extLst>
  </p:cSld>
  <p:clrMapOvr>
    <a:masterClrMapping/>
  </p:clrMapOvr>
</p:sld>
</file>

<file path=ppt/theme/theme1.xml><?xml version="1.0" encoding="utf-8"?>
<a:theme xmlns:a="http://schemas.openxmlformats.org/drawingml/2006/main" name="Retrospectivă">
  <a:themeElements>
    <a:clrScheme name="Retrospectivă">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ă">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ă">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704</TotalTime>
  <Words>1889</Words>
  <Application>Microsoft Office PowerPoint</Application>
  <PresentationFormat>Ecran lat</PresentationFormat>
  <Paragraphs>134</Paragraphs>
  <Slides>16</Slides>
  <Notes>0</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16</vt:i4>
      </vt:variant>
    </vt:vector>
  </HeadingPairs>
  <TitlesOfParts>
    <vt:vector size="25" baseType="lpstr">
      <vt:lpstr>Arial Rounded MT Bold</vt:lpstr>
      <vt:lpstr>Bahnschrift</vt:lpstr>
      <vt:lpstr>Berlin Sans FB</vt:lpstr>
      <vt:lpstr>Calibri</vt:lpstr>
      <vt:lpstr>Calibri Light</vt:lpstr>
      <vt:lpstr>Cambria Math</vt:lpstr>
      <vt:lpstr>Courier New</vt:lpstr>
      <vt:lpstr>Times New Roman</vt:lpstr>
      <vt:lpstr>Retrospectivă</vt:lpstr>
      <vt:lpstr>Prezentare PowerPoint</vt:lpstr>
      <vt:lpstr>Cuprins</vt:lpstr>
      <vt:lpstr>Introducere</vt:lpstr>
      <vt:lpstr>     Structura unui algoritm Greedy</vt:lpstr>
      <vt:lpstr> Avantaje: </vt:lpstr>
      <vt:lpstr>Dezavantaje:</vt:lpstr>
      <vt:lpstr>Structura generală a problemelor care se rezolvă cu metoda Greedy</vt:lpstr>
      <vt:lpstr>Probleme rezolvate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Crina Cosmina</dc:creator>
  <cp:lastModifiedBy>Crina Cosmina</cp:lastModifiedBy>
  <cp:revision>50</cp:revision>
  <dcterms:created xsi:type="dcterms:W3CDTF">2021-01-03T15:19:32Z</dcterms:created>
  <dcterms:modified xsi:type="dcterms:W3CDTF">2021-01-05T06:54:59Z</dcterms:modified>
</cp:coreProperties>
</file>