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1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CB1A-A6EF-4BFF-BF79-D782DA964A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F8D730-2D07-4663-A0A2-2C96DF2274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35744D-0D7A-4296-B838-7226CCCE9BDA}"/>
              </a:ext>
            </a:extLst>
          </p:cNvPr>
          <p:cNvSpPr>
            <a:spLocks noGrp="1"/>
          </p:cNvSpPr>
          <p:nvPr>
            <p:ph type="dt" sz="half" idx="10"/>
          </p:nvPr>
        </p:nvSpPr>
        <p:spPr/>
        <p:txBody>
          <a:bodyPr/>
          <a:lstStyle/>
          <a:p>
            <a:fld id="{752C438E-16B8-4F9B-A421-D34EE426AA87}" type="datetimeFigureOut">
              <a:rPr lang="en-US" smtClean="0"/>
              <a:t>9/21/2020</a:t>
            </a:fld>
            <a:endParaRPr lang="en-US"/>
          </a:p>
        </p:txBody>
      </p:sp>
      <p:sp>
        <p:nvSpPr>
          <p:cNvPr id="5" name="Footer Placeholder 4">
            <a:extLst>
              <a:ext uri="{FF2B5EF4-FFF2-40B4-BE49-F238E27FC236}">
                <a16:creationId xmlns:a16="http://schemas.microsoft.com/office/drawing/2014/main" id="{B3D4789F-4F19-4FAF-A2C2-96C673AA4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F8987-FC34-485A-B923-7B90B6E0A0A7}"/>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411001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7D31-3F68-4EBC-A4C0-E694C4E31D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F5E9AC-C4B2-4B91-97C2-2D954CD200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2AA88-6324-4D5B-AB6E-EB90CFDD5106}"/>
              </a:ext>
            </a:extLst>
          </p:cNvPr>
          <p:cNvSpPr>
            <a:spLocks noGrp="1"/>
          </p:cNvSpPr>
          <p:nvPr>
            <p:ph type="dt" sz="half" idx="10"/>
          </p:nvPr>
        </p:nvSpPr>
        <p:spPr/>
        <p:txBody>
          <a:bodyPr/>
          <a:lstStyle/>
          <a:p>
            <a:fld id="{752C438E-16B8-4F9B-A421-D34EE426AA87}" type="datetimeFigureOut">
              <a:rPr lang="en-US" smtClean="0"/>
              <a:t>9/21/2020</a:t>
            </a:fld>
            <a:endParaRPr lang="en-US"/>
          </a:p>
        </p:txBody>
      </p:sp>
      <p:sp>
        <p:nvSpPr>
          <p:cNvPr id="5" name="Footer Placeholder 4">
            <a:extLst>
              <a:ext uri="{FF2B5EF4-FFF2-40B4-BE49-F238E27FC236}">
                <a16:creationId xmlns:a16="http://schemas.microsoft.com/office/drawing/2014/main" id="{2AC640C0-91BB-48D7-8E41-6DACDD0EF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4C29C-CC37-445D-B697-17AB8AA39665}"/>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2649020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65BA90-7768-4D80-9BA1-67D206EF18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E84FC8-40EE-425E-BA94-E86E3508A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85608E-2EB6-4E4F-899B-F988EFC7D9C7}"/>
              </a:ext>
            </a:extLst>
          </p:cNvPr>
          <p:cNvSpPr>
            <a:spLocks noGrp="1"/>
          </p:cNvSpPr>
          <p:nvPr>
            <p:ph type="dt" sz="half" idx="10"/>
          </p:nvPr>
        </p:nvSpPr>
        <p:spPr/>
        <p:txBody>
          <a:bodyPr/>
          <a:lstStyle/>
          <a:p>
            <a:fld id="{752C438E-16B8-4F9B-A421-D34EE426AA87}" type="datetimeFigureOut">
              <a:rPr lang="en-US" smtClean="0"/>
              <a:t>9/21/2020</a:t>
            </a:fld>
            <a:endParaRPr lang="en-US"/>
          </a:p>
        </p:txBody>
      </p:sp>
      <p:sp>
        <p:nvSpPr>
          <p:cNvPr id="5" name="Footer Placeholder 4">
            <a:extLst>
              <a:ext uri="{FF2B5EF4-FFF2-40B4-BE49-F238E27FC236}">
                <a16:creationId xmlns:a16="http://schemas.microsoft.com/office/drawing/2014/main" id="{B46BCD35-9595-4FED-9CD8-2935C4F1D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C06AE-808B-4431-805B-2264B33C849D}"/>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122840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5B27-F172-4F3F-8DFA-036E8EA250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5C5C1F-331E-4129-B241-A4FCC9679F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42FAB-3E95-4D83-BC59-EB929BC26AB6}"/>
              </a:ext>
            </a:extLst>
          </p:cNvPr>
          <p:cNvSpPr>
            <a:spLocks noGrp="1"/>
          </p:cNvSpPr>
          <p:nvPr>
            <p:ph type="dt" sz="half" idx="10"/>
          </p:nvPr>
        </p:nvSpPr>
        <p:spPr/>
        <p:txBody>
          <a:bodyPr/>
          <a:lstStyle/>
          <a:p>
            <a:fld id="{752C438E-16B8-4F9B-A421-D34EE426AA87}" type="datetimeFigureOut">
              <a:rPr lang="en-US" smtClean="0"/>
              <a:t>9/21/2020</a:t>
            </a:fld>
            <a:endParaRPr lang="en-US"/>
          </a:p>
        </p:txBody>
      </p:sp>
      <p:sp>
        <p:nvSpPr>
          <p:cNvPr id="5" name="Footer Placeholder 4">
            <a:extLst>
              <a:ext uri="{FF2B5EF4-FFF2-40B4-BE49-F238E27FC236}">
                <a16:creationId xmlns:a16="http://schemas.microsoft.com/office/drawing/2014/main" id="{7A2327D4-CB1C-4488-A5A9-D823CF331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A4FE2-76A1-4A47-A840-A935250E9349}"/>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547185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09F8-4C74-4B56-955C-8D9EAC4B1C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8CB54A-220A-4E60-90E6-6A3131DCD6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78C45E-4BD9-4076-9B38-D17EA78927F1}"/>
              </a:ext>
            </a:extLst>
          </p:cNvPr>
          <p:cNvSpPr>
            <a:spLocks noGrp="1"/>
          </p:cNvSpPr>
          <p:nvPr>
            <p:ph type="dt" sz="half" idx="10"/>
          </p:nvPr>
        </p:nvSpPr>
        <p:spPr/>
        <p:txBody>
          <a:bodyPr/>
          <a:lstStyle/>
          <a:p>
            <a:fld id="{752C438E-16B8-4F9B-A421-D34EE426AA87}" type="datetimeFigureOut">
              <a:rPr lang="en-US" smtClean="0"/>
              <a:t>9/21/2020</a:t>
            </a:fld>
            <a:endParaRPr lang="en-US"/>
          </a:p>
        </p:txBody>
      </p:sp>
      <p:sp>
        <p:nvSpPr>
          <p:cNvPr id="5" name="Footer Placeholder 4">
            <a:extLst>
              <a:ext uri="{FF2B5EF4-FFF2-40B4-BE49-F238E27FC236}">
                <a16:creationId xmlns:a16="http://schemas.microsoft.com/office/drawing/2014/main" id="{ECF71A94-82C4-48EA-892F-5BCA2BF3AE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85589-79D2-464A-9408-B23575365F1B}"/>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262173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CBE1-F58B-4BA3-9B6D-40139AD3F8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7F8B1-28F8-45ED-B0B1-FBBD6E5B9C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5B0A0E-C65B-47FF-9187-7AD826E518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D4F532-9033-4B2D-BBBB-5A6617252B58}"/>
              </a:ext>
            </a:extLst>
          </p:cNvPr>
          <p:cNvSpPr>
            <a:spLocks noGrp="1"/>
          </p:cNvSpPr>
          <p:nvPr>
            <p:ph type="dt" sz="half" idx="10"/>
          </p:nvPr>
        </p:nvSpPr>
        <p:spPr/>
        <p:txBody>
          <a:bodyPr/>
          <a:lstStyle/>
          <a:p>
            <a:fld id="{752C438E-16B8-4F9B-A421-D34EE426AA87}" type="datetimeFigureOut">
              <a:rPr lang="en-US" smtClean="0"/>
              <a:t>9/21/2020</a:t>
            </a:fld>
            <a:endParaRPr lang="en-US"/>
          </a:p>
        </p:txBody>
      </p:sp>
      <p:sp>
        <p:nvSpPr>
          <p:cNvPr id="6" name="Footer Placeholder 5">
            <a:extLst>
              <a:ext uri="{FF2B5EF4-FFF2-40B4-BE49-F238E27FC236}">
                <a16:creationId xmlns:a16="http://schemas.microsoft.com/office/drawing/2014/main" id="{AE836F13-D64F-4533-B2D0-35FA4734D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47459F-A056-4C5F-8707-B85F44E0FA99}"/>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978852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5EA6-C4EE-4B8B-804E-E9B60BCFE8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9F0D18-ED7C-4597-8652-677857F3F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C823E4-5485-4726-B583-DC6379794A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0172FA-16EF-4727-AAD7-18AC381A6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39CF1A-D9A3-4EE6-B43E-D000155212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E233AC-0565-42C6-BA56-867211CF6C92}"/>
              </a:ext>
            </a:extLst>
          </p:cNvPr>
          <p:cNvSpPr>
            <a:spLocks noGrp="1"/>
          </p:cNvSpPr>
          <p:nvPr>
            <p:ph type="dt" sz="half" idx="10"/>
          </p:nvPr>
        </p:nvSpPr>
        <p:spPr/>
        <p:txBody>
          <a:bodyPr/>
          <a:lstStyle/>
          <a:p>
            <a:fld id="{752C438E-16B8-4F9B-A421-D34EE426AA87}" type="datetimeFigureOut">
              <a:rPr lang="en-US" smtClean="0"/>
              <a:t>9/21/2020</a:t>
            </a:fld>
            <a:endParaRPr lang="en-US"/>
          </a:p>
        </p:txBody>
      </p:sp>
      <p:sp>
        <p:nvSpPr>
          <p:cNvPr id="8" name="Footer Placeholder 7">
            <a:extLst>
              <a:ext uri="{FF2B5EF4-FFF2-40B4-BE49-F238E27FC236}">
                <a16:creationId xmlns:a16="http://schemas.microsoft.com/office/drawing/2014/main" id="{2D1D8379-E522-47DD-A004-F5E8FCF5A8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553229-888C-4021-A805-63529CAC2A3D}"/>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29853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F9AB8-2E27-4FDF-B5BC-FC53953516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A47C10-5A37-45B5-A2DF-DC61F3B83E76}"/>
              </a:ext>
            </a:extLst>
          </p:cNvPr>
          <p:cNvSpPr>
            <a:spLocks noGrp="1"/>
          </p:cNvSpPr>
          <p:nvPr>
            <p:ph type="dt" sz="half" idx="10"/>
          </p:nvPr>
        </p:nvSpPr>
        <p:spPr/>
        <p:txBody>
          <a:bodyPr/>
          <a:lstStyle/>
          <a:p>
            <a:fld id="{752C438E-16B8-4F9B-A421-D34EE426AA87}" type="datetimeFigureOut">
              <a:rPr lang="en-US" smtClean="0"/>
              <a:t>9/21/2020</a:t>
            </a:fld>
            <a:endParaRPr lang="en-US"/>
          </a:p>
        </p:txBody>
      </p:sp>
      <p:sp>
        <p:nvSpPr>
          <p:cNvPr id="4" name="Footer Placeholder 3">
            <a:extLst>
              <a:ext uri="{FF2B5EF4-FFF2-40B4-BE49-F238E27FC236}">
                <a16:creationId xmlns:a16="http://schemas.microsoft.com/office/drawing/2014/main" id="{50B1F7F9-5059-49A2-AF32-F8B61FBFF9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9FE611-80D4-4A93-A02B-BC526B8C36A8}"/>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392446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C4896E-7199-4FA7-8B6A-8B7D2D17C509}"/>
              </a:ext>
            </a:extLst>
          </p:cNvPr>
          <p:cNvSpPr>
            <a:spLocks noGrp="1"/>
          </p:cNvSpPr>
          <p:nvPr>
            <p:ph type="dt" sz="half" idx="10"/>
          </p:nvPr>
        </p:nvSpPr>
        <p:spPr/>
        <p:txBody>
          <a:bodyPr/>
          <a:lstStyle/>
          <a:p>
            <a:fld id="{752C438E-16B8-4F9B-A421-D34EE426AA87}" type="datetimeFigureOut">
              <a:rPr lang="en-US" smtClean="0"/>
              <a:t>9/21/2020</a:t>
            </a:fld>
            <a:endParaRPr lang="en-US"/>
          </a:p>
        </p:txBody>
      </p:sp>
      <p:sp>
        <p:nvSpPr>
          <p:cNvPr id="3" name="Footer Placeholder 2">
            <a:extLst>
              <a:ext uri="{FF2B5EF4-FFF2-40B4-BE49-F238E27FC236}">
                <a16:creationId xmlns:a16="http://schemas.microsoft.com/office/drawing/2014/main" id="{3623F1D8-89D0-4E69-A353-99A4E7C2AD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4D43E9-5E8A-4D8D-9041-2E04FD486532}"/>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176163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44DE-80E6-4DDF-99BD-699A9B342F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A4B023-9831-4ABB-810B-1B978693AF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0CDA5B-5B05-4802-8711-832FA9940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FE7498-F6FD-4164-8C9E-EDE330E907E8}"/>
              </a:ext>
            </a:extLst>
          </p:cNvPr>
          <p:cNvSpPr>
            <a:spLocks noGrp="1"/>
          </p:cNvSpPr>
          <p:nvPr>
            <p:ph type="dt" sz="half" idx="10"/>
          </p:nvPr>
        </p:nvSpPr>
        <p:spPr/>
        <p:txBody>
          <a:bodyPr/>
          <a:lstStyle/>
          <a:p>
            <a:fld id="{752C438E-16B8-4F9B-A421-D34EE426AA87}" type="datetimeFigureOut">
              <a:rPr lang="en-US" smtClean="0"/>
              <a:t>9/21/2020</a:t>
            </a:fld>
            <a:endParaRPr lang="en-US"/>
          </a:p>
        </p:txBody>
      </p:sp>
      <p:sp>
        <p:nvSpPr>
          <p:cNvPr id="6" name="Footer Placeholder 5">
            <a:extLst>
              <a:ext uri="{FF2B5EF4-FFF2-40B4-BE49-F238E27FC236}">
                <a16:creationId xmlns:a16="http://schemas.microsoft.com/office/drawing/2014/main" id="{8486E6D4-EB69-47B7-AB83-982ED06966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9F466-C91B-4918-B55C-F7171370C127}"/>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180057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6C14-A3D2-415D-AF6E-A2F99655F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65BC3D-40EA-431F-97C2-E3CAA3F75F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46B6E7-6218-4DEE-8A9E-BBCB6EE9FB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B9529-1B5B-4D19-932E-D65DDD945E7C}"/>
              </a:ext>
            </a:extLst>
          </p:cNvPr>
          <p:cNvSpPr>
            <a:spLocks noGrp="1"/>
          </p:cNvSpPr>
          <p:nvPr>
            <p:ph type="dt" sz="half" idx="10"/>
          </p:nvPr>
        </p:nvSpPr>
        <p:spPr/>
        <p:txBody>
          <a:bodyPr/>
          <a:lstStyle/>
          <a:p>
            <a:fld id="{752C438E-16B8-4F9B-A421-D34EE426AA87}" type="datetimeFigureOut">
              <a:rPr lang="en-US" smtClean="0"/>
              <a:t>9/21/2020</a:t>
            </a:fld>
            <a:endParaRPr lang="en-US"/>
          </a:p>
        </p:txBody>
      </p:sp>
      <p:sp>
        <p:nvSpPr>
          <p:cNvPr id="6" name="Footer Placeholder 5">
            <a:extLst>
              <a:ext uri="{FF2B5EF4-FFF2-40B4-BE49-F238E27FC236}">
                <a16:creationId xmlns:a16="http://schemas.microsoft.com/office/drawing/2014/main" id="{B8586948-9427-42AC-925E-1219919A5B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CEA14D-03A3-416B-9CEA-38293CEBB1D2}"/>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120697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3F087E-B904-4570-8B96-CF30D456A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1762A4-B65D-4000-A62B-256F2E0AD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CD01A-7F38-4283-8CBB-89C4CAFC0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C438E-16B8-4F9B-A421-D34EE426AA87}" type="datetimeFigureOut">
              <a:rPr lang="en-US" smtClean="0"/>
              <a:t>9/21/2020</a:t>
            </a:fld>
            <a:endParaRPr lang="en-US"/>
          </a:p>
        </p:txBody>
      </p:sp>
      <p:sp>
        <p:nvSpPr>
          <p:cNvPr id="5" name="Footer Placeholder 4">
            <a:extLst>
              <a:ext uri="{FF2B5EF4-FFF2-40B4-BE49-F238E27FC236}">
                <a16:creationId xmlns:a16="http://schemas.microsoft.com/office/drawing/2014/main" id="{42D3714B-55E7-4DCA-B8AC-4FD74D80D5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17B3EB-A5A0-49A4-B102-420FED97D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A8737-B103-4137-9E41-6FCF69637E1E}" type="slidenum">
              <a:rPr lang="en-US" smtClean="0"/>
              <a:t>‹#›</a:t>
            </a:fld>
            <a:endParaRPr lang="en-US"/>
          </a:p>
        </p:txBody>
      </p:sp>
    </p:spTree>
    <p:extLst>
      <p:ext uri="{BB962C8B-B14F-4D97-AF65-F5344CB8AC3E}">
        <p14:creationId xmlns:p14="http://schemas.microsoft.com/office/powerpoint/2010/main" val="2029385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CA789E4B-AE0A-409C-BF73-B08A35951026}"/>
              </a:ext>
            </a:extLst>
          </p:cNvPr>
          <p:cNvPicPr>
            <a:picLocks noChangeAspect="1"/>
          </p:cNvPicPr>
          <p:nvPr/>
        </p:nvPicPr>
        <p:blipFill rotWithShape="1">
          <a:blip r:embed="rId2">
            <a:extLst>
              <a:ext uri="{28A0092B-C50C-407E-A947-70E740481C1C}">
                <a14:useLocalDpi xmlns:a14="http://schemas.microsoft.com/office/drawing/2010/main" val="0"/>
              </a:ext>
            </a:extLst>
          </a:blip>
          <a:srcRect l="22773" t="9091" r="23489"/>
          <a:stretch/>
        </p:blipFill>
        <p:spPr>
          <a:xfrm>
            <a:off x="113012" y="-927288"/>
            <a:ext cx="11352948" cy="6386034"/>
          </a:xfrm>
          <a:prstGeom prst="rect">
            <a:avLst/>
          </a:prstGeom>
        </p:spPr>
      </p:pic>
      <p:sp>
        <p:nvSpPr>
          <p:cNvPr id="12" name="Rectangle 1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3EE809-B4D3-43FA-A288-C213DC690A42}"/>
              </a:ext>
            </a:extLst>
          </p:cNvPr>
          <p:cNvSpPr>
            <a:spLocks noGrp="1"/>
          </p:cNvSpPr>
          <p:nvPr>
            <p:ph type="ctrTitle"/>
          </p:nvPr>
        </p:nvSpPr>
        <p:spPr>
          <a:xfrm>
            <a:off x="404553" y="3091928"/>
            <a:ext cx="9078562" cy="2387600"/>
          </a:xfrm>
        </p:spPr>
        <p:txBody>
          <a:bodyPr>
            <a:normAutofit fontScale="90000"/>
          </a:bodyPr>
          <a:lstStyle/>
          <a:p>
            <a:pPr algn="l"/>
            <a:r>
              <a:rPr lang="en-US" sz="6600">
                <a:ln>
                  <a:solidFill>
                    <a:schemeClr val="tx1">
                      <a:lumMod val="95000"/>
                      <a:lumOff val="5000"/>
                    </a:schemeClr>
                  </a:solidFill>
                </a:ln>
                <a:latin typeface="Bahnschrift SemiBold" panose="020B0502040204020203" pitchFamily="34" charset="0"/>
              </a:rPr>
              <a:t>Auditing the Effectiveness of Merchant Services </a:t>
            </a:r>
          </a:p>
        </p:txBody>
      </p:sp>
      <p:sp>
        <p:nvSpPr>
          <p:cNvPr id="14" name="Rectangle: Rounded Corners 1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1CF3B7D-1146-4342-A226-DBD06C61AE0A}"/>
              </a:ext>
            </a:extLst>
          </p:cNvPr>
          <p:cNvSpPr>
            <a:spLocks noGrp="1"/>
          </p:cNvSpPr>
          <p:nvPr>
            <p:ph type="subTitle" idx="1"/>
          </p:nvPr>
        </p:nvSpPr>
        <p:spPr>
          <a:xfrm>
            <a:off x="404553" y="5624945"/>
            <a:ext cx="9078562" cy="592975"/>
          </a:xfrm>
        </p:spPr>
        <p:txBody>
          <a:bodyPr anchor="ctr">
            <a:normAutofit/>
          </a:bodyPr>
          <a:lstStyle/>
          <a:p>
            <a:pPr algn="l"/>
            <a:r>
              <a:rPr lang="en-US">
                <a:ln>
                  <a:solidFill>
                    <a:schemeClr val="tx1">
                      <a:lumMod val="95000"/>
                      <a:lumOff val="5000"/>
                    </a:schemeClr>
                  </a:solidFill>
                </a:ln>
                <a:latin typeface="Bahnschrift Light Condensed" panose="020B0502040204020203" pitchFamily="34" charset="0"/>
              </a:rPr>
              <a:t>Data Analyst : Christian Rios-Chambi</a:t>
            </a:r>
            <a:endParaRPr lang="en-US" dirty="0">
              <a:ln>
                <a:solidFill>
                  <a:schemeClr val="tx1">
                    <a:lumMod val="95000"/>
                    <a:lumOff val="5000"/>
                  </a:schemeClr>
                </a:solidFill>
              </a:ln>
              <a:latin typeface="Bahnschrift Light Condensed" panose="020B0502040204020203" pitchFamily="34" charset="0"/>
            </a:endParaRPr>
          </a:p>
        </p:txBody>
      </p:sp>
    </p:spTree>
    <p:extLst>
      <p:ext uri="{BB962C8B-B14F-4D97-AF65-F5344CB8AC3E}">
        <p14:creationId xmlns:p14="http://schemas.microsoft.com/office/powerpoint/2010/main" val="428918328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2">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and holding a cellphone&#10;&#10;Description automatically generated">
            <a:extLst>
              <a:ext uri="{FF2B5EF4-FFF2-40B4-BE49-F238E27FC236}">
                <a16:creationId xmlns:a16="http://schemas.microsoft.com/office/drawing/2014/main" id="{92FB5449-9DD0-4F51-BE20-99E8A9BF3B19}"/>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4873" r="6238"/>
          <a:stretch/>
        </p:blipFill>
        <p:spPr>
          <a:xfrm>
            <a:off x="20" y="10"/>
            <a:ext cx="12191979" cy="6857990"/>
          </a:xfrm>
          <a:prstGeom prst="rect">
            <a:avLst/>
          </a:prstGeom>
        </p:spPr>
      </p:pic>
      <p:sp>
        <p:nvSpPr>
          <p:cNvPr id="2" name="Title 1">
            <a:extLst>
              <a:ext uri="{FF2B5EF4-FFF2-40B4-BE49-F238E27FC236}">
                <a16:creationId xmlns:a16="http://schemas.microsoft.com/office/drawing/2014/main" id="{0699025A-AC3A-4312-B310-2EB1825047DA}"/>
              </a:ext>
            </a:extLst>
          </p:cNvPr>
          <p:cNvSpPr>
            <a:spLocks noGrp="1"/>
          </p:cNvSpPr>
          <p:nvPr>
            <p:ph type="title"/>
          </p:nvPr>
        </p:nvSpPr>
        <p:spPr>
          <a:xfrm>
            <a:off x="841249" y="941832"/>
            <a:ext cx="10506456" cy="2057400"/>
          </a:xfrm>
        </p:spPr>
        <p:txBody>
          <a:bodyPr anchor="b">
            <a:normAutofit/>
          </a:bodyPr>
          <a:lstStyle/>
          <a:p>
            <a:r>
              <a:rPr lang="en-US" sz="5000" b="1" dirty="0">
                <a:latin typeface="Bahnschrift SemiBold" panose="020B0502040204020203" pitchFamily="34" charset="0"/>
              </a:rPr>
              <a:t>Company Background</a:t>
            </a:r>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4FE927E-0015-47A6-A9F5-CBECFF49E2D3}"/>
              </a:ext>
            </a:extLst>
          </p:cNvPr>
          <p:cNvSpPr>
            <a:spLocks noGrp="1"/>
          </p:cNvSpPr>
          <p:nvPr>
            <p:ph idx="1"/>
          </p:nvPr>
        </p:nvSpPr>
        <p:spPr>
          <a:xfrm>
            <a:off x="841248" y="3502152"/>
            <a:ext cx="10506456" cy="2670048"/>
          </a:xfrm>
        </p:spPr>
        <p:txBody>
          <a:bodyPr>
            <a:normAutofit/>
          </a:bodyPr>
          <a:lstStyle/>
          <a:p>
            <a:r>
              <a:rPr lang="en-US" dirty="0">
                <a:latin typeface="Bahnschrift Light Condensed" panose="020B0502040204020203" pitchFamily="34" charset="0"/>
              </a:rPr>
              <a:t>Wish is a mobile e-commerce platform that connects hundreds of millions of consumers with the widest selection of products delivered directly to their doors. Our mission is to provide everyone access to the most affordable and convenient shopping experience on the planet.</a:t>
            </a:r>
          </a:p>
          <a:p>
            <a:endParaRPr lang="en-US" sz="2000" dirty="0"/>
          </a:p>
        </p:txBody>
      </p:sp>
    </p:spTree>
    <p:extLst>
      <p:ext uri="{BB962C8B-B14F-4D97-AF65-F5344CB8AC3E}">
        <p14:creationId xmlns:p14="http://schemas.microsoft.com/office/powerpoint/2010/main" val="147973467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B0E2BE5D-7A54-4135-929F-61A1F9D17440}"/>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1" y="0"/>
            <a:ext cx="12192000" cy="6286184"/>
          </a:xfrm>
          <a:prstGeom prst="rect">
            <a:avLst/>
          </a:prstGeom>
        </p:spPr>
      </p:pic>
      <p:sp>
        <p:nvSpPr>
          <p:cNvPr id="10" name="Freeform: Shape 9">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720504-4AE0-4641-B8CD-579C3C40E2AD}"/>
              </a:ext>
            </a:extLst>
          </p:cNvPr>
          <p:cNvSpPr>
            <a:spLocks noGrp="1"/>
          </p:cNvSpPr>
          <p:nvPr>
            <p:ph type="title"/>
          </p:nvPr>
        </p:nvSpPr>
        <p:spPr>
          <a:xfrm>
            <a:off x="618062" y="4185749"/>
            <a:ext cx="9265771" cy="622836"/>
          </a:xfrm>
        </p:spPr>
        <p:txBody>
          <a:bodyPr>
            <a:normAutofit/>
          </a:bodyPr>
          <a:lstStyle/>
          <a:p>
            <a:r>
              <a:rPr lang="en-US" sz="3600">
                <a:latin typeface="Bahnschrift SemiBold" panose="020B0502040204020203" pitchFamily="34" charset="0"/>
              </a:rPr>
              <a:t>The Dataset</a:t>
            </a:r>
          </a:p>
        </p:txBody>
      </p:sp>
      <p:sp>
        <p:nvSpPr>
          <p:cNvPr id="3" name="Content Placeholder 2">
            <a:extLst>
              <a:ext uri="{FF2B5EF4-FFF2-40B4-BE49-F238E27FC236}">
                <a16:creationId xmlns:a16="http://schemas.microsoft.com/office/drawing/2014/main" id="{61A402D3-570C-4943-9BC1-714185BC9670}"/>
              </a:ext>
            </a:extLst>
          </p:cNvPr>
          <p:cNvSpPr>
            <a:spLocks noGrp="1"/>
          </p:cNvSpPr>
          <p:nvPr>
            <p:ph idx="1"/>
          </p:nvPr>
        </p:nvSpPr>
        <p:spPr>
          <a:xfrm>
            <a:off x="618063" y="4856921"/>
            <a:ext cx="9565028" cy="1249240"/>
          </a:xfrm>
        </p:spPr>
        <p:txBody>
          <a:bodyPr>
            <a:normAutofit/>
          </a:bodyPr>
          <a:lstStyle/>
          <a:p>
            <a:r>
              <a:rPr lang="en-US" sz="2400" dirty="0">
                <a:latin typeface="Bahnschrift Light Condensed" panose="020B0502040204020203" pitchFamily="34" charset="0"/>
              </a:rPr>
              <a:t>The data comes from the Wish platform.</a:t>
            </a:r>
          </a:p>
          <a:p>
            <a:r>
              <a:rPr lang="en-US" sz="2400" dirty="0">
                <a:latin typeface="Bahnschrift Light Condensed" panose="020B0502040204020203" pitchFamily="34" charset="0"/>
              </a:rPr>
              <a:t>Basically, the products listed in the dataset are those that would appear if you type "summer" in the search field of the platform.</a:t>
            </a:r>
          </a:p>
          <a:p>
            <a:endParaRPr lang="en-US" sz="1800" dirty="0"/>
          </a:p>
          <a:p>
            <a:endParaRPr lang="en-US" sz="1800" dirty="0"/>
          </a:p>
        </p:txBody>
      </p:sp>
    </p:spTree>
    <p:extLst>
      <p:ext uri="{BB962C8B-B14F-4D97-AF65-F5344CB8AC3E}">
        <p14:creationId xmlns:p14="http://schemas.microsoft.com/office/powerpoint/2010/main" val="337447645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3">
                <a:lumMod val="45000"/>
                <a:lumOff val="55000"/>
              </a:schemeClr>
            </a:gs>
            <a:gs pos="83000">
              <a:schemeClr val="accent3">
                <a:lumMod val="45000"/>
                <a:lumOff val="55000"/>
              </a:schemeClr>
            </a:gs>
            <a:gs pos="100000">
              <a:schemeClr val="accent3">
                <a:lumMod val="30000"/>
                <a:lumOff val="70000"/>
              </a:schemeClr>
            </a:gs>
          </a:gsLst>
          <a:lin ang="81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937F0-35E6-47C5-AC64-E1C278EE9009}"/>
              </a:ext>
            </a:extLst>
          </p:cNvPr>
          <p:cNvSpPr>
            <a:spLocks noGrp="1"/>
          </p:cNvSpPr>
          <p:nvPr>
            <p:ph type="title"/>
          </p:nvPr>
        </p:nvSpPr>
        <p:spPr>
          <a:xfrm>
            <a:off x="838200" y="56901"/>
            <a:ext cx="10515600" cy="1062982"/>
          </a:xfrm>
        </p:spPr>
        <p:txBody>
          <a:bodyPr/>
          <a:lstStyle/>
          <a:p>
            <a:pPr algn="ctr"/>
            <a:r>
              <a:rPr lang="en-US" dirty="0">
                <a:latin typeface="Bahnschrift SemiBold" panose="020B0502040204020203" pitchFamily="34" charset="0"/>
              </a:rPr>
              <a:t>Defining the Problem</a:t>
            </a:r>
          </a:p>
        </p:txBody>
      </p:sp>
      <p:sp>
        <p:nvSpPr>
          <p:cNvPr id="3" name="Content Placeholder 2">
            <a:extLst>
              <a:ext uri="{FF2B5EF4-FFF2-40B4-BE49-F238E27FC236}">
                <a16:creationId xmlns:a16="http://schemas.microsoft.com/office/drawing/2014/main" id="{AFC4CE96-B2A4-47DD-B248-A28DD9CA8909}"/>
              </a:ext>
            </a:extLst>
          </p:cNvPr>
          <p:cNvSpPr>
            <a:spLocks noGrp="1"/>
          </p:cNvSpPr>
          <p:nvPr>
            <p:ph idx="1"/>
          </p:nvPr>
        </p:nvSpPr>
        <p:spPr>
          <a:xfrm>
            <a:off x="221750" y="1382463"/>
            <a:ext cx="3634374" cy="1603375"/>
          </a:xfrm>
          <a:solidFill>
            <a:schemeClr val="accent2"/>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b="1" dirty="0">
                <a:latin typeface="Bahnschrift Light Condensed" panose="020B0502040204020203" pitchFamily="34" charset="0"/>
              </a:rPr>
              <a:t>Is Wish providing merchants with effective product services ?</a:t>
            </a:r>
          </a:p>
        </p:txBody>
      </p:sp>
      <p:pic>
        <p:nvPicPr>
          <p:cNvPr id="7" name="Picture 6" descr="A group of people standing next to a person&#10;&#10;Description automatically generated">
            <a:extLst>
              <a:ext uri="{FF2B5EF4-FFF2-40B4-BE49-F238E27FC236}">
                <a16:creationId xmlns:a16="http://schemas.microsoft.com/office/drawing/2014/main" id="{20A556F7-079C-4410-9357-52B369B3EE93}"/>
              </a:ext>
            </a:extLst>
          </p:cNvPr>
          <p:cNvPicPr>
            <a:picLocks noChangeAspect="1"/>
          </p:cNvPicPr>
          <p:nvPr/>
        </p:nvPicPr>
        <p:blipFill rotWithShape="1">
          <a:blip r:embed="rId2">
            <a:extLst>
              <a:ext uri="{28A0092B-C50C-407E-A947-70E740481C1C}">
                <a14:useLocalDpi xmlns:a14="http://schemas.microsoft.com/office/drawing/2010/main" val="0"/>
              </a:ext>
            </a:extLst>
          </a:blip>
          <a:srcRect l="1441" t="515"/>
          <a:stretch/>
        </p:blipFill>
        <p:spPr>
          <a:xfrm>
            <a:off x="5496673" y="1119883"/>
            <a:ext cx="4216578" cy="5468359"/>
          </a:xfrm>
          <a:prstGeom prst="rect">
            <a:avLst/>
          </a:prstGeom>
        </p:spPr>
      </p:pic>
      <p:cxnSp>
        <p:nvCxnSpPr>
          <p:cNvPr id="21" name="Straight Arrow Connector 20">
            <a:extLst>
              <a:ext uri="{FF2B5EF4-FFF2-40B4-BE49-F238E27FC236}">
                <a16:creationId xmlns:a16="http://schemas.microsoft.com/office/drawing/2014/main" id="{E0ED1161-5F51-4AF3-B9C0-4154BC0101E8}"/>
              </a:ext>
            </a:extLst>
          </p:cNvPr>
          <p:cNvCxnSpPr/>
          <p:nvPr/>
        </p:nvCxnSpPr>
        <p:spPr>
          <a:xfrm>
            <a:off x="9487219" y="5784350"/>
            <a:ext cx="7602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0230CA0-859F-49D0-A20F-EFFCC8C1F340}"/>
              </a:ext>
            </a:extLst>
          </p:cNvPr>
          <p:cNvSpPr txBox="1"/>
          <p:nvPr/>
        </p:nvSpPr>
        <p:spPr>
          <a:xfrm>
            <a:off x="10247507" y="5538039"/>
            <a:ext cx="1567774" cy="646331"/>
          </a:xfrm>
          <a:prstGeom prst="rect">
            <a:avLst/>
          </a:prstGeom>
          <a:noFill/>
        </p:spPr>
        <p:txBody>
          <a:bodyPr wrap="square" rtlCol="0">
            <a:spAutoFit/>
          </a:bodyPr>
          <a:lstStyle/>
          <a:p>
            <a:r>
              <a:rPr lang="en-US" dirty="0">
                <a:latin typeface="Bahnschrift Light Condensed" panose="020B0502040204020203" pitchFamily="34" charset="0"/>
              </a:rPr>
              <a:t>Product Quality Badge</a:t>
            </a:r>
          </a:p>
        </p:txBody>
      </p:sp>
      <p:cxnSp>
        <p:nvCxnSpPr>
          <p:cNvPr id="24" name="Straight Arrow Connector 23">
            <a:extLst>
              <a:ext uri="{FF2B5EF4-FFF2-40B4-BE49-F238E27FC236}">
                <a16:creationId xmlns:a16="http://schemas.microsoft.com/office/drawing/2014/main" id="{C31A7F7D-CE9E-46E2-9A9B-2B5EB4583610}"/>
              </a:ext>
            </a:extLst>
          </p:cNvPr>
          <p:cNvCxnSpPr/>
          <p:nvPr/>
        </p:nvCxnSpPr>
        <p:spPr>
          <a:xfrm flipH="1">
            <a:off x="4859676" y="1357366"/>
            <a:ext cx="53425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83B073E-2015-42F1-8723-D1AEF148E32A}"/>
              </a:ext>
            </a:extLst>
          </p:cNvPr>
          <p:cNvSpPr txBox="1"/>
          <p:nvPr/>
        </p:nvSpPr>
        <p:spPr>
          <a:xfrm>
            <a:off x="3909151" y="1172700"/>
            <a:ext cx="1282614" cy="369332"/>
          </a:xfrm>
          <a:prstGeom prst="rect">
            <a:avLst/>
          </a:prstGeom>
          <a:noFill/>
        </p:spPr>
        <p:txBody>
          <a:bodyPr wrap="square" rtlCol="0">
            <a:spAutoFit/>
          </a:bodyPr>
          <a:lstStyle/>
          <a:p>
            <a:r>
              <a:rPr lang="en-US" dirty="0">
                <a:latin typeface="Bahnschrift Light Condensed" panose="020B0502040204020203" pitchFamily="34" charset="0"/>
              </a:rPr>
              <a:t>Discount %</a:t>
            </a:r>
          </a:p>
        </p:txBody>
      </p:sp>
      <p:cxnSp>
        <p:nvCxnSpPr>
          <p:cNvPr id="26" name="Straight Arrow Connector 25">
            <a:extLst>
              <a:ext uri="{FF2B5EF4-FFF2-40B4-BE49-F238E27FC236}">
                <a16:creationId xmlns:a16="http://schemas.microsoft.com/office/drawing/2014/main" id="{7633A844-96E1-456E-BB77-380139B63534}"/>
              </a:ext>
            </a:extLst>
          </p:cNvPr>
          <p:cNvCxnSpPr>
            <a:cxnSpLocks/>
          </p:cNvCxnSpPr>
          <p:nvPr/>
        </p:nvCxnSpPr>
        <p:spPr>
          <a:xfrm>
            <a:off x="9713251" y="5104543"/>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15CDFE0-1530-4033-8F34-5F944F99A3D9}"/>
              </a:ext>
            </a:extLst>
          </p:cNvPr>
          <p:cNvSpPr txBox="1"/>
          <p:nvPr/>
        </p:nvSpPr>
        <p:spPr>
          <a:xfrm>
            <a:off x="10627651" y="4919877"/>
            <a:ext cx="1567774" cy="369332"/>
          </a:xfrm>
          <a:prstGeom prst="rect">
            <a:avLst/>
          </a:prstGeom>
          <a:noFill/>
        </p:spPr>
        <p:txBody>
          <a:bodyPr wrap="square" rtlCol="0">
            <a:spAutoFit/>
          </a:bodyPr>
          <a:lstStyle/>
          <a:p>
            <a:r>
              <a:rPr lang="en-US" dirty="0">
                <a:latin typeface="Bahnschrift Light Condensed" panose="020B0502040204020203" pitchFamily="34" charset="0"/>
              </a:rPr>
              <a:t>Urgency Text</a:t>
            </a:r>
          </a:p>
        </p:txBody>
      </p:sp>
    </p:spTree>
    <p:extLst>
      <p:ext uri="{BB962C8B-B14F-4D97-AF65-F5344CB8AC3E}">
        <p14:creationId xmlns:p14="http://schemas.microsoft.com/office/powerpoint/2010/main" val="413981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D847-E3F0-47FB-B783-528890C61DA0}"/>
              </a:ext>
            </a:extLst>
          </p:cNvPr>
          <p:cNvSpPr>
            <a:spLocks noGrp="1"/>
          </p:cNvSpPr>
          <p:nvPr>
            <p:ph type="title"/>
          </p:nvPr>
        </p:nvSpPr>
        <p:spPr/>
        <p:txBody>
          <a:bodyPr/>
          <a:lstStyle/>
          <a:p>
            <a:r>
              <a:rPr lang="en-US" dirty="0"/>
              <a:t>Step 2: Choosing the Right Data</a:t>
            </a:r>
          </a:p>
        </p:txBody>
      </p:sp>
      <p:sp>
        <p:nvSpPr>
          <p:cNvPr id="3" name="Content Placeholder 2">
            <a:extLst>
              <a:ext uri="{FF2B5EF4-FFF2-40B4-BE49-F238E27FC236}">
                <a16:creationId xmlns:a16="http://schemas.microsoft.com/office/drawing/2014/main" id="{9304088E-DAF1-4DC6-8374-952E6B5B2A70}"/>
              </a:ext>
            </a:extLst>
          </p:cNvPr>
          <p:cNvSpPr>
            <a:spLocks noGrp="1"/>
          </p:cNvSpPr>
          <p:nvPr>
            <p:ph idx="1"/>
          </p:nvPr>
        </p:nvSpPr>
        <p:spPr/>
        <p:txBody>
          <a:bodyPr/>
          <a:lstStyle/>
          <a:p>
            <a:r>
              <a:rPr lang="en-US" dirty="0"/>
              <a:t>The I need to understand the domain and any peculiarities it might have. We touched on this in the data management section too.</a:t>
            </a:r>
          </a:p>
        </p:txBody>
      </p:sp>
    </p:spTree>
    <p:extLst>
      <p:ext uri="{BB962C8B-B14F-4D97-AF65-F5344CB8AC3E}">
        <p14:creationId xmlns:p14="http://schemas.microsoft.com/office/powerpoint/2010/main" val="398728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EA79-06C8-443F-AF56-63475B3CE197}"/>
              </a:ext>
            </a:extLst>
          </p:cNvPr>
          <p:cNvSpPr>
            <a:spLocks noGrp="1"/>
          </p:cNvSpPr>
          <p:nvPr>
            <p:ph type="title"/>
          </p:nvPr>
        </p:nvSpPr>
        <p:spPr/>
        <p:txBody>
          <a:bodyPr/>
          <a:lstStyle/>
          <a:p>
            <a:r>
              <a:rPr lang="en-US" dirty="0"/>
              <a:t>Step 3: Solving the Problem</a:t>
            </a:r>
          </a:p>
        </p:txBody>
      </p:sp>
      <p:sp>
        <p:nvSpPr>
          <p:cNvPr id="3" name="Content Placeholder 2">
            <a:extLst>
              <a:ext uri="{FF2B5EF4-FFF2-40B4-BE49-F238E27FC236}">
                <a16:creationId xmlns:a16="http://schemas.microsoft.com/office/drawing/2014/main" id="{5A47056A-9DED-446E-AB31-CF20C3D3F818}"/>
              </a:ext>
            </a:extLst>
          </p:cNvPr>
          <p:cNvSpPr>
            <a:spLocks noGrp="1"/>
          </p:cNvSpPr>
          <p:nvPr>
            <p:ph idx="1"/>
          </p:nvPr>
        </p:nvSpPr>
        <p:spPr/>
        <p:txBody>
          <a:bodyPr>
            <a:normAutofit/>
          </a:bodyPr>
          <a:lstStyle/>
          <a:p>
            <a:r>
              <a:rPr lang="en-US" sz="2000" dirty="0"/>
              <a:t>Usually, most data scientists like to start by performing exploratory data analysis. They use summary metrics, graphs, and so on to gain a better understanding of the problem. In some cases, they might even present some early findings to the stakeholders. </a:t>
            </a:r>
          </a:p>
          <a:p>
            <a:r>
              <a:rPr lang="en-US" sz="2000" dirty="0"/>
              <a:t>Ex. “Over a two-week period, 10% of the meetings started on time. On average, meetings started 12 minutes late.”</a:t>
            </a:r>
          </a:p>
          <a:p>
            <a:r>
              <a:rPr lang="en-US" sz="2000" dirty="0"/>
              <a:t>The data scientist will then build a model to find a solution, but models are mainly used to answer specific questions. You can have a primary question, which in our example could be: Are people usually late for meetings?</a:t>
            </a:r>
          </a:p>
          <a:p>
            <a:r>
              <a:rPr lang="en-US" sz="2000" dirty="0"/>
              <a:t>But you can also have several secondary ones. In our example, they could be along the lines of : </a:t>
            </a:r>
          </a:p>
          <a:p>
            <a:r>
              <a:rPr lang="en-US" sz="2000" dirty="0"/>
              <a:t>‘Does the subject being covered affect how long a meeting runs? ‘</a:t>
            </a:r>
          </a:p>
          <a:p>
            <a:r>
              <a:rPr lang="en-US" sz="2000" dirty="0"/>
              <a:t> ‘Do the people in attendance influence how late the meeting is?’</a:t>
            </a:r>
          </a:p>
        </p:txBody>
      </p:sp>
    </p:spTree>
    <p:extLst>
      <p:ext uri="{BB962C8B-B14F-4D97-AF65-F5344CB8AC3E}">
        <p14:creationId xmlns:p14="http://schemas.microsoft.com/office/powerpoint/2010/main" val="55566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741C3-5AD5-400D-9E6C-717E39C3BF59}"/>
              </a:ext>
            </a:extLst>
          </p:cNvPr>
          <p:cNvSpPr>
            <a:spLocks noGrp="1"/>
          </p:cNvSpPr>
          <p:nvPr>
            <p:ph type="title"/>
          </p:nvPr>
        </p:nvSpPr>
        <p:spPr/>
        <p:txBody>
          <a:bodyPr/>
          <a:lstStyle/>
          <a:p>
            <a:r>
              <a:rPr lang="en-US" dirty="0"/>
              <a:t>Step 4: Creating Value Through Actionable Insights</a:t>
            </a:r>
          </a:p>
        </p:txBody>
      </p:sp>
      <p:sp>
        <p:nvSpPr>
          <p:cNvPr id="3" name="Content Placeholder 2">
            <a:extLst>
              <a:ext uri="{FF2B5EF4-FFF2-40B4-BE49-F238E27FC236}">
                <a16:creationId xmlns:a16="http://schemas.microsoft.com/office/drawing/2014/main" id="{B06B0B59-9906-438C-A5F4-CC53AF3A2382}"/>
              </a:ext>
            </a:extLst>
          </p:cNvPr>
          <p:cNvSpPr>
            <a:spLocks noGrp="1"/>
          </p:cNvSpPr>
          <p:nvPr>
            <p:ph idx="1"/>
          </p:nvPr>
        </p:nvSpPr>
        <p:spPr/>
        <p:txBody>
          <a:bodyPr>
            <a:normAutofit/>
          </a:bodyPr>
          <a:lstStyle/>
          <a:p>
            <a:r>
              <a:rPr lang="en-US" sz="2000" dirty="0"/>
              <a:t>By this point, the data scientist has built one or more models to answer the aforementioned questions, so we can move on to the final step, namely, to extract actionable insights from the models.</a:t>
            </a:r>
          </a:p>
          <a:p>
            <a:r>
              <a:rPr lang="en-US" sz="2000" dirty="0"/>
              <a:t>Essentially, the models are useless if you don’t act on them. The first step to taking action is to understand the impact of the results. A good way to do that is to translate the findings into monetary terms.</a:t>
            </a:r>
          </a:p>
          <a:p>
            <a:r>
              <a:rPr lang="en-US" sz="2000" dirty="0"/>
              <a:t>‘In other words, if the time period studied for late meetings is typical, then each employee loses an hour per day, which costs the company $X per year.’</a:t>
            </a:r>
          </a:p>
          <a:p>
            <a:r>
              <a:rPr lang="en-US" sz="2000" dirty="0"/>
              <a:t>It’s also a good idea to go beyond the results, though. This cycle of modeling, translating the results, and then taking action can also be a very good learning experience for you. When you go through this process, other questions pop up. This is the point when some of those secondary questions mentioned in step 3 arise.</a:t>
            </a:r>
            <a:endParaRPr lang="en-US" sz="3200" dirty="0"/>
          </a:p>
        </p:txBody>
      </p:sp>
    </p:spTree>
    <p:extLst>
      <p:ext uri="{BB962C8B-B14F-4D97-AF65-F5344CB8AC3E}">
        <p14:creationId xmlns:p14="http://schemas.microsoft.com/office/powerpoint/2010/main" val="2286246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10FC-6693-475A-9EF8-A9F677F4AC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E63456-F9CC-4DFA-B232-B05CEBA640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6153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507</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Bahnschrift Light Condensed</vt:lpstr>
      <vt:lpstr>Bahnschrift SemiBold</vt:lpstr>
      <vt:lpstr>Calibri</vt:lpstr>
      <vt:lpstr>Calibri Light</vt:lpstr>
      <vt:lpstr>Office Theme</vt:lpstr>
      <vt:lpstr>Auditing the Effectiveness of Merchant Services </vt:lpstr>
      <vt:lpstr>Company Background</vt:lpstr>
      <vt:lpstr>The Dataset</vt:lpstr>
      <vt:lpstr>Defining the Problem</vt:lpstr>
      <vt:lpstr>Step 2: Choosing the Right Data</vt:lpstr>
      <vt:lpstr>Step 3: Solving the Problem</vt:lpstr>
      <vt:lpstr>Step 4: Creating Value Through Actionable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Auditing the Effectiveness of Merchant Services</dc:title>
  <dc:creator>Christian Rioschambi</dc:creator>
  <cp:lastModifiedBy>Christian Rioschambi</cp:lastModifiedBy>
  <cp:revision>9</cp:revision>
  <dcterms:created xsi:type="dcterms:W3CDTF">2020-09-22T03:44:17Z</dcterms:created>
  <dcterms:modified xsi:type="dcterms:W3CDTF">2020-09-22T05:55:18Z</dcterms:modified>
</cp:coreProperties>
</file>