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6" d="100"/>
          <a:sy n="46" d="100"/>
        </p:scale>
        <p:origin x="60"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CB1A-A6EF-4BFF-BF79-D782DA964A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F8D730-2D07-4663-A0A2-2C96DF2274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35744D-0D7A-4296-B838-7226CCCE9BDA}"/>
              </a:ext>
            </a:extLst>
          </p:cNvPr>
          <p:cNvSpPr>
            <a:spLocks noGrp="1"/>
          </p:cNvSpPr>
          <p:nvPr>
            <p:ph type="dt" sz="half" idx="10"/>
          </p:nvPr>
        </p:nvSpPr>
        <p:spPr/>
        <p:txBody>
          <a:bodyPr/>
          <a:lstStyle/>
          <a:p>
            <a:fld id="{752C438E-16B8-4F9B-A421-D34EE426AA87}" type="datetimeFigureOut">
              <a:rPr lang="en-US" smtClean="0"/>
              <a:t>9/23/2020</a:t>
            </a:fld>
            <a:endParaRPr lang="en-US"/>
          </a:p>
        </p:txBody>
      </p:sp>
      <p:sp>
        <p:nvSpPr>
          <p:cNvPr id="5" name="Footer Placeholder 4">
            <a:extLst>
              <a:ext uri="{FF2B5EF4-FFF2-40B4-BE49-F238E27FC236}">
                <a16:creationId xmlns:a16="http://schemas.microsoft.com/office/drawing/2014/main" id="{B3D4789F-4F19-4FAF-A2C2-96C673AA4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F8987-FC34-485A-B923-7B90B6E0A0A7}"/>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411001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7D31-3F68-4EBC-A4C0-E694C4E31D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F5E9AC-C4B2-4B91-97C2-2D954CD200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2AA88-6324-4D5B-AB6E-EB90CFDD5106}"/>
              </a:ext>
            </a:extLst>
          </p:cNvPr>
          <p:cNvSpPr>
            <a:spLocks noGrp="1"/>
          </p:cNvSpPr>
          <p:nvPr>
            <p:ph type="dt" sz="half" idx="10"/>
          </p:nvPr>
        </p:nvSpPr>
        <p:spPr/>
        <p:txBody>
          <a:bodyPr/>
          <a:lstStyle/>
          <a:p>
            <a:fld id="{752C438E-16B8-4F9B-A421-D34EE426AA87}" type="datetimeFigureOut">
              <a:rPr lang="en-US" smtClean="0"/>
              <a:t>9/23/2020</a:t>
            </a:fld>
            <a:endParaRPr lang="en-US"/>
          </a:p>
        </p:txBody>
      </p:sp>
      <p:sp>
        <p:nvSpPr>
          <p:cNvPr id="5" name="Footer Placeholder 4">
            <a:extLst>
              <a:ext uri="{FF2B5EF4-FFF2-40B4-BE49-F238E27FC236}">
                <a16:creationId xmlns:a16="http://schemas.microsoft.com/office/drawing/2014/main" id="{2AC640C0-91BB-48D7-8E41-6DACDD0EF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4C29C-CC37-445D-B697-17AB8AA39665}"/>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2649020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65BA90-7768-4D80-9BA1-67D206EF18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E84FC8-40EE-425E-BA94-E86E3508A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85608E-2EB6-4E4F-899B-F988EFC7D9C7}"/>
              </a:ext>
            </a:extLst>
          </p:cNvPr>
          <p:cNvSpPr>
            <a:spLocks noGrp="1"/>
          </p:cNvSpPr>
          <p:nvPr>
            <p:ph type="dt" sz="half" idx="10"/>
          </p:nvPr>
        </p:nvSpPr>
        <p:spPr/>
        <p:txBody>
          <a:bodyPr/>
          <a:lstStyle/>
          <a:p>
            <a:fld id="{752C438E-16B8-4F9B-A421-D34EE426AA87}" type="datetimeFigureOut">
              <a:rPr lang="en-US" smtClean="0"/>
              <a:t>9/23/2020</a:t>
            </a:fld>
            <a:endParaRPr lang="en-US"/>
          </a:p>
        </p:txBody>
      </p:sp>
      <p:sp>
        <p:nvSpPr>
          <p:cNvPr id="5" name="Footer Placeholder 4">
            <a:extLst>
              <a:ext uri="{FF2B5EF4-FFF2-40B4-BE49-F238E27FC236}">
                <a16:creationId xmlns:a16="http://schemas.microsoft.com/office/drawing/2014/main" id="{B46BCD35-9595-4FED-9CD8-2935C4F1D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C06AE-808B-4431-805B-2264B33C849D}"/>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122840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5B27-F172-4F3F-8DFA-036E8EA250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5C5C1F-331E-4129-B241-A4FCC9679F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42FAB-3E95-4D83-BC59-EB929BC26AB6}"/>
              </a:ext>
            </a:extLst>
          </p:cNvPr>
          <p:cNvSpPr>
            <a:spLocks noGrp="1"/>
          </p:cNvSpPr>
          <p:nvPr>
            <p:ph type="dt" sz="half" idx="10"/>
          </p:nvPr>
        </p:nvSpPr>
        <p:spPr/>
        <p:txBody>
          <a:bodyPr/>
          <a:lstStyle/>
          <a:p>
            <a:fld id="{752C438E-16B8-4F9B-A421-D34EE426AA87}" type="datetimeFigureOut">
              <a:rPr lang="en-US" smtClean="0"/>
              <a:t>9/23/2020</a:t>
            </a:fld>
            <a:endParaRPr lang="en-US"/>
          </a:p>
        </p:txBody>
      </p:sp>
      <p:sp>
        <p:nvSpPr>
          <p:cNvPr id="5" name="Footer Placeholder 4">
            <a:extLst>
              <a:ext uri="{FF2B5EF4-FFF2-40B4-BE49-F238E27FC236}">
                <a16:creationId xmlns:a16="http://schemas.microsoft.com/office/drawing/2014/main" id="{7A2327D4-CB1C-4488-A5A9-D823CF331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A4FE2-76A1-4A47-A840-A935250E9349}"/>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547185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D09F8-4C74-4B56-955C-8D9EAC4B1C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8CB54A-220A-4E60-90E6-6A3131DCD6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78C45E-4BD9-4076-9B38-D17EA78927F1}"/>
              </a:ext>
            </a:extLst>
          </p:cNvPr>
          <p:cNvSpPr>
            <a:spLocks noGrp="1"/>
          </p:cNvSpPr>
          <p:nvPr>
            <p:ph type="dt" sz="half" idx="10"/>
          </p:nvPr>
        </p:nvSpPr>
        <p:spPr/>
        <p:txBody>
          <a:bodyPr/>
          <a:lstStyle/>
          <a:p>
            <a:fld id="{752C438E-16B8-4F9B-A421-D34EE426AA87}" type="datetimeFigureOut">
              <a:rPr lang="en-US" smtClean="0"/>
              <a:t>9/23/2020</a:t>
            </a:fld>
            <a:endParaRPr lang="en-US"/>
          </a:p>
        </p:txBody>
      </p:sp>
      <p:sp>
        <p:nvSpPr>
          <p:cNvPr id="5" name="Footer Placeholder 4">
            <a:extLst>
              <a:ext uri="{FF2B5EF4-FFF2-40B4-BE49-F238E27FC236}">
                <a16:creationId xmlns:a16="http://schemas.microsoft.com/office/drawing/2014/main" id="{ECF71A94-82C4-48EA-892F-5BCA2BF3AE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85589-79D2-464A-9408-B23575365F1B}"/>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262173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CBE1-F58B-4BA3-9B6D-40139AD3F8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A7F8B1-28F8-45ED-B0B1-FBBD6E5B9C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5B0A0E-C65B-47FF-9187-7AD826E518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D4F532-9033-4B2D-BBBB-5A6617252B58}"/>
              </a:ext>
            </a:extLst>
          </p:cNvPr>
          <p:cNvSpPr>
            <a:spLocks noGrp="1"/>
          </p:cNvSpPr>
          <p:nvPr>
            <p:ph type="dt" sz="half" idx="10"/>
          </p:nvPr>
        </p:nvSpPr>
        <p:spPr/>
        <p:txBody>
          <a:bodyPr/>
          <a:lstStyle/>
          <a:p>
            <a:fld id="{752C438E-16B8-4F9B-A421-D34EE426AA87}" type="datetimeFigureOut">
              <a:rPr lang="en-US" smtClean="0"/>
              <a:t>9/23/2020</a:t>
            </a:fld>
            <a:endParaRPr lang="en-US"/>
          </a:p>
        </p:txBody>
      </p:sp>
      <p:sp>
        <p:nvSpPr>
          <p:cNvPr id="6" name="Footer Placeholder 5">
            <a:extLst>
              <a:ext uri="{FF2B5EF4-FFF2-40B4-BE49-F238E27FC236}">
                <a16:creationId xmlns:a16="http://schemas.microsoft.com/office/drawing/2014/main" id="{AE836F13-D64F-4533-B2D0-35FA4734D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47459F-A056-4C5F-8707-B85F44E0FA99}"/>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978852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5EA6-C4EE-4B8B-804E-E9B60BCFE8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9F0D18-ED7C-4597-8652-677857F3F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C823E4-5485-4726-B583-DC6379794A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0172FA-16EF-4727-AAD7-18AC381A6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39CF1A-D9A3-4EE6-B43E-D000155212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E233AC-0565-42C6-BA56-867211CF6C92}"/>
              </a:ext>
            </a:extLst>
          </p:cNvPr>
          <p:cNvSpPr>
            <a:spLocks noGrp="1"/>
          </p:cNvSpPr>
          <p:nvPr>
            <p:ph type="dt" sz="half" idx="10"/>
          </p:nvPr>
        </p:nvSpPr>
        <p:spPr/>
        <p:txBody>
          <a:bodyPr/>
          <a:lstStyle/>
          <a:p>
            <a:fld id="{752C438E-16B8-4F9B-A421-D34EE426AA87}" type="datetimeFigureOut">
              <a:rPr lang="en-US" smtClean="0"/>
              <a:t>9/23/2020</a:t>
            </a:fld>
            <a:endParaRPr lang="en-US"/>
          </a:p>
        </p:txBody>
      </p:sp>
      <p:sp>
        <p:nvSpPr>
          <p:cNvPr id="8" name="Footer Placeholder 7">
            <a:extLst>
              <a:ext uri="{FF2B5EF4-FFF2-40B4-BE49-F238E27FC236}">
                <a16:creationId xmlns:a16="http://schemas.microsoft.com/office/drawing/2014/main" id="{2D1D8379-E522-47DD-A004-F5E8FCF5A8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553229-888C-4021-A805-63529CAC2A3D}"/>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29853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F9AB8-2E27-4FDF-B5BC-FC53953516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A47C10-5A37-45B5-A2DF-DC61F3B83E76}"/>
              </a:ext>
            </a:extLst>
          </p:cNvPr>
          <p:cNvSpPr>
            <a:spLocks noGrp="1"/>
          </p:cNvSpPr>
          <p:nvPr>
            <p:ph type="dt" sz="half" idx="10"/>
          </p:nvPr>
        </p:nvSpPr>
        <p:spPr/>
        <p:txBody>
          <a:bodyPr/>
          <a:lstStyle/>
          <a:p>
            <a:fld id="{752C438E-16B8-4F9B-A421-D34EE426AA87}" type="datetimeFigureOut">
              <a:rPr lang="en-US" smtClean="0"/>
              <a:t>9/23/2020</a:t>
            </a:fld>
            <a:endParaRPr lang="en-US"/>
          </a:p>
        </p:txBody>
      </p:sp>
      <p:sp>
        <p:nvSpPr>
          <p:cNvPr id="4" name="Footer Placeholder 3">
            <a:extLst>
              <a:ext uri="{FF2B5EF4-FFF2-40B4-BE49-F238E27FC236}">
                <a16:creationId xmlns:a16="http://schemas.microsoft.com/office/drawing/2014/main" id="{50B1F7F9-5059-49A2-AF32-F8B61FBFF9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9FE611-80D4-4A93-A02B-BC526B8C36A8}"/>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392446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C4896E-7199-4FA7-8B6A-8B7D2D17C509}"/>
              </a:ext>
            </a:extLst>
          </p:cNvPr>
          <p:cNvSpPr>
            <a:spLocks noGrp="1"/>
          </p:cNvSpPr>
          <p:nvPr>
            <p:ph type="dt" sz="half" idx="10"/>
          </p:nvPr>
        </p:nvSpPr>
        <p:spPr/>
        <p:txBody>
          <a:bodyPr/>
          <a:lstStyle/>
          <a:p>
            <a:fld id="{752C438E-16B8-4F9B-A421-D34EE426AA87}" type="datetimeFigureOut">
              <a:rPr lang="en-US" smtClean="0"/>
              <a:t>9/23/2020</a:t>
            </a:fld>
            <a:endParaRPr lang="en-US"/>
          </a:p>
        </p:txBody>
      </p:sp>
      <p:sp>
        <p:nvSpPr>
          <p:cNvPr id="3" name="Footer Placeholder 2">
            <a:extLst>
              <a:ext uri="{FF2B5EF4-FFF2-40B4-BE49-F238E27FC236}">
                <a16:creationId xmlns:a16="http://schemas.microsoft.com/office/drawing/2014/main" id="{3623F1D8-89D0-4E69-A353-99A4E7C2AD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4D43E9-5E8A-4D8D-9041-2E04FD486532}"/>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176163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44DE-80E6-4DDF-99BD-699A9B342F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A4B023-9831-4ABB-810B-1B978693AF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0CDA5B-5B05-4802-8711-832FA9940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FE7498-F6FD-4164-8C9E-EDE330E907E8}"/>
              </a:ext>
            </a:extLst>
          </p:cNvPr>
          <p:cNvSpPr>
            <a:spLocks noGrp="1"/>
          </p:cNvSpPr>
          <p:nvPr>
            <p:ph type="dt" sz="half" idx="10"/>
          </p:nvPr>
        </p:nvSpPr>
        <p:spPr/>
        <p:txBody>
          <a:bodyPr/>
          <a:lstStyle/>
          <a:p>
            <a:fld id="{752C438E-16B8-4F9B-A421-D34EE426AA87}" type="datetimeFigureOut">
              <a:rPr lang="en-US" smtClean="0"/>
              <a:t>9/23/2020</a:t>
            </a:fld>
            <a:endParaRPr lang="en-US"/>
          </a:p>
        </p:txBody>
      </p:sp>
      <p:sp>
        <p:nvSpPr>
          <p:cNvPr id="6" name="Footer Placeholder 5">
            <a:extLst>
              <a:ext uri="{FF2B5EF4-FFF2-40B4-BE49-F238E27FC236}">
                <a16:creationId xmlns:a16="http://schemas.microsoft.com/office/drawing/2014/main" id="{8486E6D4-EB69-47B7-AB83-982ED06966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9F466-C91B-4918-B55C-F7171370C127}"/>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180057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6C14-A3D2-415D-AF6E-A2F99655F2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65BC3D-40EA-431F-97C2-E3CAA3F75F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46B6E7-6218-4DEE-8A9E-BBCB6EE9FB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B9529-1B5B-4D19-932E-D65DDD945E7C}"/>
              </a:ext>
            </a:extLst>
          </p:cNvPr>
          <p:cNvSpPr>
            <a:spLocks noGrp="1"/>
          </p:cNvSpPr>
          <p:nvPr>
            <p:ph type="dt" sz="half" idx="10"/>
          </p:nvPr>
        </p:nvSpPr>
        <p:spPr/>
        <p:txBody>
          <a:bodyPr/>
          <a:lstStyle/>
          <a:p>
            <a:fld id="{752C438E-16B8-4F9B-A421-D34EE426AA87}" type="datetimeFigureOut">
              <a:rPr lang="en-US" smtClean="0"/>
              <a:t>9/23/2020</a:t>
            </a:fld>
            <a:endParaRPr lang="en-US"/>
          </a:p>
        </p:txBody>
      </p:sp>
      <p:sp>
        <p:nvSpPr>
          <p:cNvPr id="6" name="Footer Placeholder 5">
            <a:extLst>
              <a:ext uri="{FF2B5EF4-FFF2-40B4-BE49-F238E27FC236}">
                <a16:creationId xmlns:a16="http://schemas.microsoft.com/office/drawing/2014/main" id="{B8586948-9427-42AC-925E-1219919A5B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CEA14D-03A3-416B-9CEA-38293CEBB1D2}"/>
              </a:ext>
            </a:extLst>
          </p:cNvPr>
          <p:cNvSpPr>
            <a:spLocks noGrp="1"/>
          </p:cNvSpPr>
          <p:nvPr>
            <p:ph type="sldNum" sz="quarter" idx="12"/>
          </p:nvPr>
        </p:nvSpPr>
        <p:spPr/>
        <p:txBody>
          <a:bodyPr/>
          <a:lstStyle/>
          <a:p>
            <a:fld id="{71AA8737-B103-4137-9E41-6FCF69637E1E}" type="slidenum">
              <a:rPr lang="en-US" smtClean="0"/>
              <a:t>‹#›</a:t>
            </a:fld>
            <a:endParaRPr lang="en-US"/>
          </a:p>
        </p:txBody>
      </p:sp>
    </p:spTree>
    <p:extLst>
      <p:ext uri="{BB962C8B-B14F-4D97-AF65-F5344CB8AC3E}">
        <p14:creationId xmlns:p14="http://schemas.microsoft.com/office/powerpoint/2010/main" val="120697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3F087E-B904-4570-8B96-CF30D456A1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1762A4-B65D-4000-A62B-256F2E0AD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0CD01A-7F38-4283-8CBB-89C4CAFC0B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C438E-16B8-4F9B-A421-D34EE426AA87}" type="datetimeFigureOut">
              <a:rPr lang="en-US" smtClean="0"/>
              <a:t>9/23/2020</a:t>
            </a:fld>
            <a:endParaRPr lang="en-US"/>
          </a:p>
        </p:txBody>
      </p:sp>
      <p:sp>
        <p:nvSpPr>
          <p:cNvPr id="5" name="Footer Placeholder 4">
            <a:extLst>
              <a:ext uri="{FF2B5EF4-FFF2-40B4-BE49-F238E27FC236}">
                <a16:creationId xmlns:a16="http://schemas.microsoft.com/office/drawing/2014/main" id="{42D3714B-55E7-4DCA-B8AC-4FD74D80D5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17B3EB-A5A0-49A4-B102-420FED97D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A8737-B103-4137-9E41-6FCF69637E1E}" type="slidenum">
              <a:rPr lang="en-US" smtClean="0"/>
              <a:t>‹#›</a:t>
            </a:fld>
            <a:endParaRPr lang="en-US"/>
          </a:p>
        </p:txBody>
      </p:sp>
    </p:spTree>
    <p:extLst>
      <p:ext uri="{BB962C8B-B14F-4D97-AF65-F5344CB8AC3E}">
        <p14:creationId xmlns:p14="http://schemas.microsoft.com/office/powerpoint/2010/main" val="2029385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CA789E4B-AE0A-409C-BF73-B08A35951026}"/>
              </a:ext>
            </a:extLst>
          </p:cNvPr>
          <p:cNvPicPr>
            <a:picLocks noChangeAspect="1"/>
          </p:cNvPicPr>
          <p:nvPr/>
        </p:nvPicPr>
        <p:blipFill rotWithShape="1">
          <a:blip r:embed="rId2">
            <a:extLst>
              <a:ext uri="{28A0092B-C50C-407E-A947-70E740481C1C}">
                <a14:useLocalDpi xmlns:a14="http://schemas.microsoft.com/office/drawing/2010/main" val="0"/>
              </a:ext>
            </a:extLst>
          </a:blip>
          <a:srcRect l="22773" t="9091" r="23489"/>
          <a:stretch/>
        </p:blipFill>
        <p:spPr>
          <a:xfrm>
            <a:off x="113012" y="-927288"/>
            <a:ext cx="11352948" cy="6386034"/>
          </a:xfrm>
          <a:prstGeom prst="rect">
            <a:avLst/>
          </a:prstGeom>
        </p:spPr>
      </p:pic>
      <p:sp>
        <p:nvSpPr>
          <p:cNvPr id="12" name="Rectangle 1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3EE809-B4D3-43FA-A288-C213DC690A42}"/>
              </a:ext>
            </a:extLst>
          </p:cNvPr>
          <p:cNvSpPr>
            <a:spLocks noGrp="1"/>
          </p:cNvSpPr>
          <p:nvPr>
            <p:ph type="ctrTitle"/>
          </p:nvPr>
        </p:nvSpPr>
        <p:spPr>
          <a:xfrm>
            <a:off x="404553" y="3091928"/>
            <a:ext cx="9078562" cy="2387600"/>
          </a:xfrm>
        </p:spPr>
        <p:txBody>
          <a:bodyPr>
            <a:normAutofit fontScale="90000"/>
          </a:bodyPr>
          <a:lstStyle/>
          <a:p>
            <a:pPr algn="l"/>
            <a:r>
              <a:rPr lang="en-US" sz="6600">
                <a:ln>
                  <a:solidFill>
                    <a:schemeClr val="tx1">
                      <a:lumMod val="95000"/>
                      <a:lumOff val="5000"/>
                    </a:schemeClr>
                  </a:solidFill>
                </a:ln>
                <a:latin typeface="Bahnschrift SemiBold" panose="020B0502040204020203" pitchFamily="34" charset="0"/>
              </a:rPr>
              <a:t>Auditing the Effectiveness of Merchant Services </a:t>
            </a:r>
          </a:p>
        </p:txBody>
      </p:sp>
      <p:sp>
        <p:nvSpPr>
          <p:cNvPr id="14" name="Rectangle: Rounded Corners 1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1CF3B7D-1146-4342-A226-DBD06C61AE0A}"/>
              </a:ext>
            </a:extLst>
          </p:cNvPr>
          <p:cNvSpPr>
            <a:spLocks noGrp="1"/>
          </p:cNvSpPr>
          <p:nvPr>
            <p:ph type="subTitle" idx="1"/>
          </p:nvPr>
        </p:nvSpPr>
        <p:spPr>
          <a:xfrm>
            <a:off x="404553" y="5624945"/>
            <a:ext cx="9078562" cy="592975"/>
          </a:xfrm>
        </p:spPr>
        <p:txBody>
          <a:bodyPr anchor="ctr">
            <a:normAutofit/>
          </a:bodyPr>
          <a:lstStyle/>
          <a:p>
            <a:pPr algn="l"/>
            <a:r>
              <a:rPr lang="en-US">
                <a:ln>
                  <a:solidFill>
                    <a:schemeClr val="tx1">
                      <a:lumMod val="95000"/>
                      <a:lumOff val="5000"/>
                    </a:schemeClr>
                  </a:solidFill>
                </a:ln>
                <a:latin typeface="Bahnschrift Light Condensed" panose="020B0502040204020203" pitchFamily="34" charset="0"/>
              </a:rPr>
              <a:t>Data Analyst : Christian Rios-Chambi</a:t>
            </a:r>
            <a:endParaRPr lang="en-US" dirty="0">
              <a:ln>
                <a:solidFill>
                  <a:schemeClr val="tx1">
                    <a:lumMod val="95000"/>
                    <a:lumOff val="5000"/>
                  </a:schemeClr>
                </a:solidFill>
              </a:ln>
              <a:latin typeface="Bahnschrift Light Condensed" panose="020B0502040204020203" pitchFamily="34" charset="0"/>
            </a:endParaRPr>
          </a:p>
        </p:txBody>
      </p:sp>
    </p:spTree>
    <p:extLst>
      <p:ext uri="{BB962C8B-B14F-4D97-AF65-F5344CB8AC3E}">
        <p14:creationId xmlns:p14="http://schemas.microsoft.com/office/powerpoint/2010/main" val="428918328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2">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and holding a cellphone&#10;&#10;Description automatically generated">
            <a:extLst>
              <a:ext uri="{FF2B5EF4-FFF2-40B4-BE49-F238E27FC236}">
                <a16:creationId xmlns:a16="http://schemas.microsoft.com/office/drawing/2014/main" id="{92FB5449-9DD0-4F51-BE20-99E8A9BF3B19}"/>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4873" r="6238"/>
          <a:stretch/>
        </p:blipFill>
        <p:spPr>
          <a:xfrm>
            <a:off x="20" y="10"/>
            <a:ext cx="12191979" cy="6857990"/>
          </a:xfrm>
          <a:prstGeom prst="rect">
            <a:avLst/>
          </a:prstGeom>
        </p:spPr>
      </p:pic>
      <p:sp>
        <p:nvSpPr>
          <p:cNvPr id="2" name="Title 1">
            <a:extLst>
              <a:ext uri="{FF2B5EF4-FFF2-40B4-BE49-F238E27FC236}">
                <a16:creationId xmlns:a16="http://schemas.microsoft.com/office/drawing/2014/main" id="{0699025A-AC3A-4312-B310-2EB1825047DA}"/>
              </a:ext>
            </a:extLst>
          </p:cNvPr>
          <p:cNvSpPr>
            <a:spLocks noGrp="1"/>
          </p:cNvSpPr>
          <p:nvPr>
            <p:ph type="title"/>
          </p:nvPr>
        </p:nvSpPr>
        <p:spPr>
          <a:xfrm>
            <a:off x="841249" y="941832"/>
            <a:ext cx="10506456" cy="2057400"/>
          </a:xfrm>
        </p:spPr>
        <p:txBody>
          <a:bodyPr anchor="b">
            <a:normAutofit/>
          </a:bodyPr>
          <a:lstStyle/>
          <a:p>
            <a:r>
              <a:rPr lang="en-US" sz="5000" b="1" dirty="0">
                <a:latin typeface="Bahnschrift SemiBold" panose="020B0502040204020203" pitchFamily="34" charset="0"/>
              </a:rPr>
              <a:t>Company Background</a:t>
            </a:r>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4FE927E-0015-47A6-A9F5-CBECFF49E2D3}"/>
              </a:ext>
            </a:extLst>
          </p:cNvPr>
          <p:cNvSpPr>
            <a:spLocks noGrp="1"/>
          </p:cNvSpPr>
          <p:nvPr>
            <p:ph idx="1"/>
          </p:nvPr>
        </p:nvSpPr>
        <p:spPr>
          <a:xfrm>
            <a:off x="841248" y="3502152"/>
            <a:ext cx="10506456" cy="2670048"/>
          </a:xfrm>
        </p:spPr>
        <p:txBody>
          <a:bodyPr>
            <a:normAutofit/>
          </a:bodyPr>
          <a:lstStyle/>
          <a:p>
            <a:r>
              <a:rPr lang="en-US" dirty="0">
                <a:latin typeface="Bahnschrift Light Condensed" panose="020B0502040204020203" pitchFamily="34" charset="0"/>
              </a:rPr>
              <a:t>Wish is a mobile e-commerce platform that connects hundreds of millions of consumers with the widest selection of products delivered directly to their doors. Our mission is to provide everyone access to the most affordable and convenient shopping experience on the planet.</a:t>
            </a:r>
          </a:p>
          <a:p>
            <a:endParaRPr lang="en-US" sz="2000" dirty="0"/>
          </a:p>
        </p:txBody>
      </p:sp>
    </p:spTree>
    <p:extLst>
      <p:ext uri="{BB962C8B-B14F-4D97-AF65-F5344CB8AC3E}">
        <p14:creationId xmlns:p14="http://schemas.microsoft.com/office/powerpoint/2010/main" val="147973467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B0E2BE5D-7A54-4135-929F-61A1F9D17440}"/>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1" y="0"/>
            <a:ext cx="12192000" cy="6286184"/>
          </a:xfrm>
          <a:prstGeom prst="rect">
            <a:avLst/>
          </a:prstGeom>
        </p:spPr>
      </p:pic>
      <p:sp>
        <p:nvSpPr>
          <p:cNvPr id="10" name="Freeform: Shape 9">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720504-4AE0-4641-B8CD-579C3C40E2AD}"/>
              </a:ext>
            </a:extLst>
          </p:cNvPr>
          <p:cNvSpPr>
            <a:spLocks noGrp="1"/>
          </p:cNvSpPr>
          <p:nvPr>
            <p:ph type="title"/>
          </p:nvPr>
        </p:nvSpPr>
        <p:spPr>
          <a:xfrm>
            <a:off x="618062" y="4185749"/>
            <a:ext cx="9265771" cy="622836"/>
          </a:xfrm>
        </p:spPr>
        <p:txBody>
          <a:bodyPr>
            <a:normAutofit/>
          </a:bodyPr>
          <a:lstStyle/>
          <a:p>
            <a:r>
              <a:rPr lang="en-US" sz="3600">
                <a:latin typeface="Bahnschrift SemiBold" panose="020B0502040204020203" pitchFamily="34" charset="0"/>
              </a:rPr>
              <a:t>The Dataset</a:t>
            </a:r>
          </a:p>
        </p:txBody>
      </p:sp>
      <p:sp>
        <p:nvSpPr>
          <p:cNvPr id="3" name="Content Placeholder 2">
            <a:extLst>
              <a:ext uri="{FF2B5EF4-FFF2-40B4-BE49-F238E27FC236}">
                <a16:creationId xmlns:a16="http://schemas.microsoft.com/office/drawing/2014/main" id="{61A402D3-570C-4943-9BC1-714185BC9670}"/>
              </a:ext>
            </a:extLst>
          </p:cNvPr>
          <p:cNvSpPr>
            <a:spLocks noGrp="1"/>
          </p:cNvSpPr>
          <p:nvPr>
            <p:ph idx="1"/>
          </p:nvPr>
        </p:nvSpPr>
        <p:spPr>
          <a:xfrm>
            <a:off x="618063" y="4856921"/>
            <a:ext cx="9565028" cy="1249240"/>
          </a:xfrm>
        </p:spPr>
        <p:txBody>
          <a:bodyPr>
            <a:normAutofit/>
          </a:bodyPr>
          <a:lstStyle/>
          <a:p>
            <a:r>
              <a:rPr lang="en-US" sz="2400" dirty="0">
                <a:latin typeface="Bahnschrift Light Condensed" panose="020B0502040204020203" pitchFamily="34" charset="0"/>
              </a:rPr>
              <a:t>The data comes from the Wish platform (French localization)</a:t>
            </a:r>
          </a:p>
          <a:p>
            <a:r>
              <a:rPr lang="en-US" sz="2400" dirty="0">
                <a:latin typeface="Bahnschrift Light Condensed" panose="020B0502040204020203" pitchFamily="34" charset="0"/>
              </a:rPr>
              <a:t>Basically, the products listed in the dataset are those that would appear if you type "summer" in the search field of the platform.</a:t>
            </a:r>
          </a:p>
          <a:p>
            <a:endParaRPr lang="en-US" sz="1800" dirty="0"/>
          </a:p>
          <a:p>
            <a:endParaRPr lang="en-US" sz="1800" dirty="0"/>
          </a:p>
        </p:txBody>
      </p:sp>
    </p:spTree>
    <p:extLst>
      <p:ext uri="{BB962C8B-B14F-4D97-AF65-F5344CB8AC3E}">
        <p14:creationId xmlns:p14="http://schemas.microsoft.com/office/powerpoint/2010/main" val="337447645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3">
                <a:lumMod val="45000"/>
                <a:lumOff val="55000"/>
              </a:schemeClr>
            </a:gs>
            <a:gs pos="83000">
              <a:schemeClr val="accent3">
                <a:lumMod val="45000"/>
                <a:lumOff val="55000"/>
              </a:schemeClr>
            </a:gs>
            <a:gs pos="100000">
              <a:schemeClr val="accent3">
                <a:lumMod val="30000"/>
                <a:lumOff val="70000"/>
              </a:schemeClr>
            </a:gs>
          </a:gsLst>
          <a:lin ang="81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937F0-35E6-47C5-AC64-E1C278EE9009}"/>
              </a:ext>
            </a:extLst>
          </p:cNvPr>
          <p:cNvSpPr>
            <a:spLocks noGrp="1"/>
          </p:cNvSpPr>
          <p:nvPr>
            <p:ph type="title"/>
          </p:nvPr>
        </p:nvSpPr>
        <p:spPr>
          <a:xfrm>
            <a:off x="838200" y="56901"/>
            <a:ext cx="10515600" cy="1062982"/>
          </a:xfrm>
        </p:spPr>
        <p:txBody>
          <a:bodyPr/>
          <a:lstStyle/>
          <a:p>
            <a:pPr algn="ctr"/>
            <a:r>
              <a:rPr lang="en-US" dirty="0">
                <a:latin typeface="Bahnschrift SemiBold" panose="020B0502040204020203" pitchFamily="34" charset="0"/>
              </a:rPr>
              <a:t>Defining the Problem</a:t>
            </a:r>
          </a:p>
        </p:txBody>
      </p:sp>
      <p:sp>
        <p:nvSpPr>
          <p:cNvPr id="3" name="Content Placeholder 2">
            <a:extLst>
              <a:ext uri="{FF2B5EF4-FFF2-40B4-BE49-F238E27FC236}">
                <a16:creationId xmlns:a16="http://schemas.microsoft.com/office/drawing/2014/main" id="{AFC4CE96-B2A4-47DD-B248-A28DD9CA8909}"/>
              </a:ext>
            </a:extLst>
          </p:cNvPr>
          <p:cNvSpPr>
            <a:spLocks noGrp="1"/>
          </p:cNvSpPr>
          <p:nvPr>
            <p:ph idx="1"/>
          </p:nvPr>
        </p:nvSpPr>
        <p:spPr>
          <a:xfrm>
            <a:off x="221750" y="1382463"/>
            <a:ext cx="3634374" cy="1603375"/>
          </a:xfrm>
          <a:solidFill>
            <a:schemeClr val="accent2"/>
          </a:solidFill>
          <a:ln>
            <a:noFill/>
          </a:ln>
        </p:spPr>
        <p:style>
          <a:lnRef idx="0">
            <a:scrgbClr r="0" g="0" b="0"/>
          </a:lnRef>
          <a:fillRef idx="0">
            <a:scrgbClr r="0" g="0" b="0"/>
          </a:fillRef>
          <a:effectRef idx="0">
            <a:scrgbClr r="0" g="0" b="0"/>
          </a:effectRef>
          <a:fontRef idx="minor">
            <a:schemeClr val="lt1"/>
          </a:fontRef>
        </p:style>
        <p:txBody>
          <a:bodyPr>
            <a:normAutofit lnSpcReduction="10000"/>
          </a:bodyPr>
          <a:lstStyle/>
          <a:p>
            <a:r>
              <a:rPr lang="en-US" b="1" dirty="0">
                <a:latin typeface="Bahnschrift Light Condensed" panose="020B0502040204020203" pitchFamily="34" charset="0"/>
              </a:rPr>
              <a:t>Is Wish providing merchants with effective product services to increase revenue ?</a:t>
            </a:r>
          </a:p>
        </p:txBody>
      </p:sp>
      <p:pic>
        <p:nvPicPr>
          <p:cNvPr id="7" name="Picture 6" descr="A group of people standing next to a person&#10;&#10;Description automatically generated">
            <a:extLst>
              <a:ext uri="{FF2B5EF4-FFF2-40B4-BE49-F238E27FC236}">
                <a16:creationId xmlns:a16="http://schemas.microsoft.com/office/drawing/2014/main" id="{20A556F7-079C-4410-9357-52B369B3EE93}"/>
              </a:ext>
            </a:extLst>
          </p:cNvPr>
          <p:cNvPicPr>
            <a:picLocks noChangeAspect="1"/>
          </p:cNvPicPr>
          <p:nvPr/>
        </p:nvPicPr>
        <p:blipFill rotWithShape="1">
          <a:blip r:embed="rId2">
            <a:extLst>
              <a:ext uri="{28A0092B-C50C-407E-A947-70E740481C1C}">
                <a14:useLocalDpi xmlns:a14="http://schemas.microsoft.com/office/drawing/2010/main" val="0"/>
              </a:ext>
            </a:extLst>
          </a:blip>
          <a:srcRect l="1441" t="515"/>
          <a:stretch/>
        </p:blipFill>
        <p:spPr>
          <a:xfrm>
            <a:off x="5496673" y="1119883"/>
            <a:ext cx="4216578" cy="5468359"/>
          </a:xfrm>
          <a:prstGeom prst="rect">
            <a:avLst/>
          </a:prstGeom>
        </p:spPr>
      </p:pic>
      <p:cxnSp>
        <p:nvCxnSpPr>
          <p:cNvPr id="21" name="Straight Arrow Connector 20">
            <a:extLst>
              <a:ext uri="{FF2B5EF4-FFF2-40B4-BE49-F238E27FC236}">
                <a16:creationId xmlns:a16="http://schemas.microsoft.com/office/drawing/2014/main" id="{E0ED1161-5F51-4AF3-B9C0-4154BC0101E8}"/>
              </a:ext>
            </a:extLst>
          </p:cNvPr>
          <p:cNvCxnSpPr>
            <a:cxnSpLocks/>
          </p:cNvCxnSpPr>
          <p:nvPr/>
        </p:nvCxnSpPr>
        <p:spPr>
          <a:xfrm rot="10800000">
            <a:off x="9487219" y="5784350"/>
            <a:ext cx="76028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0230CA0-859F-49D0-A20F-EFFCC8C1F340}"/>
              </a:ext>
            </a:extLst>
          </p:cNvPr>
          <p:cNvSpPr txBox="1"/>
          <p:nvPr/>
        </p:nvSpPr>
        <p:spPr>
          <a:xfrm>
            <a:off x="10247507" y="5538039"/>
            <a:ext cx="1567774" cy="646331"/>
          </a:xfrm>
          <a:prstGeom prst="rect">
            <a:avLst/>
          </a:prstGeom>
          <a:noFill/>
        </p:spPr>
        <p:txBody>
          <a:bodyPr wrap="square" rtlCol="0">
            <a:spAutoFit/>
          </a:bodyPr>
          <a:lstStyle/>
          <a:p>
            <a:r>
              <a:rPr lang="en-US" dirty="0">
                <a:latin typeface="Bahnschrift Light Condensed" panose="020B0502040204020203" pitchFamily="34" charset="0"/>
              </a:rPr>
              <a:t>Product Quality Badge</a:t>
            </a:r>
          </a:p>
        </p:txBody>
      </p:sp>
      <p:cxnSp>
        <p:nvCxnSpPr>
          <p:cNvPr id="24" name="Straight Arrow Connector 23">
            <a:extLst>
              <a:ext uri="{FF2B5EF4-FFF2-40B4-BE49-F238E27FC236}">
                <a16:creationId xmlns:a16="http://schemas.microsoft.com/office/drawing/2014/main" id="{C31A7F7D-CE9E-46E2-9A9B-2B5EB4583610}"/>
              </a:ext>
            </a:extLst>
          </p:cNvPr>
          <p:cNvCxnSpPr>
            <a:cxnSpLocks/>
          </p:cNvCxnSpPr>
          <p:nvPr/>
        </p:nvCxnSpPr>
        <p:spPr>
          <a:xfrm rot="10800000" flipH="1">
            <a:off x="4859676" y="1357366"/>
            <a:ext cx="53425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83B073E-2015-42F1-8723-D1AEF148E32A}"/>
              </a:ext>
            </a:extLst>
          </p:cNvPr>
          <p:cNvSpPr txBox="1"/>
          <p:nvPr/>
        </p:nvSpPr>
        <p:spPr>
          <a:xfrm>
            <a:off x="3909151" y="1172700"/>
            <a:ext cx="1282614" cy="369332"/>
          </a:xfrm>
          <a:prstGeom prst="rect">
            <a:avLst/>
          </a:prstGeom>
          <a:noFill/>
        </p:spPr>
        <p:txBody>
          <a:bodyPr wrap="square" rtlCol="0">
            <a:spAutoFit/>
          </a:bodyPr>
          <a:lstStyle/>
          <a:p>
            <a:r>
              <a:rPr lang="en-US" dirty="0">
                <a:latin typeface="Bahnschrift Light Condensed" panose="020B0502040204020203" pitchFamily="34" charset="0"/>
              </a:rPr>
              <a:t>Discount %</a:t>
            </a:r>
          </a:p>
        </p:txBody>
      </p:sp>
      <p:cxnSp>
        <p:nvCxnSpPr>
          <p:cNvPr id="26" name="Straight Arrow Connector 25">
            <a:extLst>
              <a:ext uri="{FF2B5EF4-FFF2-40B4-BE49-F238E27FC236}">
                <a16:creationId xmlns:a16="http://schemas.microsoft.com/office/drawing/2014/main" id="{7633A844-96E1-456E-BB77-380139B63534}"/>
              </a:ext>
            </a:extLst>
          </p:cNvPr>
          <p:cNvCxnSpPr>
            <a:cxnSpLocks/>
          </p:cNvCxnSpPr>
          <p:nvPr/>
        </p:nvCxnSpPr>
        <p:spPr>
          <a:xfrm rot="10800000">
            <a:off x="9713251" y="5104543"/>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15CDFE0-1530-4033-8F34-5F944F99A3D9}"/>
              </a:ext>
            </a:extLst>
          </p:cNvPr>
          <p:cNvSpPr txBox="1"/>
          <p:nvPr/>
        </p:nvSpPr>
        <p:spPr>
          <a:xfrm>
            <a:off x="10627651" y="4919877"/>
            <a:ext cx="1567774" cy="369332"/>
          </a:xfrm>
          <a:prstGeom prst="rect">
            <a:avLst/>
          </a:prstGeom>
          <a:noFill/>
        </p:spPr>
        <p:txBody>
          <a:bodyPr wrap="square" rtlCol="0">
            <a:spAutoFit/>
          </a:bodyPr>
          <a:lstStyle/>
          <a:p>
            <a:r>
              <a:rPr lang="en-US" dirty="0">
                <a:latin typeface="Bahnschrift Light Condensed" panose="020B0502040204020203" pitchFamily="34" charset="0"/>
              </a:rPr>
              <a:t>Urgency Text</a:t>
            </a:r>
          </a:p>
        </p:txBody>
      </p:sp>
      <p:cxnSp>
        <p:nvCxnSpPr>
          <p:cNvPr id="5" name="Straight Arrow Connector 4">
            <a:extLst>
              <a:ext uri="{FF2B5EF4-FFF2-40B4-BE49-F238E27FC236}">
                <a16:creationId xmlns:a16="http://schemas.microsoft.com/office/drawing/2014/main" id="{53F6E088-FB55-4B24-896E-1EBA4C296DA9}"/>
              </a:ext>
            </a:extLst>
          </p:cNvPr>
          <p:cNvCxnSpPr/>
          <p:nvPr/>
        </p:nvCxnSpPr>
        <p:spPr>
          <a:xfrm>
            <a:off x="4607959" y="5784350"/>
            <a:ext cx="103769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E55E097-3DFD-496E-8467-B27D0DFF943D}"/>
              </a:ext>
            </a:extLst>
          </p:cNvPr>
          <p:cNvSpPr txBox="1"/>
          <p:nvPr/>
        </p:nvSpPr>
        <p:spPr>
          <a:xfrm>
            <a:off x="4006922" y="5573473"/>
            <a:ext cx="852754" cy="369332"/>
          </a:xfrm>
          <a:prstGeom prst="rect">
            <a:avLst/>
          </a:prstGeom>
          <a:noFill/>
        </p:spPr>
        <p:txBody>
          <a:bodyPr wrap="square" rtlCol="0">
            <a:spAutoFit/>
          </a:bodyPr>
          <a:lstStyle/>
          <a:p>
            <a:r>
              <a:rPr lang="en-US" dirty="0">
                <a:latin typeface="Bahnschrift Light Condensed" panose="020B0502040204020203" pitchFamily="34" charset="0"/>
              </a:rPr>
              <a:t>Price</a:t>
            </a:r>
          </a:p>
        </p:txBody>
      </p:sp>
      <p:cxnSp>
        <p:nvCxnSpPr>
          <p:cNvPr id="14" name="Straight Arrow Connector 13">
            <a:extLst>
              <a:ext uri="{FF2B5EF4-FFF2-40B4-BE49-F238E27FC236}">
                <a16:creationId xmlns:a16="http://schemas.microsoft.com/office/drawing/2014/main" id="{82A8F5A8-6314-4808-83D2-6A20E95A4711}"/>
              </a:ext>
            </a:extLst>
          </p:cNvPr>
          <p:cNvCxnSpPr/>
          <p:nvPr/>
        </p:nvCxnSpPr>
        <p:spPr>
          <a:xfrm>
            <a:off x="4607959" y="6265523"/>
            <a:ext cx="103769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B40CAE4-ECD8-4DBA-A6A6-6707643D94CE}"/>
              </a:ext>
            </a:extLst>
          </p:cNvPr>
          <p:cNvSpPr txBox="1"/>
          <p:nvPr/>
        </p:nvSpPr>
        <p:spPr>
          <a:xfrm>
            <a:off x="3640361" y="6080857"/>
            <a:ext cx="1282614" cy="369332"/>
          </a:xfrm>
          <a:prstGeom prst="rect">
            <a:avLst/>
          </a:prstGeom>
          <a:noFill/>
        </p:spPr>
        <p:txBody>
          <a:bodyPr wrap="square" rtlCol="0">
            <a:spAutoFit/>
          </a:bodyPr>
          <a:lstStyle/>
          <a:p>
            <a:r>
              <a:rPr lang="en-US" dirty="0">
                <a:latin typeface="Bahnschrift Light Condensed" panose="020B0502040204020203" pitchFamily="34" charset="0"/>
              </a:rPr>
              <a:t>Units Sold</a:t>
            </a:r>
          </a:p>
        </p:txBody>
      </p:sp>
      <p:sp>
        <p:nvSpPr>
          <p:cNvPr id="19" name="Content Placeholder 2">
            <a:extLst>
              <a:ext uri="{FF2B5EF4-FFF2-40B4-BE49-F238E27FC236}">
                <a16:creationId xmlns:a16="http://schemas.microsoft.com/office/drawing/2014/main" id="{A4B1FFD7-83C0-40F9-8196-7FA13F95B80C}"/>
              </a:ext>
            </a:extLst>
          </p:cNvPr>
          <p:cNvSpPr txBox="1">
            <a:spLocks/>
          </p:cNvSpPr>
          <p:nvPr/>
        </p:nvSpPr>
        <p:spPr>
          <a:xfrm>
            <a:off x="221750" y="3239053"/>
            <a:ext cx="3634374" cy="1209658"/>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b="1" dirty="0">
                <a:latin typeface="Bahnschrift Light Condensed" panose="020B0502040204020203" pitchFamily="34" charset="0"/>
              </a:rPr>
              <a:t>Ad Boosts, Product badges,</a:t>
            </a:r>
          </a:p>
          <a:p>
            <a:r>
              <a:rPr lang="en-US" b="1" dirty="0">
                <a:latin typeface="Bahnschrift Light Condensed" panose="020B0502040204020203" pitchFamily="34" charset="0"/>
              </a:rPr>
              <a:t>Urgency text, Tag count.</a:t>
            </a:r>
          </a:p>
          <a:p>
            <a:pPr marL="0" indent="0">
              <a:buNone/>
            </a:pPr>
            <a:endParaRPr lang="en-US" b="1" dirty="0">
              <a:latin typeface="Bahnschrift Light Condensed" panose="020B0502040204020203" pitchFamily="34" charset="0"/>
            </a:endParaRPr>
          </a:p>
        </p:txBody>
      </p:sp>
    </p:spTree>
    <p:extLst>
      <p:ext uri="{BB962C8B-B14F-4D97-AF65-F5344CB8AC3E}">
        <p14:creationId xmlns:p14="http://schemas.microsoft.com/office/powerpoint/2010/main" val="4139819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D847-E3F0-47FB-B783-528890C61DA0}"/>
              </a:ext>
            </a:extLst>
          </p:cNvPr>
          <p:cNvSpPr>
            <a:spLocks noGrp="1"/>
          </p:cNvSpPr>
          <p:nvPr>
            <p:ph type="title"/>
          </p:nvPr>
        </p:nvSpPr>
        <p:spPr/>
        <p:txBody>
          <a:bodyPr/>
          <a:lstStyle/>
          <a:p>
            <a:r>
              <a:rPr lang="en-US" dirty="0">
                <a:latin typeface="Bahnschrift" panose="020B0502040204020203" pitchFamily="34" charset="0"/>
              </a:rPr>
              <a:t>Ad Boosts</a:t>
            </a:r>
          </a:p>
        </p:txBody>
      </p:sp>
      <p:sp>
        <p:nvSpPr>
          <p:cNvPr id="3" name="Content Placeholder 2">
            <a:extLst>
              <a:ext uri="{FF2B5EF4-FFF2-40B4-BE49-F238E27FC236}">
                <a16:creationId xmlns:a16="http://schemas.microsoft.com/office/drawing/2014/main" id="{9304088E-DAF1-4DC6-8374-952E6B5B2A70}"/>
              </a:ext>
            </a:extLst>
          </p:cNvPr>
          <p:cNvSpPr>
            <a:spLocks noGrp="1"/>
          </p:cNvSpPr>
          <p:nvPr>
            <p:ph idx="1"/>
          </p:nvPr>
        </p:nvSpPr>
        <p:spPr>
          <a:xfrm>
            <a:off x="529974" y="1784528"/>
            <a:ext cx="4185863" cy="732640"/>
          </a:xfrm>
        </p:spPr>
        <p:txBody>
          <a:bodyPr>
            <a:normAutofit/>
          </a:bodyPr>
          <a:lstStyle/>
          <a:p>
            <a:pPr marL="0" indent="0">
              <a:buNone/>
            </a:pPr>
            <a:r>
              <a:rPr lang="en-US" sz="2000" dirty="0">
                <a:latin typeface="Bahnschrift Light Condensed" panose="020B0502040204020203" pitchFamily="34" charset="0"/>
              </a:rPr>
              <a:t>Ad Boost is Wish's native advertising tool for merchants. </a:t>
            </a:r>
          </a:p>
        </p:txBody>
      </p:sp>
      <p:sp>
        <p:nvSpPr>
          <p:cNvPr id="4" name="Content Placeholder 2">
            <a:extLst>
              <a:ext uri="{FF2B5EF4-FFF2-40B4-BE49-F238E27FC236}">
                <a16:creationId xmlns:a16="http://schemas.microsoft.com/office/drawing/2014/main" id="{E45DEA39-6001-46DC-BF50-1FAFB0ACD45A}"/>
              </a:ext>
            </a:extLst>
          </p:cNvPr>
          <p:cNvSpPr txBox="1">
            <a:spLocks/>
          </p:cNvSpPr>
          <p:nvPr/>
        </p:nvSpPr>
        <p:spPr>
          <a:xfrm>
            <a:off x="529974" y="3230615"/>
            <a:ext cx="4607106" cy="14030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0" i="0" dirty="0">
                <a:effectLst/>
                <a:latin typeface="Bahnschrift Light Condensed" panose="020B0502040204020203" pitchFamily="34" charset="0"/>
              </a:rPr>
              <a:t>Boosted products move higher up within the product rankings for the keywords associated with them. The products will show up on the Wish app and website, in search results, the related tab, and more.</a:t>
            </a:r>
            <a:endParaRPr lang="en-US" sz="2000" dirty="0">
              <a:latin typeface="Bahnschrift Light Condensed" panose="020B0502040204020203" pitchFamily="34" charset="0"/>
            </a:endParaRPr>
          </a:p>
        </p:txBody>
      </p:sp>
      <p:pic>
        <p:nvPicPr>
          <p:cNvPr id="6" name="Picture 5" descr="A screenshot of a cell phone&#10;&#10;Description automatically generated">
            <a:extLst>
              <a:ext uri="{FF2B5EF4-FFF2-40B4-BE49-F238E27FC236}">
                <a16:creationId xmlns:a16="http://schemas.microsoft.com/office/drawing/2014/main" id="{C13622E7-B251-45B2-B212-2BFD682C1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080" y="1378680"/>
            <a:ext cx="6697713" cy="4100640"/>
          </a:xfrm>
          <a:prstGeom prst="rect">
            <a:avLst/>
          </a:prstGeom>
        </p:spPr>
      </p:pic>
    </p:spTree>
    <p:extLst>
      <p:ext uri="{BB962C8B-B14F-4D97-AF65-F5344CB8AC3E}">
        <p14:creationId xmlns:p14="http://schemas.microsoft.com/office/powerpoint/2010/main" val="398728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9770A5B0-9F62-4DF8-BCC0-C5BE2C0CCC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4862" y="751455"/>
            <a:ext cx="9250848" cy="5385026"/>
          </a:xfrm>
        </p:spPr>
      </p:pic>
    </p:spTree>
    <p:extLst>
      <p:ext uri="{BB962C8B-B14F-4D97-AF65-F5344CB8AC3E}">
        <p14:creationId xmlns:p14="http://schemas.microsoft.com/office/powerpoint/2010/main" val="55566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3FF70D2-0A8D-41A7-B572-04C25D6621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9764" y="1525361"/>
            <a:ext cx="7812471" cy="4708102"/>
          </a:xfrm>
        </p:spPr>
      </p:pic>
      <p:sp>
        <p:nvSpPr>
          <p:cNvPr id="6" name="TextBox 5">
            <a:extLst>
              <a:ext uri="{FF2B5EF4-FFF2-40B4-BE49-F238E27FC236}">
                <a16:creationId xmlns:a16="http://schemas.microsoft.com/office/drawing/2014/main" id="{C168E71B-437F-412F-A099-CBF94BF80883}"/>
              </a:ext>
            </a:extLst>
          </p:cNvPr>
          <p:cNvSpPr txBox="1"/>
          <p:nvPr/>
        </p:nvSpPr>
        <p:spPr>
          <a:xfrm>
            <a:off x="775855" y="439871"/>
            <a:ext cx="10972800" cy="1015663"/>
          </a:xfrm>
          <a:prstGeom prst="rect">
            <a:avLst/>
          </a:prstGeom>
          <a:noFill/>
        </p:spPr>
        <p:txBody>
          <a:bodyPr wrap="square" rtlCol="0">
            <a:spAutoFit/>
          </a:bodyPr>
          <a:lstStyle/>
          <a:p>
            <a:r>
              <a:rPr lang="en-US" sz="6000" dirty="0">
                <a:latin typeface="Bahnschrift" panose="020B0502040204020203" pitchFamily="34" charset="0"/>
              </a:rPr>
              <a:t>Badges </a:t>
            </a:r>
          </a:p>
        </p:txBody>
      </p:sp>
    </p:spTree>
    <p:extLst>
      <p:ext uri="{BB962C8B-B14F-4D97-AF65-F5344CB8AC3E}">
        <p14:creationId xmlns:p14="http://schemas.microsoft.com/office/powerpoint/2010/main" val="2286246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E01D78-A347-48DE-9D30-033172F8D3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3304" y="867102"/>
            <a:ext cx="8660317" cy="5219047"/>
          </a:xfrm>
        </p:spPr>
      </p:pic>
    </p:spTree>
    <p:extLst>
      <p:ext uri="{BB962C8B-B14F-4D97-AF65-F5344CB8AC3E}">
        <p14:creationId xmlns:p14="http://schemas.microsoft.com/office/powerpoint/2010/main" val="2856153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186</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Bahnschrift</vt:lpstr>
      <vt:lpstr>Bahnschrift Light Condensed</vt:lpstr>
      <vt:lpstr>Bahnschrift SemiBold</vt:lpstr>
      <vt:lpstr>Calibri</vt:lpstr>
      <vt:lpstr>Calibri Light</vt:lpstr>
      <vt:lpstr>Office Theme</vt:lpstr>
      <vt:lpstr>Auditing the Effectiveness of Merchant Services </vt:lpstr>
      <vt:lpstr>Company Background</vt:lpstr>
      <vt:lpstr>The Dataset</vt:lpstr>
      <vt:lpstr>Defining the Problem</vt:lpstr>
      <vt:lpstr>Ad Boosts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Auditing the Effectiveness of Merchant Services</dc:title>
  <dc:creator>Christian Rioschambi</dc:creator>
  <cp:lastModifiedBy>Christian Rioschambi</cp:lastModifiedBy>
  <cp:revision>19</cp:revision>
  <dcterms:created xsi:type="dcterms:W3CDTF">2020-09-22T03:44:17Z</dcterms:created>
  <dcterms:modified xsi:type="dcterms:W3CDTF">2020-09-23T20:56:55Z</dcterms:modified>
</cp:coreProperties>
</file>