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4" r:id="rId3"/>
    <p:sldId id="270" r:id="rId4"/>
    <p:sldId id="260" r:id="rId5"/>
    <p:sldId id="261" r:id="rId6"/>
    <p:sldId id="262" r:id="rId7"/>
    <p:sldId id="265" r:id="rId8"/>
    <p:sldId id="266" r:id="rId9"/>
    <p:sldId id="267" r:id="rId10"/>
    <p:sldId id="268" r:id="rId11"/>
    <p:sldId id="27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7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rum.org/resources/what-is-a-sprint-review" TargetMode="External"/><Relationship Id="rId2" Type="http://schemas.openxmlformats.org/officeDocument/2006/relationships/hyperlink" Target="https://www.scrum.org/resources/what-is-a-daily-scrum" TargetMode="External"/><Relationship Id="rId1" Type="http://schemas.openxmlformats.org/officeDocument/2006/relationships/slideLayout" Target="../slideLayouts/slideLayout2.xml"/><Relationship Id="rId4" Type="http://schemas.openxmlformats.org/officeDocument/2006/relationships/hyperlink" Target="https://www.scrum.org/resources/what-is-a-sprint-retrospecti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Agile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Tierney Shaughnessy</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5107-387D-410B-9B0A-3C8401D190D6}"/>
              </a:ext>
            </a:extLst>
          </p:cNvPr>
          <p:cNvSpPr>
            <a:spLocks noGrp="1"/>
          </p:cNvSpPr>
          <p:nvPr>
            <p:ph type="title"/>
          </p:nvPr>
        </p:nvSpPr>
        <p:spPr/>
        <p:txBody>
          <a:bodyPr/>
          <a:lstStyle/>
          <a:p>
            <a:r>
              <a:rPr lang="en-US" dirty="0"/>
              <a:t>Sprint Retrospective</a:t>
            </a:r>
          </a:p>
        </p:txBody>
      </p:sp>
      <p:sp>
        <p:nvSpPr>
          <p:cNvPr id="3" name="Content Placeholder 2">
            <a:extLst>
              <a:ext uri="{FF2B5EF4-FFF2-40B4-BE49-F238E27FC236}">
                <a16:creationId xmlns:a16="http://schemas.microsoft.com/office/drawing/2014/main" id="{63FEA20D-BA3A-4506-9B6A-C6780ECA7648}"/>
              </a:ext>
            </a:extLst>
          </p:cNvPr>
          <p:cNvSpPr>
            <a:spLocks noGrp="1"/>
          </p:cNvSpPr>
          <p:nvPr>
            <p:ph idx="1"/>
          </p:nvPr>
        </p:nvSpPr>
        <p:spPr/>
        <p:txBody>
          <a:bodyPr>
            <a:normAutofit fontScale="92500" lnSpcReduction="20000"/>
          </a:bodyPr>
          <a:lstStyle/>
          <a:p>
            <a:r>
              <a:rPr lang="en-US" dirty="0"/>
              <a:t>The Sprint Retrospective is held after the Sprint Review and before the next Sprint Planning event.   At most, it is three-hours for one-month sprints.  Anything shorter, the retrospective is shorter as well.</a:t>
            </a:r>
          </a:p>
          <a:p>
            <a:r>
              <a:rPr lang="en-US" dirty="0"/>
              <a:t>The Scrum Master makes sure the retrospective takes place and that everyone present understands why they are there.  This is an opportunity for the entire team to improve and all members should be present.  (scrum.org, 2020 (3))</a:t>
            </a:r>
          </a:p>
          <a:p>
            <a:r>
              <a:rPr lang="en-US" dirty="0"/>
              <a:t>The team will discuss:</a:t>
            </a:r>
          </a:p>
          <a:p>
            <a:pPr lvl="1"/>
            <a:r>
              <a:rPr lang="en-US" dirty="0"/>
              <a:t>What went well in the Sprint</a:t>
            </a:r>
          </a:p>
          <a:p>
            <a:pPr lvl="1"/>
            <a:r>
              <a:rPr lang="en-US" dirty="0"/>
              <a:t>What could be improved upon</a:t>
            </a:r>
          </a:p>
          <a:p>
            <a:pPr lvl="1"/>
            <a:r>
              <a:rPr lang="en-US" dirty="0"/>
              <a:t>What the team will decide to improve upon in the next sprint.</a:t>
            </a:r>
          </a:p>
          <a:p>
            <a:pPr lvl="1"/>
            <a:endParaRPr lang="en-US" dirty="0"/>
          </a:p>
        </p:txBody>
      </p:sp>
    </p:spTree>
    <p:extLst>
      <p:ext uri="{BB962C8B-B14F-4D97-AF65-F5344CB8AC3E}">
        <p14:creationId xmlns:p14="http://schemas.microsoft.com/office/powerpoint/2010/main" val="178573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78E2-47C8-4D4E-B68F-AA2CC573ED06}"/>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AC4FEB5E-A016-41E9-9164-BEC2B490B28A}"/>
              </a:ext>
            </a:extLst>
          </p:cNvPr>
          <p:cNvSpPr>
            <a:spLocks noGrp="1"/>
          </p:cNvSpPr>
          <p:nvPr>
            <p:ph idx="1"/>
          </p:nvPr>
        </p:nvSpPr>
        <p:spPr/>
        <p:txBody>
          <a:bodyPr>
            <a:normAutofit lnSpcReduction="10000"/>
          </a:bodyPr>
          <a:lstStyle/>
          <a:p>
            <a:r>
              <a:rPr lang="en-US" dirty="0"/>
              <a:t>The main difference between an Agile approach and a Waterfall approach in my opinion is that errors would be caught far earlier.  With a waterfall approach, it’s entirely possible we’d wind up having to redo a large amount of programming – while an agile approach would catch that much sooner.</a:t>
            </a:r>
          </a:p>
          <a:p>
            <a:r>
              <a:rPr lang="en-US" dirty="0"/>
              <a:t>With Agile, you edit as you go – and so that is another difference between Agile and Waterfall approaches.</a:t>
            </a:r>
          </a:p>
          <a:p>
            <a:r>
              <a:rPr lang="en-US" dirty="0"/>
              <a:t>In choosing which approach, I would consider what the project needs are – some projects might be better suited to either approach, after all.  If I need more adaptability, I’d go with agile.  If I don’t need a whole</a:t>
            </a:r>
          </a:p>
        </p:txBody>
      </p:sp>
    </p:spTree>
    <p:extLst>
      <p:ext uri="{BB962C8B-B14F-4D97-AF65-F5344CB8AC3E}">
        <p14:creationId xmlns:p14="http://schemas.microsoft.com/office/powerpoint/2010/main" val="409020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FAA5-2CEE-4106-B929-CDE83D7B999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3C28F487-6E8F-4099-B972-811EE260DCA4}"/>
              </a:ext>
            </a:extLst>
          </p:cNvPr>
          <p:cNvSpPr>
            <a:spLocks noGrp="1"/>
          </p:cNvSpPr>
          <p:nvPr>
            <p:ph idx="1"/>
          </p:nvPr>
        </p:nvSpPr>
        <p:spPr/>
        <p:txBody>
          <a:bodyPr/>
          <a:lstStyle/>
          <a:p>
            <a:pPr marL="36900" indent="0">
              <a:buNone/>
            </a:pPr>
            <a:r>
              <a:rPr lang="en-US" dirty="0">
                <a:effectLst/>
              </a:rPr>
              <a:t>Cobb, C. G. (2015). </a:t>
            </a:r>
            <a:r>
              <a:rPr lang="en-US" i="1" dirty="0">
                <a:effectLst/>
              </a:rPr>
              <a:t>The project manager's guide to mastering agile: Principles and practices for an adaptive approach</a:t>
            </a:r>
            <a:r>
              <a:rPr lang="en-US" dirty="0">
                <a:effectLst/>
              </a:rPr>
              <a:t>. Hoboken, NJ: John Wiley.</a:t>
            </a:r>
          </a:p>
          <a:p>
            <a:pPr marL="36900" indent="0">
              <a:buNone/>
            </a:pPr>
            <a:r>
              <a:rPr lang="en-US" dirty="0">
                <a:effectLst/>
              </a:rPr>
              <a:t>What is a Daily Scrum? (2020). Retrieved December 16, 2020, from </a:t>
            </a:r>
            <a:r>
              <a:rPr lang="en-US" dirty="0">
                <a:effectLst/>
                <a:hlinkClick r:id="rId2"/>
              </a:rPr>
              <a:t>https://www.scrum.org/resources/what-is-a-daily-scrum</a:t>
            </a:r>
            <a:r>
              <a:rPr lang="en-US" dirty="0">
                <a:effectLst/>
              </a:rPr>
              <a:t> (1)</a:t>
            </a:r>
          </a:p>
          <a:p>
            <a:pPr marL="36900" indent="0">
              <a:buNone/>
            </a:pPr>
            <a:r>
              <a:rPr lang="en-US" dirty="0">
                <a:effectLst/>
              </a:rPr>
              <a:t>What is a Sprint Review? (2020). Retrieved December 16, 2020, from </a:t>
            </a:r>
            <a:r>
              <a:rPr lang="en-US" dirty="0">
                <a:effectLst/>
                <a:hlinkClick r:id="rId3"/>
              </a:rPr>
              <a:t>https://www.scrum.org/resources/what-is-a-sprint-review</a:t>
            </a:r>
            <a:r>
              <a:rPr lang="en-US" dirty="0">
                <a:effectLst/>
              </a:rPr>
              <a:t> (2)</a:t>
            </a:r>
          </a:p>
          <a:p>
            <a:pPr marL="36900" indent="0">
              <a:buNone/>
            </a:pPr>
            <a:r>
              <a:rPr lang="en-US" dirty="0">
                <a:effectLst/>
              </a:rPr>
              <a:t>What is a Sprint Retrospective? (2020). Retrieved December 16, 2020, from </a:t>
            </a:r>
            <a:r>
              <a:rPr lang="en-US" dirty="0">
                <a:effectLst/>
                <a:hlinkClick r:id="rId4"/>
              </a:rPr>
              <a:t>https://www.scrum.org/resources/what-is-a-sprint-retrospective</a:t>
            </a:r>
            <a:r>
              <a:rPr lang="en-US" dirty="0">
                <a:effectLst/>
              </a:rPr>
              <a:t> (3)</a:t>
            </a:r>
          </a:p>
          <a:p>
            <a:pPr marL="36900" indent="0">
              <a:buNone/>
            </a:pPr>
            <a:endParaRPr lang="en-US" dirty="0">
              <a:effectLst/>
            </a:endParaRPr>
          </a:p>
          <a:p>
            <a:pPr marL="36900" indent="0">
              <a:buNone/>
            </a:pPr>
            <a:endParaRPr lang="en-US" dirty="0"/>
          </a:p>
        </p:txBody>
      </p:sp>
    </p:spTree>
    <p:extLst>
      <p:ext uri="{BB962C8B-B14F-4D97-AF65-F5344CB8AC3E}">
        <p14:creationId xmlns:p14="http://schemas.microsoft.com/office/powerpoint/2010/main" val="285141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5BB0-5B5C-4D5B-B5E7-F835B9FBB255}"/>
              </a:ext>
            </a:extLst>
          </p:cNvPr>
          <p:cNvSpPr>
            <a:spLocks noGrp="1"/>
          </p:cNvSpPr>
          <p:nvPr>
            <p:ph type="title"/>
          </p:nvPr>
        </p:nvSpPr>
        <p:spPr/>
        <p:txBody>
          <a:bodyPr/>
          <a:lstStyle/>
          <a:p>
            <a:r>
              <a:rPr lang="en-US" dirty="0"/>
              <a:t>Scrum-Agile approach</a:t>
            </a:r>
          </a:p>
        </p:txBody>
      </p:sp>
      <p:sp>
        <p:nvSpPr>
          <p:cNvPr id="3" name="Content Placeholder 2">
            <a:extLst>
              <a:ext uri="{FF2B5EF4-FFF2-40B4-BE49-F238E27FC236}">
                <a16:creationId xmlns:a16="http://schemas.microsoft.com/office/drawing/2014/main" id="{B4335538-2E6E-4C39-99D0-7177AD4A3A69}"/>
              </a:ext>
            </a:extLst>
          </p:cNvPr>
          <p:cNvSpPr>
            <a:spLocks noGrp="1"/>
          </p:cNvSpPr>
          <p:nvPr>
            <p:ph idx="1"/>
          </p:nvPr>
        </p:nvSpPr>
        <p:spPr/>
        <p:txBody>
          <a:bodyPr/>
          <a:lstStyle/>
          <a:p>
            <a:r>
              <a:rPr lang="en-US" dirty="0"/>
              <a:t>The Scrum – Agile approach is operated in sprints, short and adaptable cycles that allow for adaptation and collaboration.  It also allows for testing as you go rather  than getting too far ahead and having to fix a mountain of errors.</a:t>
            </a:r>
          </a:p>
          <a:p>
            <a:r>
              <a:rPr lang="en-US" dirty="0"/>
              <a:t>There are four common stages or events of the sprint.  Sprint Planning, Daily Scrums, Sprint Review, and Sprint Retrospective.</a:t>
            </a:r>
          </a:p>
          <a:p>
            <a:r>
              <a:rPr lang="en-US" dirty="0"/>
              <a:t>There are three sprint roles in these sprints – the Product Owner, the Scrum Master, and the Development Team.  These roles have very specific duties and often times overlap in some areas.</a:t>
            </a:r>
          </a:p>
        </p:txBody>
      </p:sp>
    </p:spTree>
    <p:extLst>
      <p:ext uri="{BB962C8B-B14F-4D97-AF65-F5344CB8AC3E}">
        <p14:creationId xmlns:p14="http://schemas.microsoft.com/office/powerpoint/2010/main" val="65244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15C07D-DCA2-41C3-9710-B2E65BBD1F35}"/>
              </a:ext>
            </a:extLst>
          </p:cNvPr>
          <p:cNvPicPr>
            <a:picLocks noChangeAspect="1"/>
          </p:cNvPicPr>
          <p:nvPr/>
        </p:nvPicPr>
        <p:blipFill rotWithShape="1">
          <a:blip r:embed="rId2"/>
          <a:srcRect l="5370" t="59049" r="58061" b="4331"/>
          <a:stretch/>
        </p:blipFill>
        <p:spPr>
          <a:xfrm>
            <a:off x="2209799" y="1750144"/>
            <a:ext cx="7772401" cy="4378281"/>
          </a:xfrm>
          <a:prstGeom prst="rect">
            <a:avLst/>
          </a:prstGeom>
        </p:spPr>
      </p:pic>
      <p:sp>
        <p:nvSpPr>
          <p:cNvPr id="6" name="TextBox 5">
            <a:extLst>
              <a:ext uri="{FF2B5EF4-FFF2-40B4-BE49-F238E27FC236}">
                <a16:creationId xmlns:a16="http://schemas.microsoft.com/office/drawing/2014/main" id="{46BAB163-1080-44F3-A86B-B866FA5F530B}"/>
              </a:ext>
            </a:extLst>
          </p:cNvPr>
          <p:cNvSpPr txBox="1"/>
          <p:nvPr/>
        </p:nvSpPr>
        <p:spPr>
          <a:xfrm>
            <a:off x="4060486" y="802531"/>
            <a:ext cx="4071026" cy="707886"/>
          </a:xfrm>
          <a:prstGeom prst="rect">
            <a:avLst/>
          </a:prstGeom>
          <a:noFill/>
        </p:spPr>
        <p:txBody>
          <a:bodyPr wrap="square" rtlCol="0">
            <a:spAutoFit/>
          </a:bodyPr>
          <a:lstStyle/>
          <a:p>
            <a:r>
              <a:rPr lang="en-US" sz="4000" dirty="0"/>
              <a:t>Scrum Framework</a:t>
            </a:r>
          </a:p>
        </p:txBody>
      </p:sp>
      <p:sp>
        <p:nvSpPr>
          <p:cNvPr id="8" name="TextBox 7">
            <a:extLst>
              <a:ext uri="{FF2B5EF4-FFF2-40B4-BE49-F238E27FC236}">
                <a16:creationId xmlns:a16="http://schemas.microsoft.com/office/drawing/2014/main" id="{BF81B046-BEB1-4AA7-90A2-4CA7C2F4A9E5}"/>
              </a:ext>
            </a:extLst>
          </p:cNvPr>
          <p:cNvSpPr txBox="1"/>
          <p:nvPr/>
        </p:nvSpPr>
        <p:spPr>
          <a:xfrm>
            <a:off x="4815839" y="6368152"/>
            <a:ext cx="2560320" cy="369332"/>
          </a:xfrm>
          <a:prstGeom prst="rect">
            <a:avLst/>
          </a:prstGeom>
          <a:noFill/>
        </p:spPr>
        <p:txBody>
          <a:bodyPr wrap="square" rtlCol="0">
            <a:spAutoFit/>
          </a:bodyPr>
          <a:lstStyle/>
          <a:p>
            <a:pPr algn="ctr"/>
            <a:r>
              <a:rPr lang="en-US" dirty="0"/>
              <a:t>(Wiley, 2015)</a:t>
            </a:r>
          </a:p>
        </p:txBody>
      </p:sp>
    </p:spTree>
    <p:extLst>
      <p:ext uri="{BB962C8B-B14F-4D97-AF65-F5344CB8AC3E}">
        <p14:creationId xmlns:p14="http://schemas.microsoft.com/office/powerpoint/2010/main" val="268529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4A88-FA2D-4B71-9358-D95E129C5E7C}"/>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5EE991B8-5F6C-4FB6-AF76-604008F35DC0}"/>
              </a:ext>
            </a:extLst>
          </p:cNvPr>
          <p:cNvSpPr>
            <a:spLocks noGrp="1"/>
          </p:cNvSpPr>
          <p:nvPr>
            <p:ph idx="1"/>
          </p:nvPr>
        </p:nvSpPr>
        <p:spPr/>
        <p:txBody>
          <a:bodyPr/>
          <a:lstStyle/>
          <a:p>
            <a:r>
              <a:rPr lang="en-US" dirty="0"/>
              <a:t>The Product Owner has many responsibilities, including “maximizing the value of the product and the work of the Development Team.” (Wiley, 2015)</a:t>
            </a:r>
          </a:p>
          <a:p>
            <a:pPr lvl="1"/>
            <a:r>
              <a:rPr lang="en-US" dirty="0"/>
              <a:t>This also includes:</a:t>
            </a:r>
          </a:p>
          <a:p>
            <a:pPr lvl="2"/>
            <a:r>
              <a:rPr lang="en-US" dirty="0"/>
              <a:t>Expressing the Product Backlog Items clearly</a:t>
            </a:r>
          </a:p>
          <a:p>
            <a:pPr lvl="2"/>
            <a:r>
              <a:rPr lang="en-US" dirty="0"/>
              <a:t>Being the Liaison between the Scrum Team and the Client and Users</a:t>
            </a:r>
          </a:p>
          <a:p>
            <a:pPr lvl="2"/>
            <a:r>
              <a:rPr lang="en-US" dirty="0"/>
              <a:t>Organizing the Product Backlog to keep everyone on track to achieve goals and missions</a:t>
            </a:r>
          </a:p>
          <a:p>
            <a:pPr lvl="2"/>
            <a:r>
              <a:rPr lang="en-US" dirty="0"/>
              <a:t>Making sure the Product Backlog is visible and easy to understand</a:t>
            </a:r>
          </a:p>
        </p:txBody>
      </p:sp>
    </p:spTree>
    <p:extLst>
      <p:ext uri="{BB962C8B-B14F-4D97-AF65-F5344CB8AC3E}">
        <p14:creationId xmlns:p14="http://schemas.microsoft.com/office/powerpoint/2010/main" val="294587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8CC9-B8EF-4E95-800A-46ADFEC6415F}"/>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F86BDC6F-8442-4D11-9B24-1F2D743FD8E7}"/>
              </a:ext>
            </a:extLst>
          </p:cNvPr>
          <p:cNvSpPr>
            <a:spLocks noGrp="1"/>
          </p:cNvSpPr>
          <p:nvPr>
            <p:ph idx="1"/>
          </p:nvPr>
        </p:nvSpPr>
        <p:spPr/>
        <p:txBody>
          <a:bodyPr/>
          <a:lstStyle/>
          <a:p>
            <a:r>
              <a:rPr lang="en-US" dirty="0"/>
              <a:t>The Scrum Master ensures that the Scrum-Agile method is understood and that everyone is kept on track.  They also oversee the Daily Scrum and ensure that everyone stays on topic!  The Scrum Master also works with the Product Owner in many ways:</a:t>
            </a:r>
          </a:p>
          <a:p>
            <a:pPr lvl="1"/>
            <a:r>
              <a:rPr lang="en-US" dirty="0"/>
              <a:t>Helps the entire team understand the need for clear and specific Product Backlog items.</a:t>
            </a:r>
          </a:p>
          <a:p>
            <a:pPr lvl="1"/>
            <a:r>
              <a:rPr lang="en-US" dirty="0"/>
              <a:t>Finds new ways to keep effective management of the Product Backlog</a:t>
            </a:r>
          </a:p>
          <a:p>
            <a:pPr lvl="1"/>
            <a:r>
              <a:rPr lang="en-US" dirty="0"/>
              <a:t>Ensures the Product Owner is able to arrange the product backlog to maximize value (Wiley, 2015)</a:t>
            </a:r>
          </a:p>
        </p:txBody>
      </p:sp>
    </p:spTree>
    <p:extLst>
      <p:ext uri="{BB962C8B-B14F-4D97-AF65-F5344CB8AC3E}">
        <p14:creationId xmlns:p14="http://schemas.microsoft.com/office/powerpoint/2010/main" val="389815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D814-498B-4E18-B235-0A026E545C09}"/>
              </a:ext>
            </a:extLst>
          </p:cNvPr>
          <p:cNvSpPr>
            <a:spLocks noGrp="1"/>
          </p:cNvSpPr>
          <p:nvPr>
            <p:ph type="title"/>
          </p:nvPr>
        </p:nvSpPr>
        <p:spPr/>
        <p:txBody>
          <a:bodyPr/>
          <a:lstStyle/>
          <a:p>
            <a:r>
              <a:rPr lang="en-US" dirty="0"/>
              <a:t>Development Team </a:t>
            </a:r>
          </a:p>
        </p:txBody>
      </p:sp>
      <p:sp>
        <p:nvSpPr>
          <p:cNvPr id="3" name="Content Placeholder 2">
            <a:extLst>
              <a:ext uri="{FF2B5EF4-FFF2-40B4-BE49-F238E27FC236}">
                <a16:creationId xmlns:a16="http://schemas.microsoft.com/office/drawing/2014/main" id="{505A84DC-3031-47C1-B38E-74594528421F}"/>
              </a:ext>
            </a:extLst>
          </p:cNvPr>
          <p:cNvSpPr>
            <a:spLocks noGrp="1"/>
          </p:cNvSpPr>
          <p:nvPr>
            <p:ph idx="1"/>
          </p:nvPr>
        </p:nvSpPr>
        <p:spPr/>
        <p:txBody>
          <a:bodyPr>
            <a:normAutofit lnSpcReduction="10000"/>
          </a:bodyPr>
          <a:lstStyle/>
          <a:p>
            <a:r>
              <a:rPr lang="en-US" dirty="0"/>
              <a:t>The Development Team is a group of </a:t>
            </a:r>
            <a:r>
              <a:rPr lang="en-US" dirty="0" err="1"/>
              <a:t>profezsionals</a:t>
            </a:r>
            <a:r>
              <a:rPr lang="en-US" dirty="0"/>
              <a:t> who do the work of creating a potentially releasable increment of “done” products at the end of each sprint.  Only the Development Team does this.  (Wiley, 2015)</a:t>
            </a:r>
          </a:p>
          <a:p>
            <a:pPr lvl="1"/>
            <a:r>
              <a:rPr lang="en-US" dirty="0"/>
              <a:t>Some of the traits of the Development Team are:</a:t>
            </a:r>
          </a:p>
          <a:p>
            <a:pPr lvl="2"/>
            <a:r>
              <a:rPr lang="en-US" dirty="0"/>
              <a:t>Development Teams often share functions, having all the skills as a team necessary to produce a product increment.</a:t>
            </a:r>
          </a:p>
          <a:p>
            <a:pPr lvl="2"/>
            <a:r>
              <a:rPr lang="en-US" dirty="0"/>
              <a:t>Scrum technically does not recognize any other titles for Development Team aside from Developer.  There are no exceptions to this, regardless of the work actually being performed.  Individual members may have special skills, but ultimately accountability is a team job,</a:t>
            </a:r>
          </a:p>
          <a:p>
            <a:pPr lvl="2"/>
            <a:r>
              <a:rPr lang="en-US" dirty="0"/>
              <a:t>The Development Team organizes themselves.  Not even the Scrum Master will tell the team how to turn backlog into increments.</a:t>
            </a:r>
          </a:p>
        </p:txBody>
      </p:sp>
    </p:spTree>
    <p:extLst>
      <p:ext uri="{BB962C8B-B14F-4D97-AF65-F5344CB8AC3E}">
        <p14:creationId xmlns:p14="http://schemas.microsoft.com/office/powerpoint/2010/main" val="106914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D0E9-E394-42B9-B2E2-350B011FC837}"/>
              </a:ext>
            </a:extLst>
          </p:cNvPr>
          <p:cNvSpPr>
            <a:spLocks noGrp="1"/>
          </p:cNvSpPr>
          <p:nvPr>
            <p:ph type="title"/>
          </p:nvPr>
        </p:nvSpPr>
        <p:spPr/>
        <p:txBody>
          <a:bodyPr/>
          <a:lstStyle/>
          <a:p>
            <a:r>
              <a:rPr lang="en-US" dirty="0"/>
              <a:t>Sprint Planning</a:t>
            </a:r>
          </a:p>
        </p:txBody>
      </p:sp>
      <p:sp>
        <p:nvSpPr>
          <p:cNvPr id="3" name="Content Placeholder 2">
            <a:extLst>
              <a:ext uri="{FF2B5EF4-FFF2-40B4-BE49-F238E27FC236}">
                <a16:creationId xmlns:a16="http://schemas.microsoft.com/office/drawing/2014/main" id="{E6CA65C1-65B0-4397-8D8A-BFF404F24DDC}"/>
              </a:ext>
            </a:extLst>
          </p:cNvPr>
          <p:cNvSpPr>
            <a:spLocks noGrp="1"/>
          </p:cNvSpPr>
          <p:nvPr>
            <p:ph idx="1"/>
          </p:nvPr>
        </p:nvSpPr>
        <p:spPr/>
        <p:txBody>
          <a:bodyPr/>
          <a:lstStyle/>
          <a:p>
            <a:r>
              <a:rPr lang="en-US" dirty="0"/>
              <a:t>Sprint Planning is a meeting that takes place prior to all sprints.  In this, the product owner and the team negotiate what stories will be addressed in the sprint and the team decides how many stories will be completed in the sprint.</a:t>
            </a:r>
          </a:p>
          <a:p>
            <a:r>
              <a:rPr lang="en-US" dirty="0"/>
              <a:t>This is very important as it sets the duties and user stories that will be worked on and keeps everyone in the loop and in the decision.  There are various methods of planning as well.</a:t>
            </a:r>
          </a:p>
        </p:txBody>
      </p:sp>
    </p:spTree>
    <p:extLst>
      <p:ext uri="{BB962C8B-B14F-4D97-AF65-F5344CB8AC3E}">
        <p14:creationId xmlns:p14="http://schemas.microsoft.com/office/powerpoint/2010/main" val="118669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5272-3B76-4C1F-947D-26284D312D80}"/>
              </a:ext>
            </a:extLst>
          </p:cNvPr>
          <p:cNvSpPr>
            <a:spLocks noGrp="1"/>
          </p:cNvSpPr>
          <p:nvPr>
            <p:ph type="title"/>
          </p:nvPr>
        </p:nvSpPr>
        <p:spPr/>
        <p:txBody>
          <a:bodyPr/>
          <a:lstStyle/>
          <a:p>
            <a:r>
              <a:rPr lang="en-US" dirty="0"/>
              <a:t>Daily Scrums</a:t>
            </a:r>
          </a:p>
        </p:txBody>
      </p:sp>
      <p:sp>
        <p:nvSpPr>
          <p:cNvPr id="3" name="Content Placeholder 2">
            <a:extLst>
              <a:ext uri="{FF2B5EF4-FFF2-40B4-BE49-F238E27FC236}">
                <a16:creationId xmlns:a16="http://schemas.microsoft.com/office/drawing/2014/main" id="{EEF6BA32-6D30-47E8-A31B-ED187D351DEF}"/>
              </a:ext>
            </a:extLst>
          </p:cNvPr>
          <p:cNvSpPr>
            <a:spLocks noGrp="1"/>
          </p:cNvSpPr>
          <p:nvPr>
            <p:ph idx="1"/>
          </p:nvPr>
        </p:nvSpPr>
        <p:spPr/>
        <p:txBody>
          <a:bodyPr>
            <a:normAutofit lnSpcReduction="10000"/>
          </a:bodyPr>
          <a:lstStyle/>
          <a:p>
            <a:r>
              <a:rPr lang="en-US" dirty="0"/>
              <a:t>The Daily Scrum is a 15-Minute time restricted event for the Development team to coordinate activities and plan out the next 24 hours.  (scrum.org, 2020(1))</a:t>
            </a:r>
          </a:p>
          <a:p>
            <a:r>
              <a:rPr lang="en-US" dirty="0"/>
              <a:t>The scrum is held at the same time, in the same place, and held each day to encourage simplicity for this event.  The team uses the daily scrum to examine progress towards the Sprint Goal and how progress is headed towards the work in the Sprint Backlog.</a:t>
            </a:r>
          </a:p>
          <a:p>
            <a:r>
              <a:rPr lang="en-US" dirty="0"/>
              <a:t>This also encourages teamwork and communication as any hurdles or problems can be addressed and team members can request help.  It also means everyone is on the same page.</a:t>
            </a:r>
          </a:p>
        </p:txBody>
      </p:sp>
    </p:spTree>
    <p:extLst>
      <p:ext uri="{BB962C8B-B14F-4D97-AF65-F5344CB8AC3E}">
        <p14:creationId xmlns:p14="http://schemas.microsoft.com/office/powerpoint/2010/main" val="48926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F4F1-B1D8-452E-8AFB-4DBB0F8924EB}"/>
              </a:ext>
            </a:extLst>
          </p:cNvPr>
          <p:cNvSpPr>
            <a:spLocks noGrp="1"/>
          </p:cNvSpPr>
          <p:nvPr>
            <p:ph type="title"/>
          </p:nvPr>
        </p:nvSpPr>
        <p:spPr/>
        <p:txBody>
          <a:bodyPr/>
          <a:lstStyle/>
          <a:p>
            <a:r>
              <a:rPr lang="en-US" dirty="0"/>
              <a:t>Sprint Review</a:t>
            </a:r>
          </a:p>
        </p:txBody>
      </p:sp>
      <p:sp>
        <p:nvSpPr>
          <p:cNvPr id="3" name="Content Placeholder 2">
            <a:extLst>
              <a:ext uri="{FF2B5EF4-FFF2-40B4-BE49-F238E27FC236}">
                <a16:creationId xmlns:a16="http://schemas.microsoft.com/office/drawing/2014/main" id="{0732516E-C0F9-47F9-B747-1EA2A9C559FD}"/>
              </a:ext>
            </a:extLst>
          </p:cNvPr>
          <p:cNvSpPr>
            <a:spLocks noGrp="1"/>
          </p:cNvSpPr>
          <p:nvPr>
            <p:ph idx="1"/>
          </p:nvPr>
        </p:nvSpPr>
        <p:spPr/>
        <p:txBody>
          <a:bodyPr/>
          <a:lstStyle/>
          <a:p>
            <a:r>
              <a:rPr lang="en-US" dirty="0"/>
              <a:t>The Sprint Review is a Scrum Event that is held at the end of the Sprint.  The team inspects the increment and adapts the Product Backlog if necessary.</a:t>
            </a:r>
          </a:p>
          <a:p>
            <a:r>
              <a:rPr lang="en-US" dirty="0"/>
              <a:t>The Scrum Team and Stakeholders collaborate about what happened in the Sprint and based on any changes to the backlog and that collaboration, the review team collaborates further on what could be done in the next sprint to optimize value.</a:t>
            </a:r>
          </a:p>
          <a:p>
            <a:r>
              <a:rPr lang="en-US" dirty="0"/>
              <a:t>It is very informal, not a status meeting but a collaboration.  (scrum.org, 2020 (3))</a:t>
            </a:r>
          </a:p>
        </p:txBody>
      </p:sp>
    </p:spTree>
    <p:extLst>
      <p:ext uri="{BB962C8B-B14F-4D97-AF65-F5344CB8AC3E}">
        <p14:creationId xmlns:p14="http://schemas.microsoft.com/office/powerpoint/2010/main" val="149813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{FE040AAE-5197-4902-9B39-B5F61485507C}tf12214701_win32</Template>
  <TotalTime>353</TotalTime>
  <Words>1079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Goudy Old Style</vt:lpstr>
      <vt:lpstr>Wingdings 2</vt:lpstr>
      <vt:lpstr>SlateVTI</vt:lpstr>
      <vt:lpstr>Agile Presentation</vt:lpstr>
      <vt:lpstr>Scrum-Agile approach</vt:lpstr>
      <vt:lpstr>PowerPoint Presentation</vt:lpstr>
      <vt:lpstr>Product Owner</vt:lpstr>
      <vt:lpstr>Scrum Master</vt:lpstr>
      <vt:lpstr>Development Team </vt:lpstr>
      <vt:lpstr>Sprint Planning</vt:lpstr>
      <vt:lpstr>Daily Scrums</vt:lpstr>
      <vt:lpstr>Sprint Review</vt:lpstr>
      <vt:lpstr>Sprint Retrospective</vt:lpstr>
      <vt:lpstr>Agile vs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Teagan O'Toole</dc:creator>
  <cp:lastModifiedBy>Teagan O'Toole</cp:lastModifiedBy>
  <cp:revision>18</cp:revision>
  <dcterms:created xsi:type="dcterms:W3CDTF">2020-12-15T18:58:47Z</dcterms:created>
  <dcterms:modified xsi:type="dcterms:W3CDTF">2020-12-16T00:52:30Z</dcterms:modified>
</cp:coreProperties>
</file>