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3B"/>
    <a:srgbClr val="53FFB9"/>
    <a:srgbClr val="6997FF"/>
    <a:srgbClr val="FF4747"/>
    <a:srgbClr val="00E287"/>
    <a:srgbClr val="69FFC2"/>
    <a:srgbClr val="7F79FF"/>
    <a:srgbClr val="5A5A5A"/>
    <a:srgbClr val="FF6565"/>
    <a:srgbClr val="A55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3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0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8158-1025-43AC-AD8F-615B4B6DD683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6A22-14AD-4B38-B5E1-F4365E552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47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8158-1025-43AC-AD8F-615B4B6DD683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6A22-14AD-4B38-B5E1-F4365E552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7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8158-1025-43AC-AD8F-615B4B6DD683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6A22-14AD-4B38-B5E1-F4365E552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51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8158-1025-43AC-AD8F-615B4B6DD683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6A22-14AD-4B38-B5E1-F4365E552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25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8158-1025-43AC-AD8F-615B4B6DD683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6A22-14AD-4B38-B5E1-F4365E552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3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8158-1025-43AC-AD8F-615B4B6DD683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6A22-14AD-4B38-B5E1-F4365E552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71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8158-1025-43AC-AD8F-615B4B6DD683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6A22-14AD-4B38-B5E1-F4365E552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01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8158-1025-43AC-AD8F-615B4B6DD683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6A22-14AD-4B38-B5E1-F4365E552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4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8158-1025-43AC-AD8F-615B4B6DD683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6A22-14AD-4B38-B5E1-F4365E552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62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8158-1025-43AC-AD8F-615B4B6DD683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6A22-14AD-4B38-B5E1-F4365E552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22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8158-1025-43AC-AD8F-615B4B6DD683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6A22-14AD-4B38-B5E1-F4365E552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5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8158-1025-43AC-AD8F-615B4B6DD683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6A22-14AD-4B38-B5E1-F4365E552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3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696" y="614142"/>
            <a:ext cx="5678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-52"/>
              </a:rPr>
              <a:t>АКСИОМАТИКА </a:t>
            </a:r>
            <a:endParaRPr lang="en-US" sz="4800" dirty="0" smtClean="0">
              <a:solidFill>
                <a:schemeClr val="bg1">
                  <a:lumMod val="85000"/>
                </a:schemeClr>
              </a:solidFill>
              <a:latin typeface="Montserrat Medium" panose="00000600000000000000" pitchFamily="2" charset="-52"/>
            </a:endParaRPr>
          </a:p>
          <a:p>
            <a:pPr algn="ctr"/>
            <a:r>
              <a:rPr lang="ru-RU" sz="4800" dirty="0" smtClean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-52"/>
              </a:rPr>
              <a:t>ТЕОРИИ МНОЖЕСТВ</a:t>
            </a:r>
            <a:endParaRPr lang="ru-RU" sz="4800" dirty="0">
              <a:solidFill>
                <a:schemeClr val="bg1">
                  <a:lumMod val="85000"/>
                </a:schemeClr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15" name="Рисунок 14" descr="Sets Basics - Introduction | Don't Memorise - YouTub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24"/>
          <a:stretch>
            <a:fillRect/>
          </a:stretch>
        </p:blipFill>
        <p:spPr bwMode="auto">
          <a:xfrm>
            <a:off x="4550526" y="0"/>
            <a:ext cx="7641474" cy="6858000"/>
          </a:xfrm>
          <a:custGeom>
            <a:avLst/>
            <a:gdLst>
              <a:gd name="connsiteX0" fmla="*/ 3435528 w 7641474"/>
              <a:gd name="connsiteY0" fmla="*/ 0 h 6858000"/>
              <a:gd name="connsiteX1" fmla="*/ 7641474 w 7641474"/>
              <a:gd name="connsiteY1" fmla="*/ 0 h 6858000"/>
              <a:gd name="connsiteX2" fmla="*/ 7641474 w 7641474"/>
              <a:gd name="connsiteY2" fmla="*/ 6858000 h 6858000"/>
              <a:gd name="connsiteX3" fmla="*/ 9799 w 7641474"/>
              <a:gd name="connsiteY3" fmla="*/ 6858000 h 6858000"/>
              <a:gd name="connsiteX4" fmla="*/ 370 w 7641474"/>
              <a:gd name="connsiteY4" fmla="*/ 6738472 h 6858000"/>
              <a:gd name="connsiteX5" fmla="*/ 3367806 w 7641474"/>
              <a:gd name="connsiteY5" fmla="*/ 7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41474" h="6858000">
                <a:moveTo>
                  <a:pt x="3435528" y="0"/>
                </a:moveTo>
                <a:lnTo>
                  <a:pt x="7641474" y="0"/>
                </a:lnTo>
                <a:lnTo>
                  <a:pt x="7641474" y="6858000"/>
                </a:lnTo>
                <a:lnTo>
                  <a:pt x="9799" y="6858000"/>
                </a:lnTo>
                <a:lnTo>
                  <a:pt x="370" y="6738472"/>
                </a:lnTo>
                <a:cubicBezTo>
                  <a:pt x="-32603" y="5182147"/>
                  <a:pt x="2147392" y="1495781"/>
                  <a:pt x="3367806" y="76311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3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258" y="173255"/>
            <a:ext cx="1186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-52"/>
              </a:rPr>
              <a:t>3 АКСИОМА ВЫБОРА</a:t>
            </a:r>
            <a:endParaRPr lang="ru-RU" sz="2800" dirty="0">
              <a:solidFill>
                <a:schemeClr val="bg1">
                  <a:lumMod val="85000"/>
                </a:schemeClr>
              </a:solidFill>
              <a:latin typeface="Montserrat Medium" panose="00000600000000000000" pitchFamily="2" charset="-52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27258" y="758030"/>
            <a:ext cx="497816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628650" y="1859340"/>
            <a:ext cx="53054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Вот здесь и приходит на помощь аксиома выбора, а точнее эквивалентная ей теорема Цермело, которая утверждает, что любое множество можно сделать "вполне упорядоченным", т.е. таким, что в любом его подмножестве есть минимальный элемент.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91274" y="1859340"/>
            <a:ext cx="54768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Проще всего пронумеровать носки в каждой паре номерами 1 и 2, а функцию выбора определить, как выборку только "нечетных носков". Но, сама возможность такой нумерации выводится только из аксиомы выбора, другого варианта, к сожалению, нет.</a:t>
            </a:r>
          </a:p>
        </p:txBody>
      </p:sp>
      <p:pic>
        <p:nvPicPr>
          <p:cNvPr id="9" name="Рисунок 8" descr="Как в данном случае определить функцию выбора, если все носки неразличимы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928174"/>
            <a:ext cx="7543800" cy="2652902"/>
          </a:xfrm>
          <a:custGeom>
            <a:avLst/>
            <a:gdLst>
              <a:gd name="connsiteX0" fmla="*/ 442159 w 7543800"/>
              <a:gd name="connsiteY0" fmla="*/ 0 h 2652902"/>
              <a:gd name="connsiteX1" fmla="*/ 7101641 w 7543800"/>
              <a:gd name="connsiteY1" fmla="*/ 0 h 2652902"/>
              <a:gd name="connsiteX2" fmla="*/ 7543800 w 7543800"/>
              <a:gd name="connsiteY2" fmla="*/ 442159 h 2652902"/>
              <a:gd name="connsiteX3" fmla="*/ 7543800 w 7543800"/>
              <a:gd name="connsiteY3" fmla="*/ 2210743 h 2652902"/>
              <a:gd name="connsiteX4" fmla="*/ 7101641 w 7543800"/>
              <a:gd name="connsiteY4" fmla="*/ 2652902 h 2652902"/>
              <a:gd name="connsiteX5" fmla="*/ 442159 w 7543800"/>
              <a:gd name="connsiteY5" fmla="*/ 2652902 h 2652902"/>
              <a:gd name="connsiteX6" fmla="*/ 0 w 7543800"/>
              <a:gd name="connsiteY6" fmla="*/ 2210743 h 2652902"/>
              <a:gd name="connsiteX7" fmla="*/ 0 w 7543800"/>
              <a:gd name="connsiteY7" fmla="*/ 442159 h 2652902"/>
              <a:gd name="connsiteX8" fmla="*/ 442159 w 7543800"/>
              <a:gd name="connsiteY8" fmla="*/ 0 h 265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43800" h="2652902">
                <a:moveTo>
                  <a:pt x="442159" y="0"/>
                </a:moveTo>
                <a:lnTo>
                  <a:pt x="7101641" y="0"/>
                </a:lnTo>
                <a:cubicBezTo>
                  <a:pt x="7345839" y="0"/>
                  <a:pt x="7543800" y="197961"/>
                  <a:pt x="7543800" y="442159"/>
                </a:cubicBezTo>
                <a:lnTo>
                  <a:pt x="7543800" y="2210743"/>
                </a:lnTo>
                <a:cubicBezTo>
                  <a:pt x="7543800" y="2454941"/>
                  <a:pt x="7345839" y="2652902"/>
                  <a:pt x="7101641" y="2652902"/>
                </a:cubicBezTo>
                <a:lnTo>
                  <a:pt x="442159" y="2652902"/>
                </a:lnTo>
                <a:cubicBezTo>
                  <a:pt x="197961" y="2652902"/>
                  <a:pt x="0" y="2454941"/>
                  <a:pt x="0" y="2210743"/>
                </a:cubicBezTo>
                <a:lnTo>
                  <a:pt x="0" y="442159"/>
                </a:lnTo>
                <a:cubicBezTo>
                  <a:pt x="0" y="197961"/>
                  <a:pt x="197961" y="0"/>
                  <a:pt x="442159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8420100" y="4562127"/>
            <a:ext cx="34480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Нужно отметить, несмотря на то, что без помощи аксиомы выбора многие утверждения не удалось бы доказать, её использование, зачастую, приводит к самым разным </a:t>
            </a:r>
            <a:r>
              <a:rPr lang="ru-RU" sz="1400" dirty="0">
                <a:solidFill>
                  <a:srgbClr val="FFC000"/>
                </a:solidFill>
                <a:latin typeface="Montserrat" panose="00000500000000000000" pitchFamily="2" charset="-52"/>
              </a:rPr>
              <a:t>парадоксам</a:t>
            </a:r>
            <a:r>
              <a:rPr lang="ru-RU" sz="14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.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V="1">
            <a:off x="6019800" y="1859340"/>
            <a:ext cx="0" cy="177571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8694295" y="4116830"/>
            <a:ext cx="257378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258" y="173255"/>
            <a:ext cx="1186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-52"/>
              </a:rPr>
              <a:t>4 АКСИОМА ДЕТЕРМИНИРОВАННОСТИ</a:t>
            </a:r>
            <a:endParaRPr lang="ru-RU" sz="2800" dirty="0">
              <a:solidFill>
                <a:schemeClr val="bg1">
                  <a:lumMod val="85000"/>
                </a:schemeClr>
              </a:solidFill>
              <a:latin typeface="Montserrat Medium" panose="00000600000000000000" pitchFamily="2" charset="-52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27258" y="758030"/>
            <a:ext cx="801664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6259629" y="1629738"/>
            <a:ext cx="57687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Аксиому детерминированности предложили в </a:t>
            </a:r>
            <a:r>
              <a:rPr lang="ru-RU" sz="1600" dirty="0">
                <a:solidFill>
                  <a:srgbClr val="FFC000"/>
                </a:solidFill>
                <a:latin typeface="Montserrat" panose="00000500000000000000" pitchFamily="2" charset="-52"/>
              </a:rPr>
              <a:t>1962</a:t>
            </a:r>
            <a:r>
              <a:rPr lang="ru-RU" sz="16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году польские математики </a:t>
            </a:r>
            <a:r>
              <a:rPr lang="ru-RU" sz="1600" dirty="0">
                <a:solidFill>
                  <a:srgbClr val="FFC000"/>
                </a:solidFill>
                <a:latin typeface="Montserrat" panose="00000500000000000000" pitchFamily="2" charset="-52"/>
              </a:rPr>
              <a:t>Ян </a:t>
            </a:r>
            <a:r>
              <a:rPr lang="ru-RU" sz="1600" dirty="0" err="1">
                <a:solidFill>
                  <a:srgbClr val="FFC000"/>
                </a:solidFill>
                <a:latin typeface="Montserrat" panose="00000500000000000000" pitchFamily="2" charset="-52"/>
              </a:rPr>
              <a:t>Мычельский</a:t>
            </a:r>
            <a:r>
              <a:rPr lang="ru-RU" sz="1600" dirty="0">
                <a:solidFill>
                  <a:srgbClr val="FFC000"/>
                </a:solidFill>
                <a:latin typeface="Montserrat" panose="00000500000000000000" pitchFamily="2" charset="-52"/>
              </a:rPr>
              <a:t> </a:t>
            </a:r>
            <a:r>
              <a:rPr lang="ru-RU" sz="16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и </a:t>
            </a:r>
            <a:r>
              <a:rPr lang="ru-RU" sz="1600" dirty="0" smtClean="0">
                <a:solidFill>
                  <a:srgbClr val="FFC000"/>
                </a:solidFill>
                <a:latin typeface="Montserrat" panose="00000500000000000000" pitchFamily="2" charset="-52"/>
              </a:rPr>
              <a:t>Гуго </a:t>
            </a:r>
            <a:r>
              <a:rPr lang="ru-RU" sz="1600" dirty="0" err="1" smtClean="0">
                <a:solidFill>
                  <a:srgbClr val="FFC000"/>
                </a:solidFill>
                <a:latin typeface="Montserrat" panose="00000500000000000000" pitchFamily="2" charset="-52"/>
              </a:rPr>
              <a:t>Штейнгауз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в </a:t>
            </a:r>
            <a:r>
              <a:rPr lang="ru-RU" sz="16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качестве замены для аксиомы выбора (введённой в </a:t>
            </a:r>
            <a:r>
              <a:rPr lang="ru-RU" sz="1600" dirty="0">
                <a:solidFill>
                  <a:srgbClr val="FFC000"/>
                </a:solidFill>
                <a:latin typeface="Montserrat" panose="00000500000000000000" pitchFamily="2" charset="-52"/>
              </a:rPr>
              <a:t>1904</a:t>
            </a:r>
            <a:r>
              <a:rPr lang="ru-RU" sz="16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году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).</a:t>
            </a:r>
            <a:endParaRPr lang="ru-RU" sz="1600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23258" y="3994163"/>
            <a:ext cx="5768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Аксиому детерминированности проще всего определить в терминах не теории множеств, а </a:t>
            </a:r>
            <a:r>
              <a:rPr lang="ru-RU" sz="1600" dirty="0">
                <a:solidFill>
                  <a:srgbClr val="FFC000"/>
                </a:solidFill>
                <a:latin typeface="Montserrat" panose="00000500000000000000" pitchFamily="2" charset="-52"/>
              </a:rPr>
              <a:t>теории игр</a:t>
            </a:r>
            <a:r>
              <a:rPr lang="ru-RU" sz="16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.</a:t>
            </a:r>
            <a:endParaRPr lang="ru-RU" sz="1600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16" name="Рисунок 15" descr="www.colorado.edu/philosophy/sites/default/files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"/>
          <a:stretch>
            <a:fillRect/>
          </a:stretch>
        </p:blipFill>
        <p:spPr bwMode="auto">
          <a:xfrm>
            <a:off x="587779" y="1476376"/>
            <a:ext cx="2151842" cy="3287229"/>
          </a:xfrm>
          <a:custGeom>
            <a:avLst/>
            <a:gdLst>
              <a:gd name="connsiteX0" fmla="*/ 341524 w 2151842"/>
              <a:gd name="connsiteY0" fmla="*/ 0 h 3287229"/>
              <a:gd name="connsiteX1" fmla="*/ 1789770 w 2151842"/>
              <a:gd name="connsiteY1" fmla="*/ 0 h 3287229"/>
              <a:gd name="connsiteX2" fmla="*/ 2151842 w 2151842"/>
              <a:gd name="connsiteY2" fmla="*/ 362072 h 3287229"/>
              <a:gd name="connsiteX3" fmla="*/ 2151842 w 2151842"/>
              <a:gd name="connsiteY3" fmla="*/ 2925157 h 3287229"/>
              <a:gd name="connsiteX4" fmla="*/ 1789770 w 2151842"/>
              <a:gd name="connsiteY4" fmla="*/ 3287229 h 3287229"/>
              <a:gd name="connsiteX5" fmla="*/ 341524 w 2151842"/>
              <a:gd name="connsiteY5" fmla="*/ 3287229 h 3287229"/>
              <a:gd name="connsiteX6" fmla="*/ 7905 w 2151842"/>
              <a:gd name="connsiteY6" fmla="*/ 3066092 h 3287229"/>
              <a:gd name="connsiteX7" fmla="*/ 0 w 2151842"/>
              <a:gd name="connsiteY7" fmla="*/ 3040625 h 3287229"/>
              <a:gd name="connsiteX8" fmla="*/ 0 w 2151842"/>
              <a:gd name="connsiteY8" fmla="*/ 246604 h 3287229"/>
              <a:gd name="connsiteX9" fmla="*/ 7905 w 2151842"/>
              <a:gd name="connsiteY9" fmla="*/ 221137 h 3287229"/>
              <a:gd name="connsiteX10" fmla="*/ 341524 w 2151842"/>
              <a:gd name="connsiteY10" fmla="*/ 0 h 328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1842" h="3287229">
                <a:moveTo>
                  <a:pt x="341524" y="0"/>
                </a:moveTo>
                <a:lnTo>
                  <a:pt x="1789770" y="0"/>
                </a:lnTo>
                <a:cubicBezTo>
                  <a:pt x="1989737" y="0"/>
                  <a:pt x="2151842" y="162105"/>
                  <a:pt x="2151842" y="362072"/>
                </a:cubicBezTo>
                <a:lnTo>
                  <a:pt x="2151842" y="2925157"/>
                </a:lnTo>
                <a:cubicBezTo>
                  <a:pt x="2151842" y="3125124"/>
                  <a:pt x="1989737" y="3287229"/>
                  <a:pt x="1789770" y="3287229"/>
                </a:cubicBezTo>
                <a:lnTo>
                  <a:pt x="341524" y="3287229"/>
                </a:lnTo>
                <a:cubicBezTo>
                  <a:pt x="191549" y="3287229"/>
                  <a:pt x="62871" y="3196045"/>
                  <a:pt x="7905" y="3066092"/>
                </a:cubicBezTo>
                <a:lnTo>
                  <a:pt x="0" y="3040625"/>
                </a:lnTo>
                <a:lnTo>
                  <a:pt x="0" y="246604"/>
                </a:lnTo>
                <a:lnTo>
                  <a:pt x="7905" y="221137"/>
                </a:lnTo>
                <a:cubicBezTo>
                  <a:pt x="62871" y="91184"/>
                  <a:pt x="191549" y="0"/>
                  <a:pt x="341524" y="0"/>
                </a:cubicBezTo>
                <a:close/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 descr="Штейнгауз Гуго. Книги онлай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300" y="2706956"/>
            <a:ext cx="2406650" cy="3275322"/>
          </a:xfrm>
          <a:custGeom>
            <a:avLst/>
            <a:gdLst>
              <a:gd name="connsiteX0" fmla="*/ 401116 w 2406650"/>
              <a:gd name="connsiteY0" fmla="*/ 0 h 3275322"/>
              <a:gd name="connsiteX1" fmla="*/ 2005534 w 2406650"/>
              <a:gd name="connsiteY1" fmla="*/ 0 h 3275322"/>
              <a:gd name="connsiteX2" fmla="*/ 2406650 w 2406650"/>
              <a:gd name="connsiteY2" fmla="*/ 401116 h 3275322"/>
              <a:gd name="connsiteX3" fmla="*/ 2406650 w 2406650"/>
              <a:gd name="connsiteY3" fmla="*/ 2910937 h 3275322"/>
              <a:gd name="connsiteX4" fmla="*/ 2229802 w 2406650"/>
              <a:gd name="connsiteY4" fmla="*/ 3243549 h 3275322"/>
              <a:gd name="connsiteX5" fmla="*/ 2171264 w 2406650"/>
              <a:gd name="connsiteY5" fmla="*/ 3275322 h 3275322"/>
              <a:gd name="connsiteX6" fmla="*/ 235386 w 2406650"/>
              <a:gd name="connsiteY6" fmla="*/ 3275322 h 3275322"/>
              <a:gd name="connsiteX7" fmla="*/ 176848 w 2406650"/>
              <a:gd name="connsiteY7" fmla="*/ 3243549 h 3275322"/>
              <a:gd name="connsiteX8" fmla="*/ 0 w 2406650"/>
              <a:gd name="connsiteY8" fmla="*/ 2910937 h 3275322"/>
              <a:gd name="connsiteX9" fmla="*/ 0 w 2406650"/>
              <a:gd name="connsiteY9" fmla="*/ 401116 h 3275322"/>
              <a:gd name="connsiteX10" fmla="*/ 401116 w 2406650"/>
              <a:gd name="connsiteY10" fmla="*/ 0 h 327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6650" h="3275322">
                <a:moveTo>
                  <a:pt x="401116" y="0"/>
                </a:moveTo>
                <a:lnTo>
                  <a:pt x="2005534" y="0"/>
                </a:lnTo>
                <a:cubicBezTo>
                  <a:pt x="2227064" y="0"/>
                  <a:pt x="2406650" y="179586"/>
                  <a:pt x="2406650" y="401116"/>
                </a:cubicBezTo>
                <a:lnTo>
                  <a:pt x="2406650" y="2910937"/>
                </a:lnTo>
                <a:cubicBezTo>
                  <a:pt x="2406650" y="3049393"/>
                  <a:pt x="2336499" y="3171465"/>
                  <a:pt x="2229802" y="3243549"/>
                </a:cubicBezTo>
                <a:lnTo>
                  <a:pt x="2171264" y="3275322"/>
                </a:lnTo>
                <a:lnTo>
                  <a:pt x="235386" y="3275322"/>
                </a:lnTo>
                <a:lnTo>
                  <a:pt x="176848" y="3243549"/>
                </a:lnTo>
                <a:cubicBezTo>
                  <a:pt x="70151" y="3171465"/>
                  <a:pt x="0" y="3049393"/>
                  <a:pt x="0" y="2910937"/>
                </a:cubicBezTo>
                <a:lnTo>
                  <a:pt x="0" y="401116"/>
                </a:lnTo>
                <a:cubicBezTo>
                  <a:pt x="0" y="179586"/>
                  <a:pt x="179586" y="0"/>
                  <a:pt x="401116" y="0"/>
                </a:cubicBezTo>
                <a:close/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67231" y="4825160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Ян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Мычельский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61520" y="6055741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Гуго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Штейнгауз</a:t>
            </a:r>
            <a:endParaRPr lang="ru-RU" dirty="0"/>
          </a:p>
        </p:txBody>
      </p:sp>
      <p:sp>
        <p:nvSpPr>
          <p:cNvPr id="12" name="Полилиния 11"/>
          <p:cNvSpPr/>
          <p:nvPr/>
        </p:nvSpPr>
        <p:spPr>
          <a:xfrm>
            <a:off x="4681837" y="1155553"/>
            <a:ext cx="1451848" cy="5340497"/>
          </a:xfrm>
          <a:custGeom>
            <a:avLst/>
            <a:gdLst>
              <a:gd name="connsiteX0" fmla="*/ 109238 w 1451848"/>
              <a:gd name="connsiteY0" fmla="*/ 101747 h 5340497"/>
              <a:gd name="connsiteX1" fmla="*/ 128288 w 1451848"/>
              <a:gd name="connsiteY1" fmla="*/ 168422 h 5340497"/>
              <a:gd name="connsiteX2" fmla="*/ 1395113 w 1451848"/>
              <a:gd name="connsiteY2" fmla="*/ 1673372 h 5340497"/>
              <a:gd name="connsiteX3" fmla="*/ 1214138 w 1451848"/>
              <a:gd name="connsiteY3" fmla="*/ 5340497 h 534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848" h="5340497">
                <a:moveTo>
                  <a:pt x="109238" y="101747"/>
                </a:moveTo>
                <a:cubicBezTo>
                  <a:pt x="11606" y="4115"/>
                  <a:pt x="-86025" y="-93516"/>
                  <a:pt x="128288" y="168422"/>
                </a:cubicBezTo>
                <a:cubicBezTo>
                  <a:pt x="342601" y="430360"/>
                  <a:pt x="1214138" y="811360"/>
                  <a:pt x="1395113" y="1673372"/>
                </a:cubicBezTo>
                <a:cubicBezTo>
                  <a:pt x="1576088" y="2535384"/>
                  <a:pt x="1271288" y="4735660"/>
                  <a:pt x="1214138" y="5340497"/>
                </a:cubicBezTo>
              </a:path>
            </a:pathLst>
          </a:cu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4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1" t="139" r="28827" b="-139"/>
          <a:stretch/>
        </p:blipFill>
        <p:spPr>
          <a:xfrm>
            <a:off x="4533902" y="12137"/>
            <a:ext cx="7658098" cy="6858000"/>
          </a:xfrm>
          <a:custGeom>
            <a:avLst/>
            <a:gdLst>
              <a:gd name="connsiteX0" fmla="*/ 0 w 7658098"/>
              <a:gd name="connsiteY0" fmla="*/ 0 h 6858000"/>
              <a:gd name="connsiteX1" fmla="*/ 7658098 w 7658098"/>
              <a:gd name="connsiteY1" fmla="*/ 0 h 6858000"/>
              <a:gd name="connsiteX2" fmla="*/ 7658098 w 7658098"/>
              <a:gd name="connsiteY2" fmla="*/ 6858000 h 6858000"/>
              <a:gd name="connsiteX3" fmla="*/ 6766779 w 76580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098" h="6858000">
                <a:moveTo>
                  <a:pt x="0" y="0"/>
                </a:moveTo>
                <a:lnTo>
                  <a:pt x="7658098" y="0"/>
                </a:lnTo>
                <a:lnTo>
                  <a:pt x="7658098" y="6858000"/>
                </a:lnTo>
                <a:lnTo>
                  <a:pt x="6766779" y="6858000"/>
                </a:lnTo>
                <a:close/>
              </a:path>
            </a:pathLst>
          </a:cu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27258" y="173255"/>
            <a:ext cx="1186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-52"/>
              </a:rPr>
              <a:t>4 АКСИОМА ДЕТЕРМИНИРОВАННОСТИ</a:t>
            </a:r>
            <a:endParaRPr lang="ru-RU" sz="2800" dirty="0">
              <a:solidFill>
                <a:schemeClr val="bg1">
                  <a:lumMod val="85000"/>
                </a:schemeClr>
              </a:solidFill>
              <a:latin typeface="Montserrat Medium" panose="00000600000000000000" pitchFamily="2" charset="-52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27258" y="758030"/>
            <a:ext cx="801664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327258" y="1212287"/>
                <a:ext cx="5768742" cy="329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Рассмотрим множество </a:t>
                </a:r>
                <a:r>
                  <a:rPr lang="ru-RU" sz="1600" dirty="0" smtClean="0">
                    <a:solidFill>
                      <a:srgbClr val="FFC000"/>
                    </a:solidFill>
                    <a:latin typeface="Montserrat" panose="00000500000000000000" pitchFamily="2" charset="-52"/>
                  </a:rPr>
                  <a:t>A</a:t>
                </a:r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 бесконечных последовательностей натуральных чисел, определяющих следующую бесконечную игру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53FFB9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CC3B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 для двух игроков. Игрок </a:t>
                </a:r>
                <a:r>
                  <a:rPr lang="ru-RU" sz="1600" dirty="0" smtClean="0">
                    <a:solidFill>
                      <a:srgbClr val="FF4747"/>
                    </a:solidFill>
                    <a:latin typeface="Montserrat" panose="00000500000000000000" pitchFamily="2" charset="-52"/>
                  </a:rPr>
                  <a:t>I</a:t>
                </a:r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 пишет натуральное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rgbClr val="699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6997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6997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, затем игрок </a:t>
                </a:r>
                <a:r>
                  <a:rPr lang="ru-RU" sz="1600" dirty="0" smtClean="0">
                    <a:solidFill>
                      <a:srgbClr val="FF4747"/>
                    </a:solidFill>
                    <a:latin typeface="Montserrat" panose="00000500000000000000" pitchFamily="2" charset="-52"/>
                  </a:rPr>
                  <a:t>II</a:t>
                </a:r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 пишет натуральное число</a:t>
                </a:r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 и так далее по очереди. Если получающаяся в результате игры последовательность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rgbClr val="699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6997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6997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rgbClr val="699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6997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6997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,… ,</a:t>
                </a:r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rgbClr val="699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6997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6997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   принадлежит множеству A, то выигрывает игрок </a:t>
                </a:r>
                <a:r>
                  <a:rPr lang="ru-RU" sz="1600" dirty="0" smtClean="0">
                    <a:solidFill>
                      <a:srgbClr val="FF4747"/>
                    </a:solidFill>
                    <a:latin typeface="Montserrat" panose="00000500000000000000" pitchFamily="2" charset="-52"/>
                  </a:rPr>
                  <a:t>I</a:t>
                </a:r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, в противном случае игрок </a:t>
                </a:r>
                <a:r>
                  <a:rPr lang="ru-RU" sz="1600" dirty="0" smtClean="0">
                    <a:solidFill>
                      <a:srgbClr val="FF4747"/>
                    </a:solidFill>
                    <a:latin typeface="Montserrat" panose="00000500000000000000" pitchFamily="2" charset="-52"/>
                  </a:rPr>
                  <a:t>II</a:t>
                </a:r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. </a:t>
                </a:r>
                <a:endParaRPr lang="en-US" sz="1600" dirty="0" smtClean="0">
                  <a:solidFill>
                    <a:schemeClr val="bg1">
                      <a:lumMod val="85000"/>
                    </a:schemeClr>
                  </a:solidFill>
                  <a:latin typeface="Montserrat" panose="00000500000000000000" pitchFamily="2" charset="-52"/>
                </a:endParaRPr>
              </a:p>
              <a:p>
                <a:endParaRPr lang="en-US" sz="1600" dirty="0">
                  <a:solidFill>
                    <a:schemeClr val="bg1">
                      <a:lumMod val="85000"/>
                    </a:schemeClr>
                  </a:solidFill>
                  <a:latin typeface="Montserrat" panose="00000500000000000000" pitchFamily="2" charset="-52"/>
                </a:endParaRPr>
              </a:p>
              <a:p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Игра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 называется детерминированной, если либо игрок </a:t>
                </a:r>
                <a:r>
                  <a:rPr lang="ru-RU" sz="1600" dirty="0" smtClean="0">
                    <a:solidFill>
                      <a:srgbClr val="FF4747"/>
                    </a:solidFill>
                    <a:latin typeface="Montserrat" panose="00000500000000000000" pitchFamily="2" charset="-52"/>
                  </a:rPr>
                  <a:t>I</a:t>
                </a:r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, либо игрок </a:t>
                </a:r>
                <a:r>
                  <a:rPr lang="ru-RU" sz="1600" dirty="0" smtClean="0">
                    <a:solidFill>
                      <a:srgbClr val="FF4747"/>
                    </a:solidFill>
                    <a:latin typeface="Montserrat" panose="00000500000000000000" pitchFamily="2" charset="-52"/>
                  </a:rPr>
                  <a:t>II</a:t>
                </a:r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 имеют выигрывающую стратегию.</a:t>
                </a:r>
                <a:endParaRPr lang="ru-RU" sz="1600" dirty="0">
                  <a:solidFill>
                    <a:schemeClr val="bg1">
                      <a:lumMod val="85000"/>
                    </a:schemeClr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8" y="1212287"/>
                <a:ext cx="5768742" cy="3293209"/>
              </a:xfrm>
              <a:prstGeom prst="rect">
                <a:avLst/>
              </a:prstGeom>
              <a:blipFill>
                <a:blip r:embed="rId3"/>
                <a:stretch>
                  <a:fillRect l="-634" t="-556" r="-1268" b="-1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3375258" y="5021308"/>
                <a:ext cx="576874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dirty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Множество </a:t>
                </a:r>
                <a:r>
                  <a:rPr lang="ru-RU" dirty="0">
                    <a:solidFill>
                      <a:srgbClr val="FFCC3B"/>
                    </a:solidFill>
                    <a:latin typeface="Montserrat" panose="00000500000000000000" pitchFamily="2" charset="-52"/>
                  </a:rPr>
                  <a:t>A</a:t>
                </a:r>
                <a:r>
                  <a:rPr lang="ru-RU" dirty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 и соответствующая игра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Montserrat" panose="00000500000000000000" pitchFamily="2" charset="-52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53FFB9"/>
                            </a:solidFill>
                            <a:latin typeface="Montserrat" panose="00000500000000000000" pitchFamily="2" charset="-52"/>
                          </a:rPr>
                          <m:t>𝐺</m:t>
                        </m:r>
                      </m:e>
                      <m:sub>
                        <m:r>
                          <a:rPr lang="ru-RU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Montserrat" panose="00000500000000000000" pitchFamily="2" charset="-5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 называются детерминированными, если у одного из игроков существует выигрывающая стратегия.</a:t>
                </a: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258" y="5021308"/>
                <a:ext cx="5768742" cy="1200329"/>
              </a:xfrm>
              <a:prstGeom prst="rect">
                <a:avLst/>
              </a:prstGeom>
              <a:blipFill>
                <a:blip r:embed="rId4"/>
                <a:stretch>
                  <a:fillRect t="-2538" b="-76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единительная линия 14"/>
          <p:cNvCxnSpPr/>
          <p:nvPr/>
        </p:nvCxnSpPr>
        <p:spPr>
          <a:xfrm>
            <a:off x="5267325" y="1019175"/>
            <a:ext cx="5467350" cy="558165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оловина рамки 24"/>
          <p:cNvSpPr/>
          <p:nvPr/>
        </p:nvSpPr>
        <p:spPr>
          <a:xfrm>
            <a:off x="3367437" y="4698608"/>
            <a:ext cx="1333500" cy="1285875"/>
          </a:xfrm>
          <a:prstGeom prst="halfFrame">
            <a:avLst>
              <a:gd name="adj1" fmla="val 8416"/>
              <a:gd name="adj2" fmla="val 8333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Половина рамки 25"/>
          <p:cNvSpPr/>
          <p:nvPr/>
        </p:nvSpPr>
        <p:spPr>
          <a:xfrm rot="5400000" flipH="1">
            <a:off x="7842133" y="5236200"/>
            <a:ext cx="1333500" cy="1285875"/>
          </a:xfrm>
          <a:prstGeom prst="halfFrame">
            <a:avLst>
              <a:gd name="adj1" fmla="val 8416"/>
              <a:gd name="adj2" fmla="val 8333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6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258" y="173255"/>
            <a:ext cx="1186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-52"/>
              </a:rPr>
              <a:t>5 ЗАКЛЮЧЕНИЕ</a:t>
            </a:r>
            <a:endParaRPr lang="ru-RU" sz="2800" dirty="0">
              <a:solidFill>
                <a:schemeClr val="bg1">
                  <a:lumMod val="85000"/>
                </a:schemeClr>
              </a:solidFill>
              <a:latin typeface="Montserrat Medium" panose="00000600000000000000" pitchFamily="2" charset="-52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27258" y="758030"/>
            <a:ext cx="386374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176687" y="1590244"/>
            <a:ext cx="5768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Аксиома </a:t>
            </a:r>
            <a:r>
              <a:rPr lang="ru-RU" sz="1600" dirty="0" smtClean="0">
                <a:solidFill>
                  <a:srgbClr val="FFCC3B"/>
                </a:solidFill>
                <a:latin typeface="Montserrat" panose="00000500000000000000" pitchFamily="2" charset="-52"/>
              </a:rPr>
              <a:t>детерминированности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создана с целью получить более </a:t>
            </a:r>
            <a:r>
              <a:rPr lang="ru-RU" sz="1600" dirty="0" smtClean="0">
                <a:solidFill>
                  <a:srgbClr val="FFCC3B"/>
                </a:solidFill>
                <a:latin typeface="Montserrat" panose="00000500000000000000" pitchFamily="2" charset="-52"/>
              </a:rPr>
              <a:t>привлекательные следствия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, чем те, что дает аксиома выбора.</a:t>
            </a:r>
            <a:endParaRPr lang="ru-RU" sz="1600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2854" y="2899511"/>
            <a:ext cx="5768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Аксиома </a:t>
            </a:r>
            <a:r>
              <a:rPr lang="ru-RU" sz="1600" dirty="0" smtClean="0">
                <a:solidFill>
                  <a:srgbClr val="FFCC3B"/>
                </a:solidFill>
                <a:latin typeface="Montserrat" panose="00000500000000000000" pitchFamily="2" charset="-52"/>
              </a:rPr>
              <a:t>выбора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имеет ряд следствий, являющихся в определенной степени нежелательными, или приводят к «п</a:t>
            </a:r>
            <a:r>
              <a:rPr lang="ru-RU" sz="1600" dirty="0" smtClean="0">
                <a:solidFill>
                  <a:srgbClr val="FFCC3B"/>
                </a:solidFill>
                <a:latin typeface="Montserrat" panose="00000500000000000000" pitchFamily="2" charset="-52"/>
              </a:rPr>
              <a:t>арадоксальным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» примерам множеств</a:t>
            </a:r>
            <a:endParaRPr lang="ru-RU" sz="1600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76687" y="4208778"/>
            <a:ext cx="5768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FFCC3B"/>
                </a:solidFill>
                <a:latin typeface="Montserrat" panose="00000500000000000000" pitchFamily="2" charset="-52"/>
              </a:rPr>
              <a:t>AD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в отличие от AC </a:t>
            </a:r>
            <a:r>
              <a:rPr lang="ru-RU" sz="1600" dirty="0" smtClean="0">
                <a:solidFill>
                  <a:srgbClr val="FFCC3B"/>
                </a:solidFill>
                <a:latin typeface="Montserrat" panose="00000500000000000000" pitchFamily="2" charset="-52"/>
              </a:rPr>
              <a:t>не дает ясной картины 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бесконечных мощностей и почти не используется в топологии. </a:t>
            </a:r>
            <a:endParaRPr lang="ru-RU" sz="1600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2854" y="5518045"/>
            <a:ext cx="5768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FFCC3B"/>
                </a:solidFill>
                <a:latin typeface="Montserrat" panose="00000500000000000000" pitchFamily="2" charset="-52"/>
              </a:rPr>
              <a:t>Многие следствия 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конкурирующих аксиом в теории множеств и топологии </a:t>
            </a:r>
            <a:r>
              <a:rPr lang="ru-RU" sz="1600" dirty="0" smtClean="0">
                <a:solidFill>
                  <a:srgbClr val="FFCC3B"/>
                </a:solidFill>
                <a:latin typeface="Montserrat" panose="00000500000000000000" pitchFamily="2" charset="-52"/>
              </a:rPr>
              <a:t>противоположны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друг другу.</a:t>
            </a:r>
            <a:endParaRPr lang="ru-RU" sz="1600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429192" y="1719021"/>
            <a:ext cx="573442" cy="573442"/>
            <a:chOff x="7595383" y="4322680"/>
            <a:chExt cx="710132" cy="710132"/>
          </a:xfrm>
        </p:grpSpPr>
        <p:sp>
          <p:nvSpPr>
            <p:cNvPr id="11" name="Скругленный прямоугольник 10"/>
            <p:cNvSpPr/>
            <p:nvPr/>
          </p:nvSpPr>
          <p:spPr>
            <a:xfrm rot="18900000">
              <a:off x="7595383" y="4322680"/>
              <a:ext cx="710132" cy="710132"/>
            </a:xfrm>
            <a:prstGeom prst="roundRect">
              <a:avLst/>
            </a:prstGeom>
            <a:gradFill flip="none" rotWithShape="1">
              <a:gsLst>
                <a:gs pos="0">
                  <a:srgbClr val="FF6565"/>
                </a:gs>
                <a:gs pos="100000">
                  <a:srgbClr val="6997F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кругленный прямоугольник 11"/>
            <p:cNvSpPr/>
            <p:nvPr/>
          </p:nvSpPr>
          <p:spPr>
            <a:xfrm rot="18900000">
              <a:off x="7706378" y="4433674"/>
              <a:ext cx="488142" cy="488142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4629717" y="3028288"/>
            <a:ext cx="573442" cy="573442"/>
            <a:chOff x="7595383" y="4322680"/>
            <a:chExt cx="710132" cy="71013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 rot="18900000">
              <a:off x="7595383" y="4322680"/>
              <a:ext cx="710132" cy="710132"/>
            </a:xfrm>
            <a:prstGeom prst="roundRect">
              <a:avLst/>
            </a:prstGeom>
            <a:gradFill flip="none" rotWithShape="1">
              <a:gsLst>
                <a:gs pos="0">
                  <a:srgbClr val="FF6565"/>
                </a:gs>
                <a:gs pos="100000">
                  <a:srgbClr val="6997F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 rot="18900000">
              <a:off x="7706378" y="4433674"/>
              <a:ext cx="488142" cy="488142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637709" y="5646822"/>
            <a:ext cx="573442" cy="573442"/>
            <a:chOff x="7595383" y="4322680"/>
            <a:chExt cx="710132" cy="710132"/>
          </a:xfrm>
        </p:grpSpPr>
        <p:sp>
          <p:nvSpPr>
            <p:cNvPr id="17" name="Скругленный прямоугольник 16"/>
            <p:cNvSpPr/>
            <p:nvPr/>
          </p:nvSpPr>
          <p:spPr>
            <a:xfrm rot="18900000">
              <a:off x="7595383" y="4322680"/>
              <a:ext cx="710132" cy="710132"/>
            </a:xfrm>
            <a:prstGeom prst="roundRect">
              <a:avLst/>
            </a:prstGeom>
            <a:gradFill flip="none" rotWithShape="1">
              <a:gsLst>
                <a:gs pos="0">
                  <a:srgbClr val="FF6565"/>
                </a:gs>
                <a:gs pos="100000">
                  <a:srgbClr val="6997F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 rot="18900000">
              <a:off x="7706378" y="4433674"/>
              <a:ext cx="488142" cy="488142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429192" y="4337555"/>
            <a:ext cx="573442" cy="573442"/>
            <a:chOff x="7595383" y="4322680"/>
            <a:chExt cx="710132" cy="710132"/>
          </a:xfrm>
        </p:grpSpPr>
        <p:sp>
          <p:nvSpPr>
            <p:cNvPr id="20" name="Скругленный прямоугольник 19"/>
            <p:cNvSpPr/>
            <p:nvPr/>
          </p:nvSpPr>
          <p:spPr>
            <a:xfrm rot="18900000">
              <a:off x="7595383" y="4322680"/>
              <a:ext cx="710132" cy="710132"/>
            </a:xfrm>
            <a:prstGeom prst="roundRect">
              <a:avLst/>
            </a:prstGeom>
            <a:gradFill flip="none" rotWithShape="1">
              <a:gsLst>
                <a:gs pos="0">
                  <a:srgbClr val="FF6565"/>
                </a:gs>
                <a:gs pos="100000">
                  <a:srgbClr val="6997F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 rot="18900000">
              <a:off x="7706378" y="4433674"/>
              <a:ext cx="488142" cy="488142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613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47561"/>
          </a:xfrm>
          <a:custGeom>
            <a:avLst/>
            <a:gdLst>
              <a:gd name="connsiteX0" fmla="*/ 12192000 w 12192000"/>
              <a:gd name="connsiteY0" fmla="*/ 6122458 h 6847561"/>
              <a:gd name="connsiteX1" fmla="*/ 12192000 w 12192000"/>
              <a:gd name="connsiteY1" fmla="*/ 6847561 h 6847561"/>
              <a:gd name="connsiteX2" fmla="*/ 6143877 w 12192000"/>
              <a:gd name="connsiteY2" fmla="*/ 6847561 h 6847561"/>
              <a:gd name="connsiteX3" fmla="*/ 6154639 w 12192000"/>
              <a:gd name="connsiteY3" fmla="*/ 6839340 h 6847561"/>
              <a:gd name="connsiteX4" fmla="*/ 7734300 w 12192000"/>
              <a:gd name="connsiteY4" fmla="*/ 6612302 h 6847561"/>
              <a:gd name="connsiteX5" fmla="*/ 9696450 w 12192000"/>
              <a:gd name="connsiteY5" fmla="*/ 6459902 h 6847561"/>
              <a:gd name="connsiteX6" fmla="*/ 11953875 w 12192000"/>
              <a:gd name="connsiteY6" fmla="*/ 6193202 h 6847561"/>
              <a:gd name="connsiteX7" fmla="*/ 12140359 w 12192000"/>
              <a:gd name="connsiteY7" fmla="*/ 6146887 h 6847561"/>
              <a:gd name="connsiteX8" fmla="*/ 0 w 12192000"/>
              <a:gd name="connsiteY8" fmla="*/ 2133763 h 6847561"/>
              <a:gd name="connsiteX9" fmla="*/ 12531 w 12192000"/>
              <a:gd name="connsiteY9" fmla="*/ 2169000 h 6847561"/>
              <a:gd name="connsiteX10" fmla="*/ 533400 w 12192000"/>
              <a:gd name="connsiteY10" fmla="*/ 3764327 h 6847561"/>
              <a:gd name="connsiteX11" fmla="*/ 276225 w 12192000"/>
              <a:gd name="connsiteY11" fmla="*/ 6117002 h 6847561"/>
              <a:gd name="connsiteX12" fmla="*/ 464400 w 12192000"/>
              <a:gd name="connsiteY12" fmla="*/ 6831545 h 6847561"/>
              <a:gd name="connsiteX13" fmla="*/ 461970 w 12192000"/>
              <a:gd name="connsiteY13" fmla="*/ 6847561 h 6847561"/>
              <a:gd name="connsiteX14" fmla="*/ 0 w 12192000"/>
              <a:gd name="connsiteY14" fmla="*/ 6847561 h 6847561"/>
              <a:gd name="connsiteX15" fmla="*/ 5854028 w 12192000"/>
              <a:gd name="connsiteY15" fmla="*/ 0 h 6847561"/>
              <a:gd name="connsiteX16" fmla="*/ 12192000 w 12192000"/>
              <a:gd name="connsiteY16" fmla="*/ 0 h 6847561"/>
              <a:gd name="connsiteX17" fmla="*/ 12192000 w 12192000"/>
              <a:gd name="connsiteY17" fmla="*/ 3935744 h 6847561"/>
              <a:gd name="connsiteX18" fmla="*/ 12188754 w 12192000"/>
              <a:gd name="connsiteY18" fmla="*/ 3927862 h 6847561"/>
              <a:gd name="connsiteX19" fmla="*/ 11849100 w 12192000"/>
              <a:gd name="connsiteY19" fmla="*/ 3230927 h 6847561"/>
              <a:gd name="connsiteX20" fmla="*/ 10753725 w 12192000"/>
              <a:gd name="connsiteY20" fmla="*/ 3573827 h 6847561"/>
              <a:gd name="connsiteX21" fmla="*/ 9020175 w 12192000"/>
              <a:gd name="connsiteY21" fmla="*/ 2859452 h 6847561"/>
              <a:gd name="connsiteX22" fmla="*/ 7172325 w 12192000"/>
              <a:gd name="connsiteY22" fmla="*/ 2449877 h 6847561"/>
              <a:gd name="connsiteX23" fmla="*/ 5858229 w 12192000"/>
              <a:gd name="connsiteY23" fmla="*/ 8622 h 684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47561">
                <a:moveTo>
                  <a:pt x="12192000" y="6122458"/>
                </a:moveTo>
                <a:lnTo>
                  <a:pt x="12192000" y="6847561"/>
                </a:lnTo>
                <a:lnTo>
                  <a:pt x="6143877" y="6847561"/>
                </a:lnTo>
                <a:lnTo>
                  <a:pt x="6154639" y="6839340"/>
                </a:lnTo>
                <a:cubicBezTo>
                  <a:pt x="6310611" y="6773037"/>
                  <a:pt x="7314009" y="6665881"/>
                  <a:pt x="7734300" y="6612302"/>
                </a:cubicBezTo>
                <a:cubicBezTo>
                  <a:pt x="8294687" y="6540865"/>
                  <a:pt x="8993188" y="6529752"/>
                  <a:pt x="9696450" y="6459902"/>
                </a:cubicBezTo>
                <a:cubicBezTo>
                  <a:pt x="10399712" y="6390052"/>
                  <a:pt x="11522075" y="6259877"/>
                  <a:pt x="11953875" y="6193202"/>
                </a:cubicBezTo>
                <a:cubicBezTo>
                  <a:pt x="12034837" y="6180701"/>
                  <a:pt x="12095262" y="6164404"/>
                  <a:pt x="12140359" y="6146887"/>
                </a:cubicBezTo>
                <a:close/>
                <a:moveTo>
                  <a:pt x="0" y="2133763"/>
                </a:moveTo>
                <a:lnTo>
                  <a:pt x="12531" y="2169000"/>
                </a:lnTo>
                <a:cubicBezTo>
                  <a:pt x="138540" y="2500033"/>
                  <a:pt x="488752" y="3137762"/>
                  <a:pt x="533400" y="3764327"/>
                </a:cubicBezTo>
                <a:cubicBezTo>
                  <a:pt x="581025" y="4432664"/>
                  <a:pt x="288925" y="5597890"/>
                  <a:pt x="276225" y="6117002"/>
                </a:cubicBezTo>
                <a:cubicBezTo>
                  <a:pt x="265113" y="6571225"/>
                  <a:pt x="453331" y="6717946"/>
                  <a:pt x="464400" y="6831545"/>
                </a:cubicBezTo>
                <a:lnTo>
                  <a:pt x="461970" y="6847561"/>
                </a:lnTo>
                <a:lnTo>
                  <a:pt x="0" y="6847561"/>
                </a:lnTo>
                <a:close/>
                <a:moveTo>
                  <a:pt x="5854028" y="0"/>
                </a:moveTo>
                <a:lnTo>
                  <a:pt x="12192000" y="0"/>
                </a:lnTo>
                <a:lnTo>
                  <a:pt x="12192000" y="3935744"/>
                </a:lnTo>
                <a:lnTo>
                  <a:pt x="12188754" y="3927862"/>
                </a:lnTo>
                <a:cubicBezTo>
                  <a:pt x="12114138" y="3725161"/>
                  <a:pt x="12009834" y="3260693"/>
                  <a:pt x="11849100" y="3230927"/>
                </a:cubicBezTo>
                <a:cubicBezTo>
                  <a:pt x="11591925" y="3183302"/>
                  <a:pt x="11225213" y="3635740"/>
                  <a:pt x="10753725" y="3573827"/>
                </a:cubicBezTo>
                <a:cubicBezTo>
                  <a:pt x="10282238" y="3511915"/>
                  <a:pt x="9617075" y="3046777"/>
                  <a:pt x="9020175" y="2859452"/>
                </a:cubicBezTo>
                <a:cubicBezTo>
                  <a:pt x="8423275" y="2672127"/>
                  <a:pt x="7718425" y="2962641"/>
                  <a:pt x="7172325" y="2449877"/>
                </a:cubicBezTo>
                <a:cubicBezTo>
                  <a:pt x="6694488" y="2001210"/>
                  <a:pt x="6160741" y="648263"/>
                  <a:pt x="5858229" y="8622"/>
                </a:cubicBezTo>
                <a:close/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27258" y="173255"/>
            <a:ext cx="1186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-52"/>
              </a:rPr>
              <a:t>1 Введение</a:t>
            </a:r>
            <a:endParaRPr lang="ru-RU" sz="3200" dirty="0">
              <a:solidFill>
                <a:schemeClr val="bg1">
                  <a:lumMod val="85000"/>
                </a:schemeClr>
              </a:solidFill>
              <a:latin typeface="Montserrat Medium" panose="00000600000000000000" pitchFamily="2" charset="-52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27258" y="758030"/>
            <a:ext cx="317633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745958" y="1556781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Как </a:t>
            </a:r>
            <a:r>
              <a:rPr lang="ru-RU" sz="16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известно, в любой аксиоматической теории сначала выбирают основные понятия. </a:t>
            </a:r>
            <a:r>
              <a:rPr lang="ru-RU" sz="16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Основным понятием теории множеств является понятие самого множества. </a:t>
            </a:r>
            <a:r>
              <a:rPr lang="ru-RU" sz="1600" dirty="0">
                <a:solidFill>
                  <a:srgbClr val="FFCC3B"/>
                </a:solidFill>
                <a:latin typeface="Montserrat" panose="00000500000000000000" pitchFamily="2" charset="-52"/>
              </a:rPr>
              <a:t>Множество</a:t>
            </a:r>
            <a:r>
              <a:rPr lang="ru-RU" sz="16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образуется путем отбора определенных объектов и полностью ими определяется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.</a:t>
            </a:r>
            <a:endParaRPr lang="ru-RU" sz="1600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934075" y="368763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Можно конкретизировать первичное понятие элемента множества и наложить на него некоторые </a:t>
            </a:r>
            <a:r>
              <a:rPr lang="ru-RU" sz="1600" dirty="0">
                <a:solidFill>
                  <a:srgbClr val="FFC000"/>
                </a:solidFill>
                <a:latin typeface="Montserrat" panose="00000500000000000000" pitchFamily="2" charset="-52"/>
              </a:rPr>
              <a:t>ограничения</a:t>
            </a:r>
            <a:r>
              <a:rPr lang="ru-RU" sz="16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, которые </a:t>
            </a:r>
          </a:p>
          <a:p>
            <a:r>
              <a:rPr lang="ru-RU" sz="1600" dirty="0">
                <a:solidFill>
                  <a:srgbClr val="FFC000"/>
                </a:solidFill>
                <a:latin typeface="Montserrat" panose="00000500000000000000" pitchFamily="2" charset="-52"/>
              </a:rPr>
              <a:t>позволят избежать парадоксов</a:t>
            </a:r>
            <a:r>
              <a:rPr lang="ru-RU" sz="16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. Также парадоксов можно избежать, если ввести совокупности объектов двух сортов, одну из них называть </a:t>
            </a:r>
            <a:r>
              <a:rPr lang="ru-RU" sz="1600" dirty="0">
                <a:solidFill>
                  <a:srgbClr val="FFC000"/>
                </a:solidFill>
                <a:latin typeface="Montserrat" panose="00000500000000000000" pitchFamily="2" charset="-52"/>
              </a:rPr>
              <a:t>классами</a:t>
            </a:r>
            <a:r>
              <a:rPr lang="ru-RU" sz="16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, другую – множествами, причем класс может являться множеством только в том случаи он сам является элементом других классов.</a:t>
            </a:r>
            <a:endParaRPr lang="ru-RU" sz="1600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911192" y="4103570"/>
            <a:ext cx="2380648" cy="2380648"/>
          </a:xfrm>
          <a:prstGeom prst="ellipse">
            <a:avLst/>
          </a:prstGeom>
          <a:solidFill>
            <a:srgbClr val="5B53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603634" y="4103570"/>
            <a:ext cx="2380648" cy="2380648"/>
          </a:xfrm>
          <a:prstGeom prst="ellipse">
            <a:avLst/>
          </a:prstGeom>
          <a:solidFill>
            <a:srgbClr val="FF474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2603634" y="4457197"/>
            <a:ext cx="688206" cy="1673394"/>
          </a:xfrm>
          <a:custGeom>
            <a:avLst/>
            <a:gdLst>
              <a:gd name="connsiteX0" fmla="*/ 344103 w 688206"/>
              <a:gd name="connsiteY0" fmla="*/ 0 h 1673394"/>
              <a:gd name="connsiteX1" fmla="*/ 416394 w 688206"/>
              <a:gd name="connsiteY1" fmla="*/ 79540 h 1673394"/>
              <a:gd name="connsiteX2" fmla="*/ 688206 w 688206"/>
              <a:gd name="connsiteY2" fmla="*/ 836697 h 1673394"/>
              <a:gd name="connsiteX3" fmla="*/ 416394 w 688206"/>
              <a:gd name="connsiteY3" fmla="*/ 1593854 h 1673394"/>
              <a:gd name="connsiteX4" fmla="*/ 344103 w 688206"/>
              <a:gd name="connsiteY4" fmla="*/ 1673394 h 1673394"/>
              <a:gd name="connsiteX5" fmla="*/ 271812 w 688206"/>
              <a:gd name="connsiteY5" fmla="*/ 1593854 h 1673394"/>
              <a:gd name="connsiteX6" fmla="*/ 0 w 688206"/>
              <a:gd name="connsiteY6" fmla="*/ 836697 h 1673394"/>
              <a:gd name="connsiteX7" fmla="*/ 271812 w 688206"/>
              <a:gd name="connsiteY7" fmla="*/ 79540 h 167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8206" h="1673394">
                <a:moveTo>
                  <a:pt x="344103" y="0"/>
                </a:moveTo>
                <a:lnTo>
                  <a:pt x="416394" y="79540"/>
                </a:lnTo>
                <a:cubicBezTo>
                  <a:pt x="586201" y="285299"/>
                  <a:pt x="688206" y="549085"/>
                  <a:pt x="688206" y="836697"/>
                </a:cubicBezTo>
                <a:cubicBezTo>
                  <a:pt x="688206" y="1124309"/>
                  <a:pt x="586201" y="1388096"/>
                  <a:pt x="416394" y="1593854"/>
                </a:cubicBezTo>
                <a:lnTo>
                  <a:pt x="344103" y="1673394"/>
                </a:lnTo>
                <a:lnTo>
                  <a:pt x="271812" y="1593854"/>
                </a:lnTo>
                <a:cubicBezTo>
                  <a:pt x="102005" y="1388096"/>
                  <a:pt x="0" y="1124309"/>
                  <a:pt x="0" y="836697"/>
                </a:cubicBezTo>
                <a:cubicBezTo>
                  <a:pt x="0" y="549085"/>
                  <a:pt x="102005" y="285299"/>
                  <a:pt x="271812" y="79540"/>
                </a:cubicBezTo>
                <a:close/>
              </a:path>
            </a:pathLst>
          </a:cu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787893" y="4909173"/>
            <a:ext cx="519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534076" y="4931083"/>
            <a:ext cx="519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В</a:t>
            </a:r>
            <a:endParaRPr lang="ru-RU" sz="4400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695476" y="4841795"/>
            <a:ext cx="519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-52"/>
              </a:rPr>
              <a:t>с</a:t>
            </a:r>
          </a:p>
        </p:txBody>
      </p:sp>
      <p:sp>
        <p:nvSpPr>
          <p:cNvPr id="1031" name="Половина рамки 1030"/>
          <p:cNvSpPr/>
          <p:nvPr/>
        </p:nvSpPr>
        <p:spPr>
          <a:xfrm>
            <a:off x="542925" y="1332714"/>
            <a:ext cx="1333500" cy="1285875"/>
          </a:xfrm>
          <a:prstGeom prst="halfFrame">
            <a:avLst>
              <a:gd name="adj1" fmla="val 8416"/>
              <a:gd name="adj2" fmla="val 8333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Половина рамки 41"/>
          <p:cNvSpPr/>
          <p:nvPr/>
        </p:nvSpPr>
        <p:spPr>
          <a:xfrm>
            <a:off x="5680310" y="3423780"/>
            <a:ext cx="1333500" cy="1285875"/>
          </a:xfrm>
          <a:prstGeom prst="halfFrame">
            <a:avLst>
              <a:gd name="adj1" fmla="val 8416"/>
              <a:gd name="adj2" fmla="val 8333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5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135351" y="1627649"/>
            <a:ext cx="5008148" cy="2399482"/>
            <a:chOff x="135351" y="1627649"/>
            <a:chExt cx="5008148" cy="2399482"/>
          </a:xfrm>
          <a:gradFill flip="none" rotWithShape="1">
            <a:gsLst>
              <a:gs pos="0">
                <a:schemeClr val="tx1"/>
              </a:gs>
              <a:gs pos="100000">
                <a:srgbClr val="5A5A5A"/>
              </a:gs>
            </a:gsLst>
            <a:lin ang="13500000" scaled="1"/>
            <a:tileRect/>
          </a:gradFill>
        </p:grpSpPr>
        <p:sp>
          <p:nvSpPr>
            <p:cNvPr id="11" name="Прямоугольный треугольник 10"/>
            <p:cNvSpPr/>
            <p:nvPr/>
          </p:nvSpPr>
          <p:spPr>
            <a:xfrm>
              <a:off x="135351" y="1846579"/>
              <a:ext cx="3162300" cy="16954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ый треугольник 28"/>
            <p:cNvSpPr/>
            <p:nvPr/>
          </p:nvSpPr>
          <p:spPr>
            <a:xfrm flipH="1" flipV="1">
              <a:off x="668060" y="1627649"/>
              <a:ext cx="4475439" cy="239948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27258" y="173255"/>
            <a:ext cx="1186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-52"/>
              </a:rPr>
              <a:t>1 Введение</a:t>
            </a:r>
            <a:endParaRPr lang="ru-RU" sz="3200" dirty="0">
              <a:solidFill>
                <a:schemeClr val="bg1">
                  <a:lumMod val="85000"/>
                </a:schemeClr>
              </a:solidFill>
              <a:latin typeface="Montserrat Medium" panose="00000600000000000000" pitchFamily="2" charset="-52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27258" y="758030"/>
            <a:ext cx="317633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327258" y="1712438"/>
            <a:ext cx="5768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Кроме того, следует считать, что множества строятся </a:t>
            </a:r>
            <a:r>
              <a:rPr lang="ru-RU" sz="1600" dirty="0" smtClean="0">
                <a:solidFill>
                  <a:srgbClr val="FFC000"/>
                </a:solidFill>
                <a:latin typeface="Montserrat" panose="00000500000000000000" pitchFamily="2" charset="-52"/>
              </a:rPr>
              <a:t>по шагам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(в логическом, а не во временном смысле). Когда же множество еще строится путем выбора его элементов, то оно не готово как объект и его нельзя использовать в качестве элемента, например, самого себя.</a:t>
            </a:r>
            <a:endParaRPr lang="ru-RU" sz="1600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36883" y="4236507"/>
            <a:ext cx="57687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Целесообразно ограничиться рассмотрением только тех множеств, существование которых может быть </a:t>
            </a:r>
            <a:r>
              <a:rPr lang="ru-RU" sz="1600" dirty="0" smtClean="0">
                <a:solidFill>
                  <a:srgbClr val="FFC000"/>
                </a:solidFill>
                <a:latin typeface="Montserrat" panose="00000500000000000000" pitchFamily="2" charset="-52"/>
              </a:rPr>
              <a:t>доказано на основе 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некоторой </a:t>
            </a:r>
            <a:r>
              <a:rPr lang="ru-RU" sz="1600" dirty="0" smtClean="0">
                <a:solidFill>
                  <a:srgbClr val="FFC000"/>
                </a:solidFill>
                <a:latin typeface="Montserrat" panose="00000500000000000000" pitchFamily="2" charset="-52"/>
              </a:rPr>
              <a:t>системы аксиом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. Такая система предложена Э. </a:t>
            </a:r>
            <a:r>
              <a:rPr lang="ru-RU" sz="1600" dirty="0" smtClean="0">
                <a:solidFill>
                  <a:srgbClr val="FFC000"/>
                </a:solidFill>
                <a:latin typeface="Montserrat" panose="00000500000000000000" pitchFamily="2" charset="-52"/>
              </a:rPr>
              <a:t>Цермело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в 1908 году, затем она была несколько расширена А. </a:t>
            </a:r>
            <a:r>
              <a:rPr lang="ru-RU" sz="1600" dirty="0" smtClean="0">
                <a:solidFill>
                  <a:srgbClr val="FFC000"/>
                </a:solidFill>
                <a:latin typeface="Montserrat" panose="00000500000000000000" pitchFamily="2" charset="-52"/>
              </a:rPr>
              <a:t>Френкелем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и носит название системы аксиом Цермело-Френкеля (</a:t>
            </a:r>
            <a:r>
              <a:rPr lang="ru-RU" sz="1600" dirty="0" smtClean="0">
                <a:solidFill>
                  <a:srgbClr val="FFC000"/>
                </a:solidFill>
                <a:latin typeface="Montserrat" panose="00000500000000000000" pitchFamily="2" charset="-52"/>
              </a:rPr>
              <a:t>ZF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).</a:t>
            </a:r>
            <a:endParaRPr lang="ru-RU" sz="1600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20" name="Рисунок 19" descr="Credit: Mondadori via Getty Images/Mondadori Portfol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753" y="398266"/>
            <a:ext cx="2479329" cy="3739077"/>
          </a:xfrm>
          <a:custGeom>
            <a:avLst/>
            <a:gdLst>
              <a:gd name="connsiteX0" fmla="*/ 405208 w 2479329"/>
              <a:gd name="connsiteY0" fmla="*/ 0 h 3739077"/>
              <a:gd name="connsiteX1" fmla="*/ 2064495 w 2479329"/>
              <a:gd name="connsiteY1" fmla="*/ 0 h 3739077"/>
              <a:gd name="connsiteX2" fmla="*/ 2479329 w 2479329"/>
              <a:gd name="connsiteY2" fmla="*/ 414834 h 3739077"/>
              <a:gd name="connsiteX3" fmla="*/ 2479329 w 2479329"/>
              <a:gd name="connsiteY3" fmla="*/ 3324244 h 3739077"/>
              <a:gd name="connsiteX4" fmla="*/ 2148098 w 2479329"/>
              <a:gd name="connsiteY4" fmla="*/ 3730650 h 3739077"/>
              <a:gd name="connsiteX5" fmla="*/ 2064505 w 2479329"/>
              <a:gd name="connsiteY5" fmla="*/ 3739077 h 3739077"/>
              <a:gd name="connsiteX6" fmla="*/ 405198 w 2479329"/>
              <a:gd name="connsiteY6" fmla="*/ 3739077 h 3739077"/>
              <a:gd name="connsiteX7" fmla="*/ 321605 w 2479329"/>
              <a:gd name="connsiteY7" fmla="*/ 3730650 h 3739077"/>
              <a:gd name="connsiteX8" fmla="*/ 22974 w 2479329"/>
              <a:gd name="connsiteY8" fmla="*/ 3485716 h 3739077"/>
              <a:gd name="connsiteX9" fmla="*/ 0 w 2479329"/>
              <a:gd name="connsiteY9" fmla="*/ 3411707 h 3739077"/>
              <a:gd name="connsiteX10" fmla="*/ 0 w 2479329"/>
              <a:gd name="connsiteY10" fmla="*/ 327371 h 3739077"/>
              <a:gd name="connsiteX11" fmla="*/ 22974 w 2479329"/>
              <a:gd name="connsiteY11" fmla="*/ 253362 h 3739077"/>
              <a:gd name="connsiteX12" fmla="*/ 405208 w 2479329"/>
              <a:gd name="connsiteY12" fmla="*/ 0 h 373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9329" h="3739077">
                <a:moveTo>
                  <a:pt x="405208" y="0"/>
                </a:moveTo>
                <a:lnTo>
                  <a:pt x="2064495" y="0"/>
                </a:lnTo>
                <a:cubicBezTo>
                  <a:pt x="2293601" y="0"/>
                  <a:pt x="2479329" y="185728"/>
                  <a:pt x="2479329" y="414834"/>
                </a:cubicBezTo>
                <a:lnTo>
                  <a:pt x="2479329" y="3324244"/>
                </a:lnTo>
                <a:cubicBezTo>
                  <a:pt x="2479329" y="3524712"/>
                  <a:pt x="2337131" y="3691968"/>
                  <a:pt x="2148098" y="3730650"/>
                </a:cubicBezTo>
                <a:lnTo>
                  <a:pt x="2064505" y="3739077"/>
                </a:lnTo>
                <a:lnTo>
                  <a:pt x="405198" y="3739077"/>
                </a:lnTo>
                <a:lnTo>
                  <a:pt x="321605" y="3730650"/>
                </a:lnTo>
                <a:cubicBezTo>
                  <a:pt x="186582" y="3703020"/>
                  <a:pt x="75454" y="3609791"/>
                  <a:pt x="22974" y="3485716"/>
                </a:cubicBezTo>
                <a:lnTo>
                  <a:pt x="0" y="3411707"/>
                </a:lnTo>
                <a:lnTo>
                  <a:pt x="0" y="327371"/>
                </a:lnTo>
                <a:lnTo>
                  <a:pt x="22974" y="253362"/>
                </a:lnTo>
                <a:cubicBezTo>
                  <a:pt x="85949" y="104472"/>
                  <a:pt x="233379" y="0"/>
                  <a:pt x="405208" y="0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Рисунок 27" descr="Abraham Fraenk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101" y="2497268"/>
            <a:ext cx="2121330" cy="4002508"/>
          </a:xfrm>
          <a:custGeom>
            <a:avLst/>
            <a:gdLst>
              <a:gd name="connsiteX0" fmla="*/ 336557 w 2019300"/>
              <a:gd name="connsiteY0" fmla="*/ 0 h 3809999"/>
              <a:gd name="connsiteX1" fmla="*/ 1682743 w 2019300"/>
              <a:gd name="connsiteY1" fmla="*/ 0 h 3809999"/>
              <a:gd name="connsiteX2" fmla="*/ 2019300 w 2019300"/>
              <a:gd name="connsiteY2" fmla="*/ 336557 h 3809999"/>
              <a:gd name="connsiteX3" fmla="*/ 2019300 w 2019300"/>
              <a:gd name="connsiteY3" fmla="*/ 3473443 h 3809999"/>
              <a:gd name="connsiteX4" fmla="*/ 1813746 w 2019300"/>
              <a:gd name="connsiteY4" fmla="*/ 3783552 h 3809999"/>
              <a:gd name="connsiteX5" fmla="*/ 1682748 w 2019300"/>
              <a:gd name="connsiteY5" fmla="*/ 3809999 h 3809999"/>
              <a:gd name="connsiteX6" fmla="*/ 336552 w 2019300"/>
              <a:gd name="connsiteY6" fmla="*/ 3809999 h 3809999"/>
              <a:gd name="connsiteX7" fmla="*/ 205554 w 2019300"/>
              <a:gd name="connsiteY7" fmla="*/ 3783552 h 3809999"/>
              <a:gd name="connsiteX8" fmla="*/ 0 w 2019300"/>
              <a:gd name="connsiteY8" fmla="*/ 3473443 h 3809999"/>
              <a:gd name="connsiteX9" fmla="*/ 0 w 2019300"/>
              <a:gd name="connsiteY9" fmla="*/ 336557 h 3809999"/>
              <a:gd name="connsiteX10" fmla="*/ 336557 w 2019300"/>
              <a:gd name="connsiteY10" fmla="*/ 0 h 380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9300" h="3809999">
                <a:moveTo>
                  <a:pt x="336557" y="0"/>
                </a:moveTo>
                <a:lnTo>
                  <a:pt x="1682743" y="0"/>
                </a:lnTo>
                <a:cubicBezTo>
                  <a:pt x="1868618" y="0"/>
                  <a:pt x="2019300" y="150682"/>
                  <a:pt x="2019300" y="336557"/>
                </a:cubicBezTo>
                <a:lnTo>
                  <a:pt x="2019300" y="3473443"/>
                </a:lnTo>
                <a:cubicBezTo>
                  <a:pt x="2019300" y="3612849"/>
                  <a:pt x="1934541" y="3732460"/>
                  <a:pt x="1813746" y="3783552"/>
                </a:cubicBezTo>
                <a:lnTo>
                  <a:pt x="1682748" y="3809999"/>
                </a:lnTo>
                <a:lnTo>
                  <a:pt x="336552" y="3809999"/>
                </a:lnTo>
                <a:lnTo>
                  <a:pt x="205554" y="3783552"/>
                </a:lnTo>
                <a:cubicBezTo>
                  <a:pt x="84759" y="3732460"/>
                  <a:pt x="0" y="3612849"/>
                  <a:pt x="0" y="3473443"/>
                </a:cubicBezTo>
                <a:lnTo>
                  <a:pt x="0" y="336557"/>
                </a:lnTo>
                <a:cubicBezTo>
                  <a:pt x="0" y="150682"/>
                  <a:pt x="150682" y="0"/>
                  <a:pt x="336557" y="0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9321971" y="1104429"/>
            <a:ext cx="2427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Э. Цермело 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73242" y="5073499"/>
            <a:ext cx="2520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А. 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Френкель</a:t>
            </a:r>
            <a:endParaRPr lang="ru-RU" sz="2800" dirty="0"/>
          </a:p>
        </p:txBody>
      </p:sp>
      <p:sp>
        <p:nvSpPr>
          <p:cNvPr id="8" name="Полилиния 7"/>
          <p:cNvSpPr/>
          <p:nvPr/>
        </p:nvSpPr>
        <p:spPr>
          <a:xfrm>
            <a:off x="4619625" y="221576"/>
            <a:ext cx="2038352" cy="6350674"/>
          </a:xfrm>
          <a:custGeom>
            <a:avLst/>
            <a:gdLst>
              <a:gd name="connsiteX0" fmla="*/ 0 w 2038352"/>
              <a:gd name="connsiteY0" fmla="*/ 92749 h 6350674"/>
              <a:gd name="connsiteX1" fmla="*/ 314325 w 2038352"/>
              <a:gd name="connsiteY1" fmla="*/ 216574 h 6350674"/>
              <a:gd name="connsiteX2" fmla="*/ 1095375 w 2038352"/>
              <a:gd name="connsiteY2" fmla="*/ 1988224 h 6350674"/>
              <a:gd name="connsiteX3" fmla="*/ 1162050 w 2038352"/>
              <a:gd name="connsiteY3" fmla="*/ 3397924 h 6350674"/>
              <a:gd name="connsiteX4" fmla="*/ 2038350 w 2038352"/>
              <a:gd name="connsiteY4" fmla="*/ 4607599 h 6350674"/>
              <a:gd name="connsiteX5" fmla="*/ 1171575 w 2038352"/>
              <a:gd name="connsiteY5" fmla="*/ 6122074 h 6350674"/>
              <a:gd name="connsiteX6" fmla="*/ 1028700 w 2038352"/>
              <a:gd name="connsiteY6" fmla="*/ 6350674 h 635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8352" h="6350674">
                <a:moveTo>
                  <a:pt x="0" y="92749"/>
                </a:moveTo>
                <a:cubicBezTo>
                  <a:pt x="65881" y="-3295"/>
                  <a:pt x="131762" y="-99339"/>
                  <a:pt x="314325" y="216574"/>
                </a:cubicBezTo>
                <a:cubicBezTo>
                  <a:pt x="496888" y="532487"/>
                  <a:pt x="954088" y="1457999"/>
                  <a:pt x="1095375" y="1988224"/>
                </a:cubicBezTo>
                <a:cubicBezTo>
                  <a:pt x="1236662" y="2518449"/>
                  <a:pt x="1004888" y="2961362"/>
                  <a:pt x="1162050" y="3397924"/>
                </a:cubicBezTo>
                <a:cubicBezTo>
                  <a:pt x="1319212" y="3834486"/>
                  <a:pt x="2036763" y="4153574"/>
                  <a:pt x="2038350" y="4607599"/>
                </a:cubicBezTo>
                <a:cubicBezTo>
                  <a:pt x="2039938" y="5061624"/>
                  <a:pt x="1339850" y="5831562"/>
                  <a:pt x="1171575" y="6122074"/>
                </a:cubicBezTo>
                <a:cubicBezTo>
                  <a:pt x="1003300" y="6412586"/>
                  <a:pt x="1052512" y="6323687"/>
                  <a:pt x="1028700" y="6350674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V="1">
            <a:off x="247650" y="4236507"/>
            <a:ext cx="0" cy="136021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247650" y="4236505"/>
            <a:ext cx="5534025" cy="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01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Рисунок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27"/>
            <a:ext cx="12188484" cy="6845587"/>
          </a:xfrm>
          <a:custGeom>
            <a:avLst/>
            <a:gdLst>
              <a:gd name="connsiteX0" fmla="*/ 0 w 12188484"/>
              <a:gd name="connsiteY0" fmla="*/ 2981320 h 6845587"/>
              <a:gd name="connsiteX1" fmla="*/ 3593028 w 12188484"/>
              <a:gd name="connsiteY1" fmla="*/ 6845587 h 6845587"/>
              <a:gd name="connsiteX2" fmla="*/ 0 w 12188484"/>
              <a:gd name="connsiteY2" fmla="*/ 6845587 h 6845587"/>
              <a:gd name="connsiteX3" fmla="*/ 6315075 w 12188484"/>
              <a:gd name="connsiteY3" fmla="*/ 0 h 6845587"/>
              <a:gd name="connsiteX4" fmla="*/ 12188484 w 12188484"/>
              <a:gd name="connsiteY4" fmla="*/ 0 h 6845587"/>
              <a:gd name="connsiteX5" fmla="*/ 12188484 w 12188484"/>
              <a:gd name="connsiteY5" fmla="*/ 6316795 h 684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484" h="6845587">
                <a:moveTo>
                  <a:pt x="0" y="2981320"/>
                </a:moveTo>
                <a:lnTo>
                  <a:pt x="3593028" y="6845587"/>
                </a:lnTo>
                <a:lnTo>
                  <a:pt x="0" y="6845587"/>
                </a:lnTo>
                <a:close/>
                <a:moveTo>
                  <a:pt x="6315075" y="0"/>
                </a:moveTo>
                <a:lnTo>
                  <a:pt x="12188484" y="0"/>
                </a:lnTo>
                <a:lnTo>
                  <a:pt x="12188484" y="6316795"/>
                </a:lnTo>
                <a:close/>
              </a:path>
            </a:pathLst>
          </a:custGeom>
        </p:spPr>
      </p:pic>
      <p:sp>
        <p:nvSpPr>
          <p:cNvPr id="3" name="TextBox 2"/>
          <p:cNvSpPr txBox="1"/>
          <p:nvPr/>
        </p:nvSpPr>
        <p:spPr>
          <a:xfrm>
            <a:off x="327258" y="173255"/>
            <a:ext cx="1186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-52"/>
              </a:rPr>
              <a:t>1 Введение</a:t>
            </a:r>
            <a:endParaRPr lang="ru-RU" sz="3200" dirty="0">
              <a:solidFill>
                <a:schemeClr val="bg1">
                  <a:lumMod val="85000"/>
                </a:schemeClr>
              </a:solidFill>
              <a:latin typeface="Montserrat Medium" panose="00000600000000000000" pitchFamily="2" charset="-52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27258" y="758030"/>
            <a:ext cx="317633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503107" y="1146382"/>
            <a:ext cx="777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C000"/>
                </a:solidFill>
                <a:latin typeface="Montserrat Medium" panose="00000600000000000000" pitchFamily="2" charset="-52"/>
              </a:rPr>
              <a:t>Аксиомы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-52"/>
              </a:rPr>
              <a:t> ZF 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Montserrat Medium" panose="00000600000000000000" pitchFamily="2" charset="-52"/>
            </a:endParaRPr>
          </a:p>
          <a:p>
            <a:pPr algn="ctr"/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-52"/>
              </a:rPr>
              <a:t>включают в себя несколько групп</a:t>
            </a:r>
          </a:p>
        </p:txBody>
      </p:sp>
      <p:grpSp>
        <p:nvGrpSpPr>
          <p:cNvPr id="16" name="Группа 15"/>
          <p:cNvGrpSpPr/>
          <p:nvPr/>
        </p:nvGrpSpPr>
        <p:grpSpPr>
          <a:xfrm>
            <a:off x="584616" y="2427527"/>
            <a:ext cx="6896597" cy="710132"/>
            <a:chOff x="2778077" y="2298142"/>
            <a:chExt cx="6896597" cy="710132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655077" y="2453152"/>
              <a:ext cx="60195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000" dirty="0">
                  <a:solidFill>
                    <a:schemeClr val="bg1">
                      <a:lumMod val="85000"/>
                    </a:schemeClr>
                  </a:solidFill>
                  <a:latin typeface="Montserrat" panose="00000500000000000000" pitchFamily="2" charset="-52"/>
                </a:rPr>
                <a:t>Высказывания о </a:t>
              </a:r>
              <a:r>
                <a:rPr lang="ru-RU" sz="2000" dirty="0">
                  <a:solidFill>
                    <a:srgbClr val="FFC000"/>
                  </a:solidFill>
                  <a:latin typeface="Montserrat" panose="00000500000000000000" pitchFamily="2" charset="-52"/>
                </a:rPr>
                <a:t>существовании</a:t>
              </a:r>
              <a:r>
                <a:rPr lang="ru-RU" sz="2000" dirty="0">
                  <a:solidFill>
                    <a:schemeClr val="bg1">
                      <a:lumMod val="85000"/>
                    </a:schemeClr>
                  </a:solidFill>
                  <a:latin typeface="Montserrat" panose="00000500000000000000" pitchFamily="2" charset="-52"/>
                </a:rPr>
                <a:t> множеств.</a:t>
              </a:r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2778077" y="2298142"/>
              <a:ext cx="710132" cy="710132"/>
              <a:chOff x="3741586" y="2764440"/>
              <a:chExt cx="710132" cy="710132"/>
            </a:xfrm>
          </p:grpSpPr>
          <p:sp>
            <p:nvSpPr>
              <p:cNvPr id="18" name="Скругленный прямоугольник 17"/>
              <p:cNvSpPr/>
              <p:nvPr/>
            </p:nvSpPr>
            <p:spPr>
              <a:xfrm rot="18900000">
                <a:off x="3741586" y="2764440"/>
                <a:ext cx="710132" cy="7101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6565"/>
                  </a:gs>
                  <a:gs pos="100000">
                    <a:srgbClr val="6997FF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Скругленный прямоугольник 20"/>
              <p:cNvSpPr/>
              <p:nvPr/>
            </p:nvSpPr>
            <p:spPr>
              <a:xfrm rot="18900000">
                <a:off x="3852581" y="2875434"/>
                <a:ext cx="488142" cy="48814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6200000" scaled="1"/>
                <a:tileRect/>
              </a:gra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38" name="Группа 37"/>
          <p:cNvGrpSpPr/>
          <p:nvPr/>
        </p:nvGrpSpPr>
        <p:grpSpPr>
          <a:xfrm>
            <a:off x="1544385" y="3474498"/>
            <a:ext cx="6179776" cy="710132"/>
            <a:chOff x="2787974" y="3427256"/>
            <a:chExt cx="6179776" cy="710132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655077" y="3570637"/>
              <a:ext cx="53126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000" dirty="0">
                  <a:solidFill>
                    <a:schemeClr val="bg1">
                      <a:lumMod val="85000"/>
                    </a:schemeClr>
                  </a:solidFill>
                  <a:latin typeface="Montserrat" panose="00000500000000000000" pitchFamily="2" charset="-52"/>
                </a:rPr>
                <a:t>Высказывания о </a:t>
              </a:r>
              <a:r>
                <a:rPr lang="ru-RU" sz="2000" dirty="0">
                  <a:solidFill>
                    <a:srgbClr val="FFC000"/>
                  </a:solidFill>
                  <a:latin typeface="Montserrat" panose="00000500000000000000" pitchFamily="2" charset="-52"/>
                </a:rPr>
                <a:t>равенстве</a:t>
              </a:r>
              <a:r>
                <a:rPr lang="ru-RU" sz="2000" dirty="0">
                  <a:solidFill>
                    <a:schemeClr val="bg1">
                      <a:lumMod val="85000"/>
                    </a:schemeClr>
                  </a:solidFill>
                  <a:latin typeface="Montserrat" panose="00000500000000000000" pitchFamily="2" charset="-52"/>
                </a:rPr>
                <a:t> множеств.</a:t>
              </a:r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2787974" y="3427256"/>
              <a:ext cx="710132" cy="710132"/>
              <a:chOff x="3741586" y="2764440"/>
              <a:chExt cx="710132" cy="710132"/>
            </a:xfrm>
          </p:grpSpPr>
          <p:sp>
            <p:nvSpPr>
              <p:cNvPr id="30" name="Скругленный прямоугольник 29"/>
              <p:cNvSpPr/>
              <p:nvPr/>
            </p:nvSpPr>
            <p:spPr>
              <a:xfrm rot="18900000">
                <a:off x="3741586" y="2764440"/>
                <a:ext cx="710132" cy="7101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6565"/>
                  </a:gs>
                  <a:gs pos="100000">
                    <a:srgbClr val="6997FF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Скругленный прямоугольник 30"/>
              <p:cNvSpPr/>
              <p:nvPr/>
            </p:nvSpPr>
            <p:spPr>
              <a:xfrm rot="18900000">
                <a:off x="3852581" y="2875434"/>
                <a:ext cx="488142" cy="48814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6200000" scaled="1"/>
                <a:tileRect/>
              </a:gra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40" name="Группа 39"/>
          <p:cNvGrpSpPr/>
          <p:nvPr/>
        </p:nvGrpSpPr>
        <p:grpSpPr>
          <a:xfrm>
            <a:off x="2541204" y="4544382"/>
            <a:ext cx="6953206" cy="718822"/>
            <a:chOff x="2797871" y="4556370"/>
            <a:chExt cx="6953206" cy="718822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3655077" y="4567306"/>
              <a:ext cx="6096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000" dirty="0">
                  <a:solidFill>
                    <a:schemeClr val="bg1">
                      <a:lumMod val="85000"/>
                    </a:schemeClr>
                  </a:solidFill>
                  <a:latin typeface="Montserrat" panose="00000500000000000000" pitchFamily="2" charset="-52"/>
                </a:rPr>
                <a:t>Высказывания об </a:t>
              </a:r>
              <a:r>
                <a:rPr lang="ru-RU" sz="2000" dirty="0">
                  <a:solidFill>
                    <a:srgbClr val="FFC000"/>
                  </a:solidFill>
                  <a:latin typeface="Montserrat" panose="00000500000000000000" pitchFamily="2" charset="-52"/>
                </a:rPr>
                <a:t>образовании</a:t>
              </a:r>
              <a:r>
                <a:rPr lang="ru-RU" sz="2000" dirty="0">
                  <a:solidFill>
                    <a:schemeClr val="bg1">
                      <a:lumMod val="85000"/>
                    </a:schemeClr>
                  </a:solidFill>
                  <a:latin typeface="Montserrat" panose="00000500000000000000" pitchFamily="2" charset="-52"/>
                </a:rPr>
                <a:t> множеств из уже имеющихся множеств.</a:t>
              </a:r>
            </a:p>
          </p:txBody>
        </p:sp>
        <p:grpSp>
          <p:nvGrpSpPr>
            <p:cNvPr id="32" name="Группа 31"/>
            <p:cNvGrpSpPr/>
            <p:nvPr/>
          </p:nvGrpSpPr>
          <p:grpSpPr>
            <a:xfrm>
              <a:off x="2797871" y="4556370"/>
              <a:ext cx="710132" cy="710132"/>
              <a:chOff x="3741586" y="2764440"/>
              <a:chExt cx="710132" cy="710132"/>
            </a:xfrm>
          </p:grpSpPr>
          <p:sp>
            <p:nvSpPr>
              <p:cNvPr id="33" name="Скругленный прямоугольник 32"/>
              <p:cNvSpPr/>
              <p:nvPr/>
            </p:nvSpPr>
            <p:spPr>
              <a:xfrm rot="18900000">
                <a:off x="3741586" y="2764440"/>
                <a:ext cx="710132" cy="7101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6565"/>
                  </a:gs>
                  <a:gs pos="100000">
                    <a:srgbClr val="6997FF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Скругленный прямоугольник 33"/>
              <p:cNvSpPr/>
              <p:nvPr/>
            </p:nvSpPr>
            <p:spPr>
              <a:xfrm rot="18900000">
                <a:off x="3852581" y="2875434"/>
                <a:ext cx="488142" cy="48814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6200000" scaled="1"/>
                <a:tileRect/>
              </a:gra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39" name="Группа 38"/>
          <p:cNvGrpSpPr/>
          <p:nvPr/>
        </p:nvGrpSpPr>
        <p:grpSpPr>
          <a:xfrm>
            <a:off x="3612822" y="5668653"/>
            <a:ext cx="6982897" cy="717784"/>
            <a:chOff x="2768180" y="5677831"/>
            <a:chExt cx="6982897" cy="717784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655077" y="5677831"/>
              <a:ext cx="6096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000" dirty="0">
                  <a:solidFill>
                    <a:schemeClr val="bg1">
                      <a:lumMod val="85000"/>
                    </a:schemeClr>
                  </a:solidFill>
                  <a:latin typeface="Montserrat" panose="00000500000000000000" pitchFamily="2" charset="-52"/>
                </a:rPr>
                <a:t>Высказывания об </a:t>
              </a:r>
              <a:r>
                <a:rPr lang="ru-RU" sz="2000" dirty="0">
                  <a:solidFill>
                    <a:srgbClr val="FFC000"/>
                  </a:solidFill>
                  <a:latin typeface="Montserrat" panose="00000500000000000000" pitchFamily="2" charset="-52"/>
                </a:rPr>
                <a:t>упорядоченности</a:t>
              </a:r>
              <a:r>
                <a:rPr lang="ru-RU" sz="2000" dirty="0">
                  <a:solidFill>
                    <a:schemeClr val="bg1">
                      <a:lumMod val="85000"/>
                    </a:schemeClr>
                  </a:solidFill>
                  <a:latin typeface="Montserrat" panose="00000500000000000000" pitchFamily="2" charset="-52"/>
                </a:rPr>
                <a:t> образованных множеств.</a:t>
              </a:r>
            </a:p>
          </p:txBody>
        </p:sp>
        <p:grpSp>
          <p:nvGrpSpPr>
            <p:cNvPr id="35" name="Группа 34"/>
            <p:cNvGrpSpPr/>
            <p:nvPr/>
          </p:nvGrpSpPr>
          <p:grpSpPr>
            <a:xfrm>
              <a:off x="2768180" y="5685483"/>
              <a:ext cx="710132" cy="710132"/>
              <a:chOff x="3741586" y="2764440"/>
              <a:chExt cx="710132" cy="710132"/>
            </a:xfrm>
          </p:grpSpPr>
          <p:sp>
            <p:nvSpPr>
              <p:cNvPr id="36" name="Скругленный прямоугольник 35"/>
              <p:cNvSpPr/>
              <p:nvPr/>
            </p:nvSpPr>
            <p:spPr>
              <a:xfrm rot="18900000">
                <a:off x="3741586" y="2764440"/>
                <a:ext cx="710132" cy="7101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6565"/>
                  </a:gs>
                  <a:gs pos="100000">
                    <a:srgbClr val="6997FF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Скругленный прямоугольник 36"/>
              <p:cNvSpPr/>
              <p:nvPr/>
            </p:nvSpPr>
            <p:spPr>
              <a:xfrm rot="18900000">
                <a:off x="3852581" y="2875434"/>
                <a:ext cx="488142" cy="48814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6200000" scaled="1"/>
                <a:tileRect/>
              </a:gra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48" name="Прямая соединительная линия 47"/>
          <p:cNvCxnSpPr/>
          <p:nvPr/>
        </p:nvCxnSpPr>
        <p:spPr>
          <a:xfrm>
            <a:off x="6024956" y="1326"/>
            <a:ext cx="6163528" cy="665664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-3516" y="2676525"/>
            <a:ext cx="3910523" cy="417038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Скругленный прямоугольник 48"/>
          <p:cNvSpPr/>
          <p:nvPr/>
        </p:nvSpPr>
        <p:spPr>
          <a:xfrm>
            <a:off x="6259629" y="5923758"/>
            <a:ext cx="4556574" cy="644928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2">
                  <a:lumMod val="25000"/>
                </a:schemeClr>
              </a:gs>
            </a:gsLst>
            <a:lin ang="2700000" scaled="1"/>
            <a:tileRect/>
          </a:gradFill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27258" y="173255"/>
            <a:ext cx="1186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-52"/>
              </a:rPr>
              <a:t>2 СИСТЕМА АКСИОМ ЦЕРМЕЛО-ФРЕНКЕЛЯ (ZF)</a:t>
            </a:r>
            <a:endParaRPr lang="ru-RU" sz="2800" dirty="0">
              <a:solidFill>
                <a:schemeClr val="bg1">
                  <a:lumMod val="85000"/>
                </a:schemeClr>
              </a:solidFill>
              <a:latin typeface="Montserrat Medium" panose="00000600000000000000" pitchFamily="2" charset="-52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27258" y="758030"/>
            <a:ext cx="973114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/>
        </p:nvGrpSpPr>
        <p:grpSpPr>
          <a:xfrm>
            <a:off x="667616" y="1724114"/>
            <a:ext cx="3881034" cy="711056"/>
            <a:chOff x="462366" y="1515503"/>
            <a:chExt cx="3881034" cy="71105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319572" y="1515503"/>
              <a:ext cx="3023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-52"/>
                </a:rPr>
                <a:t>Аксиома </a:t>
              </a:r>
              <a:r>
                <a:rPr lang="ru-RU" dirty="0" smtClean="0">
                  <a:solidFill>
                    <a:srgbClr val="53FFB9"/>
                  </a:solidFill>
                  <a:latin typeface="Montserrat Medium" panose="00000600000000000000" pitchFamily="2" charset="-52"/>
                </a:rPr>
                <a:t>объемности</a:t>
              </a:r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-52"/>
                </a:rPr>
                <a:t> </a:t>
              </a:r>
            </a:p>
            <a:p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-52"/>
                </a:rPr>
                <a:t>(</a:t>
              </a:r>
              <a:r>
                <a:rPr lang="ru-RU" dirty="0" err="1" smtClean="0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-52"/>
                </a:rPr>
                <a:t>экстенсиональности</a:t>
              </a:r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-52"/>
                </a:rPr>
                <a:t>)</a:t>
              </a:r>
            </a:p>
          </p:txBody>
        </p:sp>
        <p:grpSp>
          <p:nvGrpSpPr>
            <p:cNvPr id="4" name="Группа 3"/>
            <p:cNvGrpSpPr/>
            <p:nvPr/>
          </p:nvGrpSpPr>
          <p:grpSpPr>
            <a:xfrm>
              <a:off x="462366" y="1516427"/>
              <a:ext cx="710132" cy="710132"/>
              <a:chOff x="3612822" y="5676305"/>
              <a:chExt cx="710132" cy="710132"/>
            </a:xfrm>
          </p:grpSpPr>
          <p:sp>
            <p:nvSpPr>
              <p:cNvPr id="27" name="Скругленный прямоугольник 26"/>
              <p:cNvSpPr/>
              <p:nvPr/>
            </p:nvSpPr>
            <p:spPr>
              <a:xfrm rot="18900000">
                <a:off x="3612822" y="5676305"/>
                <a:ext cx="710132" cy="7101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6565"/>
                  </a:gs>
                  <a:gs pos="100000">
                    <a:srgbClr val="6997FF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Скругленный прямоугольник 27"/>
              <p:cNvSpPr/>
              <p:nvPr/>
            </p:nvSpPr>
            <p:spPr>
              <a:xfrm rot="18900000">
                <a:off x="3723817" y="5787299"/>
                <a:ext cx="488142" cy="48814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6200000" scaled="1"/>
                <a:tileRect/>
              </a:gra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1" name="Группа 10"/>
          <p:cNvGrpSpPr/>
          <p:nvPr/>
        </p:nvGrpSpPr>
        <p:grpSpPr>
          <a:xfrm>
            <a:off x="677513" y="3557027"/>
            <a:ext cx="3935498" cy="710132"/>
            <a:chOff x="1681566" y="3959539"/>
            <a:chExt cx="3935498" cy="710132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2538772" y="4013442"/>
              <a:ext cx="3078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-52"/>
                </a:rPr>
                <a:t>Аксиома </a:t>
              </a:r>
              <a:r>
                <a:rPr lang="ru-RU" dirty="0" smtClean="0">
                  <a:solidFill>
                    <a:srgbClr val="53FFB9"/>
                  </a:solidFill>
                  <a:latin typeface="Montserrat Medium" panose="00000600000000000000" pitchFamily="2" charset="-52"/>
                </a:rPr>
                <a:t>объединения</a:t>
              </a:r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-52"/>
                </a:rPr>
                <a:t> (суммы)</a:t>
              </a:r>
            </a:p>
          </p:txBody>
        </p:sp>
        <p:grpSp>
          <p:nvGrpSpPr>
            <p:cNvPr id="41" name="Группа 40"/>
            <p:cNvGrpSpPr/>
            <p:nvPr/>
          </p:nvGrpSpPr>
          <p:grpSpPr>
            <a:xfrm>
              <a:off x="1681566" y="3959539"/>
              <a:ext cx="710132" cy="710132"/>
              <a:chOff x="3612822" y="5676305"/>
              <a:chExt cx="710132" cy="710132"/>
            </a:xfrm>
          </p:grpSpPr>
          <p:sp>
            <p:nvSpPr>
              <p:cNvPr id="42" name="Скругленный прямоугольник 41"/>
              <p:cNvSpPr/>
              <p:nvPr/>
            </p:nvSpPr>
            <p:spPr>
              <a:xfrm rot="18900000">
                <a:off x="3612822" y="5676305"/>
                <a:ext cx="710132" cy="7101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6565"/>
                  </a:gs>
                  <a:gs pos="100000">
                    <a:srgbClr val="6997FF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Скругленный прямоугольник 42"/>
              <p:cNvSpPr/>
              <p:nvPr/>
            </p:nvSpPr>
            <p:spPr>
              <a:xfrm rot="18900000">
                <a:off x="3723817" y="5787299"/>
                <a:ext cx="488142" cy="48814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6200000" scaled="1"/>
                <a:tileRect/>
              </a:gra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6" name="Прямоугольник 5"/>
          <p:cNvSpPr/>
          <p:nvPr/>
        </p:nvSpPr>
        <p:spPr>
          <a:xfrm>
            <a:off x="6096000" y="12348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Всякое множество полностью определяется своими элементами. Два множества </a:t>
            </a:r>
            <a:r>
              <a:rPr lang="ru-RU" dirty="0">
                <a:solidFill>
                  <a:srgbClr val="53FFB9"/>
                </a:solidFill>
                <a:latin typeface="Montserrat" panose="00000500000000000000" pitchFamily="2" charset="-52"/>
              </a:rPr>
              <a:t>равны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тогда и только тогда, когда они состоят из одинаковых элементов.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096000" y="3309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53FFB9"/>
                </a:solidFill>
                <a:latin typeface="Montserrat" panose="00000500000000000000" pitchFamily="2" charset="-52"/>
              </a:rPr>
              <a:t>Объединение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всех элементов любого множества A есть </a:t>
            </a:r>
            <a:r>
              <a:rPr lang="ru-RU" dirty="0">
                <a:solidFill>
                  <a:srgbClr val="53FFB9"/>
                </a:solidFill>
                <a:latin typeface="Montserrat" panose="00000500000000000000" pitchFamily="2" charset="-52"/>
              </a:rPr>
              <a:t>множество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.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019800" y="49115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Для каждого множества A и функции f,</a:t>
            </a:r>
          </a:p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определенной на A, </a:t>
            </a:r>
            <a:r>
              <a:rPr lang="ru-RU" dirty="0" smtClean="0">
                <a:solidFill>
                  <a:srgbClr val="53FFB9"/>
                </a:solidFill>
                <a:latin typeface="Montserrat" panose="00000500000000000000" pitchFamily="2" charset="-52"/>
              </a:rPr>
              <a:t>существует множество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, содержащее в точности объекты f(x).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687410" y="5389016"/>
            <a:ext cx="3895681" cy="710132"/>
            <a:chOff x="677141" y="5027907"/>
            <a:chExt cx="3895681" cy="710132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1534347" y="5036881"/>
              <a:ext cx="3038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-52"/>
                </a:rPr>
                <a:t>Аксиома </a:t>
              </a:r>
              <a:r>
                <a:rPr lang="ru-RU" dirty="0">
                  <a:solidFill>
                    <a:srgbClr val="53FFB9"/>
                  </a:solidFill>
                  <a:latin typeface="Montserrat Medium" panose="00000600000000000000" pitchFamily="2" charset="-52"/>
                </a:rPr>
                <a:t>подстановки</a:t>
              </a:r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-52"/>
                </a:rPr>
                <a:t> </a:t>
              </a:r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-52"/>
                </a:rPr>
                <a:t>(замены)</a:t>
              </a:r>
              <a:endParaRPr lang="ru-RU" dirty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-52"/>
              </a:endParaRPr>
            </a:p>
          </p:txBody>
        </p:sp>
        <p:grpSp>
          <p:nvGrpSpPr>
            <p:cNvPr id="22" name="Группа 21"/>
            <p:cNvGrpSpPr/>
            <p:nvPr/>
          </p:nvGrpSpPr>
          <p:grpSpPr>
            <a:xfrm>
              <a:off x="677141" y="5027907"/>
              <a:ext cx="710132" cy="710132"/>
              <a:chOff x="829541" y="1632341"/>
              <a:chExt cx="710132" cy="710132"/>
            </a:xfrm>
          </p:grpSpPr>
          <p:sp>
            <p:nvSpPr>
              <p:cNvPr id="44" name="Скругленный прямоугольник 43"/>
              <p:cNvSpPr/>
              <p:nvPr/>
            </p:nvSpPr>
            <p:spPr>
              <a:xfrm rot="18900000">
                <a:off x="829541" y="1632341"/>
                <a:ext cx="710132" cy="7101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6565"/>
                  </a:gs>
                  <a:gs pos="100000">
                    <a:srgbClr val="6997FF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Скругленный прямоугольник 44"/>
              <p:cNvSpPr/>
              <p:nvPr/>
            </p:nvSpPr>
            <p:spPr>
              <a:xfrm rot="18900000">
                <a:off x="940536" y="1743335"/>
                <a:ext cx="488142" cy="48814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6200000" scaled="1"/>
                <a:tileRect/>
              </a:gra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Прямоугольник 23"/>
              <p:cNvSpPr/>
              <p:nvPr/>
            </p:nvSpPr>
            <p:spPr>
              <a:xfrm>
                <a:off x="6096000" y="6001125"/>
                <a:ext cx="4720203" cy="491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8600"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ru-RU" sz="200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Montserrat Medium" panose="00000600000000000000" pitchFamily="2" charset="-52"/>
                      </a:rPr>
                      <m:t>∀ </m:t>
                    </m:r>
                    <m:r>
                      <a:rPr lang="ru-RU" sz="200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Montserrat Medium" panose="00000600000000000000" pitchFamily="2" charset="-52"/>
                      </a:rPr>
                      <m:t>𝑓</m:t>
                    </m:r>
                    <m:d>
                      <m:dPr>
                        <m:ctrlPr>
                          <a:rPr lang="ru-RU" sz="20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Montserrat Medium" panose="00000600000000000000" pitchFamily="2" charset="-52"/>
                          </a:rPr>
                        </m:ctrlPr>
                      </m:dPr>
                      <m:e>
                        <m:r>
                          <a:rPr lang="ru-RU" sz="20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Montserrat Medium" panose="00000600000000000000" pitchFamily="2" charset="-52"/>
                          </a:rPr>
                          <m:t>𝑥</m:t>
                        </m:r>
                      </m:e>
                    </m:d>
                    <m:r>
                      <a:rPr lang="ru-RU" sz="2000">
                        <a:solidFill>
                          <a:schemeClr val="bg1">
                            <a:lumMod val="85000"/>
                          </a:schemeClr>
                        </a:solidFill>
                        <a:latin typeface="Montserrat Medium" panose="00000600000000000000" pitchFamily="2" charset="-52"/>
                      </a:rPr>
                      <m:t>,  </m:t>
                    </m:r>
                    <m:r>
                      <a:rPr lang="ru-RU" sz="2000">
                        <a:solidFill>
                          <a:schemeClr val="bg1">
                            <a:lumMod val="85000"/>
                          </a:schemeClr>
                        </a:solidFill>
                        <a:latin typeface="Montserrat Medium" panose="00000600000000000000" pitchFamily="2" charset="-52"/>
                      </a:rPr>
                      <m:t>𝐴</m:t>
                    </m:r>
                    <m:r>
                      <a:rPr lang="ru-RU" sz="2000">
                        <a:solidFill>
                          <a:schemeClr val="bg1">
                            <a:lumMod val="85000"/>
                          </a:schemeClr>
                        </a:solidFill>
                        <a:latin typeface="Montserrat Medium" panose="00000600000000000000" pitchFamily="2" charset="-52"/>
                      </a:rPr>
                      <m:t>,  </m:t>
                    </m:r>
                    <m:r>
                      <a:rPr lang="en-US" sz="2000">
                        <a:solidFill>
                          <a:schemeClr val="bg1">
                            <a:lumMod val="85000"/>
                          </a:schemeClr>
                        </a:solidFill>
                        <a:latin typeface="Montserrat Medium" panose="00000600000000000000" pitchFamily="2" charset="-52"/>
                      </a:rPr>
                      <m:t>𝑥</m:t>
                    </m:r>
                    <m:r>
                      <a:rPr lang="ru-RU" sz="2000">
                        <a:solidFill>
                          <a:schemeClr val="bg1">
                            <a:lumMod val="85000"/>
                          </a:schemeClr>
                        </a:solidFill>
                        <a:latin typeface="Montserrat Medium" panose="00000600000000000000" pitchFamily="2" charset="-52"/>
                      </a:rPr>
                      <m:t>∈</m:t>
                    </m:r>
                    <m:r>
                      <a:rPr lang="en-US" sz="2000">
                        <a:solidFill>
                          <a:schemeClr val="bg1">
                            <a:lumMod val="85000"/>
                          </a:schemeClr>
                        </a:solidFill>
                        <a:latin typeface="Montserrat Medium" panose="00000600000000000000" pitchFamily="2" charset="-52"/>
                      </a:rPr>
                      <m:t>𝐴</m:t>
                    </m:r>
                    <m:r>
                      <a:rPr lang="ru-RU" sz="2000">
                        <a:solidFill>
                          <a:schemeClr val="bg1">
                            <a:lumMod val="85000"/>
                          </a:schemeClr>
                        </a:solidFill>
                        <a:latin typeface="Montserrat Medium" panose="00000600000000000000" pitchFamily="2" charset="-52"/>
                      </a:rPr>
                      <m:t> ∃ </m:t>
                    </m:r>
                    <m:r>
                      <a:rPr lang="ru-RU" sz="2000">
                        <a:solidFill>
                          <a:schemeClr val="bg1">
                            <a:lumMod val="85000"/>
                          </a:schemeClr>
                        </a:solidFill>
                        <a:latin typeface="Montserrat Medium" panose="00000600000000000000" pitchFamily="2" charset="-52"/>
                      </a:rPr>
                      <m:t>𝐵</m:t>
                    </m:r>
                    <m:r>
                      <a:rPr lang="ru-RU" sz="2000">
                        <a:solidFill>
                          <a:schemeClr val="bg1">
                            <a:lumMod val="85000"/>
                          </a:schemeClr>
                        </a:solidFill>
                        <a:latin typeface="Montserrat Medium" panose="00000600000000000000" pitchFamily="2" charset="-52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u-RU" sz="20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Montserrat Medium" panose="00000600000000000000" pitchFamily="2" charset="-52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ru-RU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Montserrat Medium" panose="00000600000000000000" pitchFamily="2" charset="-52"/>
                              </a:rPr>
                            </m:ctrlPr>
                          </m:fPr>
                          <m:num>
                            <m:r>
                              <a:rPr lang="ru-RU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Montserrat Medium" panose="00000600000000000000" pitchFamily="2" charset="-52"/>
                              </a:rPr>
                              <m:t>𝑦</m:t>
                            </m:r>
                          </m:num>
                          <m:den>
                            <m:r>
                              <a:rPr lang="ru-RU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Montserrat Medium" panose="00000600000000000000" pitchFamily="2" charset="-52"/>
                              </a:rPr>
                              <m:t>𝑥</m:t>
                            </m:r>
                            <m:r>
                              <a:rPr lang="ru-RU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Montserrat Medium" panose="00000600000000000000" pitchFamily="2" charset="-52"/>
                              </a:rPr>
                              <m:t>∈</m:t>
                            </m:r>
                            <m:r>
                              <a:rPr lang="ru-RU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Montserrat Medium" panose="00000600000000000000" pitchFamily="2" charset="-52"/>
                              </a:rPr>
                              <m:t>𝐴</m:t>
                            </m:r>
                            <m:r>
                              <a:rPr lang="ru-RU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Montserrat Medium" panose="00000600000000000000" pitchFamily="2" charset="-52"/>
                              </a:rPr>
                              <m:t> ^ </m:t>
                            </m:r>
                            <m:r>
                              <a:rPr lang="ru-RU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Montserrat Medium" panose="00000600000000000000" pitchFamily="2" charset="-52"/>
                              </a:rPr>
                              <m:t>𝑦</m:t>
                            </m:r>
                            <m:r>
                              <a:rPr lang="ru-RU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Montserrat Medium" panose="00000600000000000000" pitchFamily="2" charset="-52"/>
                              </a:rPr>
                              <m:t>=</m:t>
                            </m:r>
                            <m:r>
                              <a:rPr lang="ru-RU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Montserrat Medium" panose="00000600000000000000" pitchFamily="2" charset="-52"/>
                              </a:rPr>
                              <m:t>𝑓</m:t>
                            </m:r>
                            <m:r>
                              <a:rPr lang="ru-RU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Montserrat Medium" panose="00000600000000000000" pitchFamily="2" charset="-52"/>
                              </a:rPr>
                              <m:t>(</m:t>
                            </m:r>
                            <m:r>
                              <a:rPr lang="ru-RU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Montserrat Medium" panose="00000600000000000000" pitchFamily="2" charset="-52"/>
                              </a:rPr>
                              <m:t>𝑥</m:t>
                            </m:r>
                            <m:r>
                              <a:rPr lang="ru-RU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Montserrat Medium" panose="00000600000000000000" pitchFamily="2" charset="-52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0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600" dirty="0">
                  <a:solidFill>
                    <a:schemeClr val="bg1">
                      <a:lumMod val="85000"/>
                    </a:schemeClr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01125"/>
                <a:ext cx="4720203" cy="491994"/>
              </a:xfrm>
              <a:prstGeom prst="rect">
                <a:avLst/>
              </a:prstGeom>
              <a:blipFill>
                <a:blip r:embed="rId2"/>
                <a:stretch>
                  <a:fillRect t="-120988" r="-904" b="-195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Стрелка вправо 24"/>
          <p:cNvSpPr/>
          <p:nvPr/>
        </p:nvSpPr>
        <p:spPr>
          <a:xfrm>
            <a:off x="4705621" y="1799807"/>
            <a:ext cx="1171575" cy="560591"/>
          </a:xfrm>
          <a:prstGeom prst="rightArrow">
            <a:avLst/>
          </a:prstGeom>
          <a:gradFill flip="none" rotWithShape="1">
            <a:gsLst>
              <a:gs pos="0">
                <a:srgbClr val="FF4747"/>
              </a:gs>
              <a:gs pos="100000">
                <a:srgbClr val="7F79FF"/>
              </a:gs>
            </a:gsLst>
            <a:lin ang="0" scaled="1"/>
            <a:tileRect/>
          </a:gra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трелка вправо 46"/>
          <p:cNvSpPr/>
          <p:nvPr/>
        </p:nvSpPr>
        <p:spPr>
          <a:xfrm>
            <a:off x="4639082" y="3632976"/>
            <a:ext cx="1171575" cy="560591"/>
          </a:xfrm>
          <a:prstGeom prst="rightArrow">
            <a:avLst/>
          </a:prstGeom>
          <a:gradFill flip="none" rotWithShape="1">
            <a:gsLst>
              <a:gs pos="0">
                <a:srgbClr val="FF4747"/>
              </a:gs>
              <a:gs pos="100000">
                <a:srgbClr val="7F79FF"/>
              </a:gs>
            </a:gsLst>
            <a:lin ang="0" scaled="1"/>
            <a:tileRect/>
          </a:gra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47"/>
          <p:cNvSpPr/>
          <p:nvPr/>
        </p:nvSpPr>
        <p:spPr>
          <a:xfrm>
            <a:off x="4613011" y="5466145"/>
            <a:ext cx="1171575" cy="560591"/>
          </a:xfrm>
          <a:prstGeom prst="rightArrow">
            <a:avLst/>
          </a:prstGeom>
          <a:gradFill flip="none" rotWithShape="1">
            <a:gsLst>
              <a:gs pos="0">
                <a:srgbClr val="FF4747"/>
              </a:gs>
              <a:gs pos="100000">
                <a:srgbClr val="7F79FF"/>
              </a:gs>
            </a:gsLst>
            <a:lin ang="0" scaled="1"/>
            <a:tileRect/>
          </a:gra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6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6705598" y="6029325"/>
            <a:ext cx="4676537" cy="726305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2">
                  <a:lumMod val="25000"/>
                </a:schemeClr>
              </a:gs>
            </a:gsLst>
            <a:lin ang="2700000" scaled="1"/>
            <a:tileRect/>
          </a:gradFill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475467" y="2295304"/>
            <a:ext cx="2984399" cy="469515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2">
                  <a:lumMod val="25000"/>
                </a:schemeClr>
              </a:gs>
            </a:gsLst>
            <a:lin ang="2700000" scaled="1"/>
            <a:tileRect/>
          </a:gradFill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27258" y="173255"/>
            <a:ext cx="1186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-52"/>
              </a:rPr>
              <a:t>2 СИСТЕМА АКСИОМ ЦЕРМЕЛО-ФРЕНКЕЛЯ (ZF)</a:t>
            </a:r>
            <a:endParaRPr lang="ru-RU" sz="2800" dirty="0">
              <a:solidFill>
                <a:schemeClr val="bg1">
                  <a:lumMod val="85000"/>
                </a:schemeClr>
              </a:solidFill>
              <a:latin typeface="Montserrat Medium" panose="00000600000000000000" pitchFamily="2" charset="-52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27258" y="758030"/>
            <a:ext cx="973114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/>
        </p:nvGrpSpPr>
        <p:grpSpPr>
          <a:xfrm>
            <a:off x="677141" y="1736830"/>
            <a:ext cx="3881034" cy="711056"/>
            <a:chOff x="462366" y="1515503"/>
            <a:chExt cx="3881034" cy="71105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319572" y="1515503"/>
              <a:ext cx="3023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-52"/>
                </a:rPr>
                <a:t>Аксиома </a:t>
              </a:r>
              <a:r>
                <a:rPr lang="ru-RU" dirty="0" smtClean="0">
                  <a:solidFill>
                    <a:srgbClr val="53FFB9"/>
                  </a:solidFill>
                  <a:latin typeface="Montserrat Medium" panose="00000600000000000000" pitchFamily="2" charset="-52"/>
                </a:rPr>
                <a:t>регулярности</a:t>
              </a:r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-52"/>
                </a:rPr>
                <a:t> (</a:t>
              </a:r>
              <a:r>
                <a:rPr lang="ru-RU" dirty="0" err="1" smtClean="0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-52"/>
                </a:rPr>
                <a:t>фундирования</a:t>
              </a:r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-52"/>
                </a:rPr>
                <a:t>)</a:t>
              </a:r>
            </a:p>
          </p:txBody>
        </p:sp>
        <p:grpSp>
          <p:nvGrpSpPr>
            <p:cNvPr id="4" name="Группа 3"/>
            <p:cNvGrpSpPr/>
            <p:nvPr/>
          </p:nvGrpSpPr>
          <p:grpSpPr>
            <a:xfrm>
              <a:off x="462366" y="1516427"/>
              <a:ext cx="710132" cy="710132"/>
              <a:chOff x="3612822" y="5676305"/>
              <a:chExt cx="710132" cy="710132"/>
            </a:xfrm>
          </p:grpSpPr>
          <p:sp>
            <p:nvSpPr>
              <p:cNvPr id="27" name="Скругленный прямоугольник 26"/>
              <p:cNvSpPr/>
              <p:nvPr/>
            </p:nvSpPr>
            <p:spPr>
              <a:xfrm rot="18900000">
                <a:off x="3612822" y="5676305"/>
                <a:ext cx="710132" cy="7101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6565"/>
                  </a:gs>
                  <a:gs pos="100000">
                    <a:srgbClr val="6997FF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Скругленный прямоугольник 27"/>
              <p:cNvSpPr/>
              <p:nvPr/>
            </p:nvSpPr>
            <p:spPr>
              <a:xfrm rot="18900000">
                <a:off x="3723817" y="5787299"/>
                <a:ext cx="488142" cy="48814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6200000" scaled="1"/>
                <a:tileRect/>
              </a:gra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1" name="Группа 10"/>
          <p:cNvGrpSpPr/>
          <p:nvPr/>
        </p:nvGrpSpPr>
        <p:grpSpPr>
          <a:xfrm>
            <a:off x="687038" y="3569743"/>
            <a:ext cx="3925601" cy="710132"/>
            <a:chOff x="1681566" y="3959539"/>
            <a:chExt cx="3925601" cy="710132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2528875" y="3991438"/>
              <a:ext cx="3078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-52"/>
                </a:rPr>
                <a:t>Аксиома </a:t>
              </a:r>
              <a:r>
                <a:rPr lang="ru-RU" dirty="0" smtClean="0">
                  <a:solidFill>
                    <a:srgbClr val="53FFB9"/>
                  </a:solidFill>
                  <a:latin typeface="Montserrat Medium" panose="00000600000000000000" pitchFamily="2" charset="-52"/>
                </a:rPr>
                <a:t>бесконечности</a:t>
              </a:r>
            </a:p>
          </p:txBody>
        </p:sp>
        <p:grpSp>
          <p:nvGrpSpPr>
            <p:cNvPr id="41" name="Группа 40"/>
            <p:cNvGrpSpPr/>
            <p:nvPr/>
          </p:nvGrpSpPr>
          <p:grpSpPr>
            <a:xfrm>
              <a:off x="1681566" y="3959539"/>
              <a:ext cx="710132" cy="710132"/>
              <a:chOff x="3612822" y="5676305"/>
              <a:chExt cx="710132" cy="710132"/>
            </a:xfrm>
          </p:grpSpPr>
          <p:sp>
            <p:nvSpPr>
              <p:cNvPr id="42" name="Скругленный прямоугольник 41"/>
              <p:cNvSpPr/>
              <p:nvPr/>
            </p:nvSpPr>
            <p:spPr>
              <a:xfrm rot="18900000">
                <a:off x="3612822" y="5676305"/>
                <a:ext cx="710132" cy="7101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6565"/>
                  </a:gs>
                  <a:gs pos="100000">
                    <a:srgbClr val="6997FF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Скругленный прямоугольник 42"/>
              <p:cNvSpPr/>
              <p:nvPr/>
            </p:nvSpPr>
            <p:spPr>
              <a:xfrm rot="18900000">
                <a:off x="3723817" y="5787299"/>
                <a:ext cx="488142" cy="48814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6200000" scaled="1"/>
                <a:tileRect/>
              </a:gra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6" name="Прямоугольник 5"/>
          <p:cNvSpPr/>
          <p:nvPr/>
        </p:nvSpPr>
        <p:spPr>
          <a:xfrm>
            <a:off x="6096000" y="12376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Множество A называется фундированным, если оно имеет </a:t>
            </a:r>
            <a:r>
              <a:rPr lang="ru-RU" dirty="0" smtClean="0">
                <a:solidFill>
                  <a:srgbClr val="53FFB9"/>
                </a:solidFill>
                <a:latin typeface="Montserrat" panose="00000500000000000000" pitchFamily="2" charset="-52"/>
              </a:rPr>
              <a:t>минимальный элемент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. Любое непустое множество имеет минимальный элемент.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096000" y="360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Она гарантирует существование </a:t>
            </a:r>
            <a:r>
              <a:rPr lang="ru-RU" dirty="0" smtClean="0">
                <a:solidFill>
                  <a:srgbClr val="53FFB9"/>
                </a:solidFill>
                <a:latin typeface="Montserrat" panose="00000500000000000000" pitchFamily="2" charset="-52"/>
              </a:rPr>
              <a:t>бесконечного множества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– множества натуральных чисел.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096000" y="48289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Для любого множества A, состоящего из элементов a и свойства F </a:t>
            </a:r>
            <a:r>
              <a:rPr lang="ru-RU" dirty="0" smtClean="0">
                <a:solidFill>
                  <a:srgbClr val="53FFB9"/>
                </a:solidFill>
                <a:latin typeface="Montserrat" panose="00000500000000000000" pitchFamily="2" charset="-52"/>
              </a:rPr>
              <a:t>существует множество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В, состоящее их элементов множества А, для которых F(a) истинно.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696935" y="5401732"/>
            <a:ext cx="3875887" cy="710132"/>
            <a:chOff x="677141" y="5027907"/>
            <a:chExt cx="3875887" cy="710132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1514553" y="5198306"/>
              <a:ext cx="303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-52"/>
                </a:rPr>
                <a:t>Аксиома </a:t>
              </a:r>
              <a:r>
                <a:rPr lang="ru-RU" dirty="0" smtClean="0">
                  <a:solidFill>
                    <a:srgbClr val="53FFB9"/>
                  </a:solidFill>
                  <a:latin typeface="Montserrat Medium" panose="00000600000000000000" pitchFamily="2" charset="-52"/>
                </a:rPr>
                <a:t>выделения</a:t>
              </a:r>
              <a:endParaRPr lang="ru-RU" dirty="0">
                <a:solidFill>
                  <a:srgbClr val="53FFB9"/>
                </a:solidFill>
                <a:latin typeface="Montserrat Medium" panose="00000600000000000000" pitchFamily="2" charset="-52"/>
              </a:endParaRPr>
            </a:p>
          </p:txBody>
        </p:sp>
        <p:grpSp>
          <p:nvGrpSpPr>
            <p:cNvPr id="22" name="Группа 21"/>
            <p:cNvGrpSpPr/>
            <p:nvPr/>
          </p:nvGrpSpPr>
          <p:grpSpPr>
            <a:xfrm>
              <a:off x="677141" y="5027907"/>
              <a:ext cx="710132" cy="710132"/>
              <a:chOff x="829541" y="1632341"/>
              <a:chExt cx="710132" cy="710132"/>
            </a:xfrm>
          </p:grpSpPr>
          <p:sp>
            <p:nvSpPr>
              <p:cNvPr id="44" name="Скругленный прямоугольник 43"/>
              <p:cNvSpPr/>
              <p:nvPr/>
            </p:nvSpPr>
            <p:spPr>
              <a:xfrm rot="18900000">
                <a:off x="829541" y="1632341"/>
                <a:ext cx="710132" cy="7101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6565"/>
                  </a:gs>
                  <a:gs pos="100000">
                    <a:srgbClr val="6997FF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Скругленный прямоугольник 44"/>
              <p:cNvSpPr/>
              <p:nvPr/>
            </p:nvSpPr>
            <p:spPr>
              <a:xfrm rot="18900000">
                <a:off x="940536" y="1743335"/>
                <a:ext cx="488142" cy="48814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6200000" scaled="1"/>
                <a:tileRect/>
              </a:gra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7829503" y="2321310"/>
                <a:ext cx="2276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∀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𝑎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 ∈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𝐴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 : 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𝑎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∩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𝐴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= ∅</m:t>
                      </m:r>
                    </m:oMath>
                  </m:oMathPara>
                </a14:m>
                <a:endParaRPr lang="ru-RU" dirty="0">
                  <a:solidFill>
                    <a:schemeClr val="bg1">
                      <a:lumMod val="85000"/>
                    </a:schemeClr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03" y="2321310"/>
                <a:ext cx="2276329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6705598" y="6100382"/>
                <a:ext cx="4676537" cy="5365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∀ 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𝐴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, 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𝑎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∈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𝐴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, 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𝐹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 ∃ 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𝐵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 :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𝐵</m:t>
                      </m:r>
                      <m:r>
                        <a:rPr lang="ru-RU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 Medium" panose="00000600000000000000" pitchFamily="2" charset="-52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ru-RU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Montserrat Medium" panose="00000600000000000000" pitchFamily="2" charset="-52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ru-RU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Montserrat Medium" panose="00000600000000000000" pitchFamily="2" charset="-52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Montserrat Medium" panose="00000600000000000000" pitchFamily="2" charset="-5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ru-RU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Montserrat Medium" panose="00000600000000000000" pitchFamily="2" charset="-52"/>
                                </a:rPr>
                                <m:t>𝑎</m:t>
                              </m:r>
                              <m:r>
                                <a:rPr lang="ru-RU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Montserrat Medium" panose="00000600000000000000" pitchFamily="2" charset="-52"/>
                                </a:rPr>
                                <m:t>∈</m:t>
                              </m:r>
                              <m:r>
                                <a:rPr lang="ru-RU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Montserrat Medium" panose="00000600000000000000" pitchFamily="2" charset="-52"/>
                                </a:rPr>
                                <m:t>𝐴</m:t>
                              </m:r>
                              <m:r>
                                <a:rPr lang="ru-RU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Montserrat Medium" panose="00000600000000000000" pitchFamily="2" charset="-52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lang="ru-RU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Montserrat Medium" panose="00000600000000000000" pitchFamily="2" charset="-52"/>
                                </a:rPr>
                                <m:t>^</m:t>
                              </m:r>
                              <m:r>
                                <a:rPr lang="ru-RU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Montserrat Medium" panose="00000600000000000000" pitchFamily="2" charset="-52"/>
                                </a:rPr>
                                <m:t> </m:t>
                              </m:r>
                              <m:r>
                                <a:rPr lang="ru-RU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Montserrat Medium" panose="00000600000000000000" pitchFamily="2" charset="-52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ru-RU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Montserrat Medium" panose="00000600000000000000" pitchFamily="2" charset="-52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Montserrat Medium" panose="00000600000000000000" pitchFamily="2" charset="-52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ru-RU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Montserrat Medium" panose="00000600000000000000" pitchFamily="2" charset="-52"/>
                                </a:rPr>
                                <m:t>=1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>
                  <a:solidFill>
                    <a:schemeClr val="bg1">
                      <a:lumMod val="85000"/>
                    </a:schemeClr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98" y="6100382"/>
                <a:ext cx="4676537" cy="536557"/>
              </a:xfrm>
              <a:prstGeom prst="rect">
                <a:avLst/>
              </a:prstGeom>
              <a:blipFill>
                <a:blip r:embed="rId3"/>
                <a:stretch>
                  <a:fillRect t="-88636" b="-15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Стрелка вправо 30"/>
          <p:cNvSpPr/>
          <p:nvPr/>
        </p:nvSpPr>
        <p:spPr>
          <a:xfrm>
            <a:off x="4747407" y="1779699"/>
            <a:ext cx="1171575" cy="560591"/>
          </a:xfrm>
          <a:prstGeom prst="rightArrow">
            <a:avLst/>
          </a:prstGeom>
          <a:gradFill flip="none" rotWithShape="1">
            <a:gsLst>
              <a:gs pos="0">
                <a:srgbClr val="FF4747"/>
              </a:gs>
              <a:gs pos="100000">
                <a:srgbClr val="7F79FF"/>
              </a:gs>
            </a:gsLst>
            <a:lin ang="0" scaled="1"/>
            <a:tileRect/>
          </a:gra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право 31"/>
          <p:cNvSpPr/>
          <p:nvPr/>
        </p:nvSpPr>
        <p:spPr>
          <a:xfrm>
            <a:off x="4729626" y="3644511"/>
            <a:ext cx="1171575" cy="560591"/>
          </a:xfrm>
          <a:prstGeom prst="rightArrow">
            <a:avLst/>
          </a:prstGeom>
          <a:gradFill flip="none" rotWithShape="1">
            <a:gsLst>
              <a:gs pos="0">
                <a:srgbClr val="FF4747"/>
              </a:gs>
              <a:gs pos="100000">
                <a:srgbClr val="7F79FF"/>
              </a:gs>
            </a:gsLst>
            <a:lin ang="0" scaled="1"/>
            <a:tileRect/>
          </a:gra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 вправо 32"/>
          <p:cNvSpPr/>
          <p:nvPr/>
        </p:nvSpPr>
        <p:spPr>
          <a:xfrm>
            <a:off x="4700347" y="5476501"/>
            <a:ext cx="1171575" cy="560591"/>
          </a:xfrm>
          <a:prstGeom prst="rightArrow">
            <a:avLst/>
          </a:prstGeom>
          <a:gradFill flip="none" rotWithShape="1">
            <a:gsLst>
              <a:gs pos="0">
                <a:srgbClr val="FF4747"/>
              </a:gs>
              <a:gs pos="100000">
                <a:srgbClr val="7F79FF"/>
              </a:gs>
            </a:gsLst>
            <a:lin ang="0" scaled="1"/>
            <a:tileRect/>
          </a:gra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95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282" y="0"/>
            <a:ext cx="12192000" cy="6858000"/>
          </a:xfrm>
          <a:custGeom>
            <a:avLst/>
            <a:gdLst>
              <a:gd name="connsiteX0" fmla="*/ 1476682 w 12192000"/>
              <a:gd name="connsiteY0" fmla="*/ 4473753 h 6858000"/>
              <a:gd name="connsiteX1" fmla="*/ 3001888 w 12192000"/>
              <a:gd name="connsiteY1" fmla="*/ 4691800 h 6858000"/>
              <a:gd name="connsiteX2" fmla="*/ 6013913 w 12192000"/>
              <a:gd name="connsiteY2" fmla="*/ 6791419 h 6858000"/>
              <a:gd name="connsiteX3" fmla="*/ 604281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4683083 h 6858000"/>
              <a:gd name="connsiteX6" fmla="*/ 213824 w 12192000"/>
              <a:gd name="connsiteY6" fmla="*/ 4619074 h 6858000"/>
              <a:gd name="connsiteX7" fmla="*/ 1476682 w 12192000"/>
              <a:gd name="connsiteY7" fmla="*/ 4473753 h 6858000"/>
              <a:gd name="connsiteX8" fmla="*/ 618287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2909861 h 6858000"/>
              <a:gd name="connsiteX11" fmla="*/ 12039515 w 12192000"/>
              <a:gd name="connsiteY11" fmla="*/ 2915281 h 6858000"/>
              <a:gd name="connsiteX12" fmla="*/ 10277107 w 12192000"/>
              <a:gd name="connsiteY12" fmla="*/ 2780315 h 6858000"/>
              <a:gd name="connsiteX13" fmla="*/ 6100265 w 12192000"/>
              <a:gd name="connsiteY13" fmla="*/ 240626 h 6858000"/>
              <a:gd name="connsiteX14" fmla="*/ 6135760 w 12192000"/>
              <a:gd name="connsiteY14" fmla="*/ 1023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1476682" y="4473753"/>
                </a:moveTo>
                <a:cubicBezTo>
                  <a:pt x="1961825" y="4480126"/>
                  <a:pt x="2478112" y="4550539"/>
                  <a:pt x="3001888" y="4691800"/>
                </a:cubicBezTo>
                <a:cubicBezTo>
                  <a:pt x="4442271" y="5080269"/>
                  <a:pt x="5564294" y="5903395"/>
                  <a:pt x="6013913" y="6791419"/>
                </a:cubicBezTo>
                <a:lnTo>
                  <a:pt x="6042810" y="6858000"/>
                </a:lnTo>
                <a:lnTo>
                  <a:pt x="0" y="6858000"/>
                </a:lnTo>
                <a:lnTo>
                  <a:pt x="0" y="4683083"/>
                </a:lnTo>
                <a:lnTo>
                  <a:pt x="213824" y="4619074"/>
                </a:lnTo>
                <a:cubicBezTo>
                  <a:pt x="594410" y="4518089"/>
                  <a:pt x="1021860" y="4467778"/>
                  <a:pt x="1476682" y="4473753"/>
                </a:cubicBezTo>
                <a:close/>
                <a:moveTo>
                  <a:pt x="6182870" y="0"/>
                </a:moveTo>
                <a:lnTo>
                  <a:pt x="12192000" y="0"/>
                </a:lnTo>
                <a:lnTo>
                  <a:pt x="12192000" y="2909861"/>
                </a:lnTo>
                <a:lnTo>
                  <a:pt x="12039515" y="2915281"/>
                </a:lnTo>
                <a:cubicBezTo>
                  <a:pt x="11490099" y="2922056"/>
                  <a:pt x="10894121" y="2879051"/>
                  <a:pt x="10277107" y="2780315"/>
                </a:cubicBezTo>
                <a:cubicBezTo>
                  <a:pt x="7809050" y="2385374"/>
                  <a:pt x="5939013" y="1248317"/>
                  <a:pt x="6100265" y="240626"/>
                </a:cubicBezTo>
                <a:cubicBezTo>
                  <a:pt x="6107824" y="193391"/>
                  <a:pt x="6119712" y="147278"/>
                  <a:pt x="6135760" y="102327"/>
                </a:cubicBezTo>
                <a:close/>
              </a:path>
            </a:pathLst>
          </a:cu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27258" y="173255"/>
            <a:ext cx="1186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-52"/>
              </a:rPr>
              <a:t>2 СИСТЕМА АКСИОМ ЦЕРМЕЛО-ФРЕНКЕЛЯ (ZF)</a:t>
            </a:r>
            <a:endParaRPr lang="ru-RU" sz="2800" dirty="0">
              <a:solidFill>
                <a:schemeClr val="bg1">
                  <a:lumMod val="85000"/>
                </a:schemeClr>
              </a:solidFill>
              <a:latin typeface="Montserrat Medium" panose="00000600000000000000" pitchFamily="2" charset="-52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27258" y="758030"/>
            <a:ext cx="973114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708945" y="1396977"/>
            <a:ext cx="50913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Иногда вместо аксиомы выделения в систему аксиом включают две аксиомы: </a:t>
            </a:r>
          </a:p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		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558681" y="3589364"/>
            <a:ext cx="4610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Для того, чтобы система аксиом была полной, к ней добавляют еще одну из двух аксиом: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6669453" y="4776229"/>
            <a:ext cx="573442" cy="573442"/>
            <a:chOff x="7595383" y="4322680"/>
            <a:chExt cx="710132" cy="710132"/>
          </a:xfrm>
        </p:grpSpPr>
        <p:sp>
          <p:nvSpPr>
            <p:cNvPr id="29" name="Скругленный прямоугольник 28"/>
            <p:cNvSpPr/>
            <p:nvPr/>
          </p:nvSpPr>
          <p:spPr>
            <a:xfrm rot="18900000">
              <a:off x="7595383" y="4322680"/>
              <a:ext cx="710132" cy="710132"/>
            </a:xfrm>
            <a:prstGeom prst="roundRect">
              <a:avLst/>
            </a:prstGeom>
            <a:gradFill flip="none" rotWithShape="1">
              <a:gsLst>
                <a:gs pos="0">
                  <a:srgbClr val="FF6565"/>
                </a:gs>
                <a:gs pos="100000">
                  <a:srgbClr val="6997F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Скругленный прямоугольник 29"/>
            <p:cNvSpPr/>
            <p:nvPr/>
          </p:nvSpPr>
          <p:spPr>
            <a:xfrm rot="18900000">
              <a:off x="7706378" y="4433674"/>
              <a:ext cx="488142" cy="488142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1519915" y="2242689"/>
            <a:ext cx="4576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Аксиома существования </a:t>
            </a:r>
            <a:r>
              <a:rPr lang="ru-RU" dirty="0" smtClean="0">
                <a:solidFill>
                  <a:srgbClr val="53FFB9"/>
                </a:solidFill>
                <a:latin typeface="Montserrat" panose="00000500000000000000" pitchFamily="2" charset="-52"/>
              </a:rPr>
              <a:t>пустого множества</a:t>
            </a:r>
            <a:endParaRPr lang="ru-RU" dirty="0" smtClean="0">
              <a:solidFill>
                <a:srgbClr val="53FFB9"/>
              </a:solidFill>
              <a:latin typeface="Montserrat" panose="00000500000000000000" pitchFamily="2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519915" y="3136313"/>
            <a:ext cx="45760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Аксиома существования пары «</a:t>
            </a:r>
            <a:r>
              <a:rPr lang="ru-RU" dirty="0" smtClean="0">
                <a:solidFill>
                  <a:srgbClr val="53FFB9"/>
                </a:solidFill>
                <a:latin typeface="Montserrat" panose="00000500000000000000" pitchFamily="2" charset="-52"/>
              </a:rPr>
              <a:t>если и, то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»: </a:t>
            </a:r>
          </a:p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если ∃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A и ∃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B,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то ∃{A,B}</a:t>
            </a:r>
            <a:endParaRPr lang="ru-RU" dirty="0" smtClean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819717" y="2255808"/>
            <a:ext cx="573442" cy="573442"/>
            <a:chOff x="7595383" y="4322680"/>
            <a:chExt cx="710132" cy="710132"/>
          </a:xfrm>
        </p:grpSpPr>
        <p:sp>
          <p:nvSpPr>
            <p:cNvPr id="32" name="Скругленный прямоугольник 31"/>
            <p:cNvSpPr/>
            <p:nvPr/>
          </p:nvSpPr>
          <p:spPr>
            <a:xfrm rot="18900000">
              <a:off x="7595383" y="4322680"/>
              <a:ext cx="710132" cy="710132"/>
            </a:xfrm>
            <a:prstGeom prst="roundRect">
              <a:avLst/>
            </a:prstGeom>
            <a:gradFill flip="none" rotWithShape="1">
              <a:gsLst>
                <a:gs pos="0">
                  <a:srgbClr val="FF6565"/>
                </a:gs>
                <a:gs pos="100000">
                  <a:srgbClr val="6997F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Скругленный прямоугольник 32"/>
            <p:cNvSpPr/>
            <p:nvPr/>
          </p:nvSpPr>
          <p:spPr>
            <a:xfrm rot="18900000">
              <a:off x="7706378" y="4433674"/>
              <a:ext cx="488142" cy="488142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827709" y="3255077"/>
            <a:ext cx="573442" cy="573442"/>
            <a:chOff x="7595383" y="4322680"/>
            <a:chExt cx="710132" cy="710132"/>
          </a:xfrm>
        </p:grpSpPr>
        <p:sp>
          <p:nvSpPr>
            <p:cNvPr id="35" name="Скругленный прямоугольник 34"/>
            <p:cNvSpPr/>
            <p:nvPr/>
          </p:nvSpPr>
          <p:spPr>
            <a:xfrm rot="18900000">
              <a:off x="7595383" y="4322680"/>
              <a:ext cx="710132" cy="710132"/>
            </a:xfrm>
            <a:prstGeom prst="roundRect">
              <a:avLst/>
            </a:prstGeom>
            <a:gradFill flip="none" rotWithShape="1">
              <a:gsLst>
                <a:gs pos="0">
                  <a:srgbClr val="FF6565"/>
                </a:gs>
                <a:gs pos="100000">
                  <a:srgbClr val="6997F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Скругленный прямоугольник 35"/>
            <p:cNvSpPr/>
            <p:nvPr/>
          </p:nvSpPr>
          <p:spPr>
            <a:xfrm rot="18900000">
              <a:off x="7706378" y="4433674"/>
              <a:ext cx="488142" cy="488142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7409073" y="4878283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Аксиома </a:t>
            </a:r>
            <a:r>
              <a:rPr lang="ru-RU" dirty="0" smtClean="0">
                <a:solidFill>
                  <a:srgbClr val="FFC000"/>
                </a:solidFill>
                <a:latin typeface="Montserrat" panose="00000500000000000000" pitchFamily="2" charset="-52"/>
              </a:rPr>
              <a:t>выбора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(AC)</a:t>
            </a:r>
            <a:endParaRPr lang="ru-RU" dirty="0" smtClean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496407" y="5840296"/>
            <a:ext cx="3724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Аксиома </a:t>
            </a:r>
            <a:r>
              <a:rPr lang="ru-RU" dirty="0" smtClean="0">
                <a:solidFill>
                  <a:srgbClr val="FFC000"/>
                </a:solidFill>
                <a:latin typeface="Montserrat" panose="00000500000000000000" pitchFamily="2" charset="-52"/>
              </a:rPr>
              <a:t>детерминированности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(AD)</a:t>
            </a:r>
            <a:endParaRPr lang="ru-RU" dirty="0" smtClean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6677445" y="5876742"/>
            <a:ext cx="573442" cy="573442"/>
            <a:chOff x="7595383" y="4322680"/>
            <a:chExt cx="710132" cy="710132"/>
          </a:xfrm>
        </p:grpSpPr>
        <p:sp>
          <p:nvSpPr>
            <p:cNvPr id="40" name="Скругленный прямоугольник 39"/>
            <p:cNvSpPr/>
            <p:nvPr/>
          </p:nvSpPr>
          <p:spPr>
            <a:xfrm rot="18900000">
              <a:off x="7595383" y="4322680"/>
              <a:ext cx="710132" cy="710132"/>
            </a:xfrm>
            <a:prstGeom prst="roundRect">
              <a:avLst/>
            </a:prstGeom>
            <a:gradFill flip="none" rotWithShape="1">
              <a:gsLst>
                <a:gs pos="0">
                  <a:srgbClr val="FF6565"/>
                </a:gs>
                <a:gs pos="100000">
                  <a:srgbClr val="6997F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Скругленный прямоугольник 45"/>
            <p:cNvSpPr/>
            <p:nvPr/>
          </p:nvSpPr>
          <p:spPr>
            <a:xfrm rot="18900000">
              <a:off x="7706378" y="4433674"/>
              <a:ext cx="488142" cy="488142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0" name="Половина рамки 49"/>
          <p:cNvSpPr/>
          <p:nvPr/>
        </p:nvSpPr>
        <p:spPr>
          <a:xfrm rot="5400000">
            <a:off x="4619403" y="4460486"/>
            <a:ext cx="1333500" cy="1285875"/>
          </a:xfrm>
          <a:prstGeom prst="halfFrame">
            <a:avLst>
              <a:gd name="adj1" fmla="val 8416"/>
              <a:gd name="adj2" fmla="val 8333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1" name="Половина рамки 50"/>
          <p:cNvSpPr/>
          <p:nvPr/>
        </p:nvSpPr>
        <p:spPr>
          <a:xfrm rot="16200000">
            <a:off x="6489718" y="1842470"/>
            <a:ext cx="1333500" cy="1285875"/>
          </a:xfrm>
          <a:prstGeom prst="halfFrame">
            <a:avLst>
              <a:gd name="adj1" fmla="val 8416"/>
              <a:gd name="adj2" fmla="val 8333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43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37"/>
          <p:cNvSpPr/>
          <p:nvPr/>
        </p:nvSpPr>
        <p:spPr>
          <a:xfrm>
            <a:off x="2209798" y="2273581"/>
            <a:ext cx="3095627" cy="761175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2">
                  <a:lumMod val="25000"/>
                </a:schemeClr>
              </a:gs>
            </a:gsLst>
            <a:lin ang="2700000" scaled="1"/>
            <a:tileRect/>
          </a:gradFill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27258" y="173255"/>
            <a:ext cx="1186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-52"/>
              </a:rPr>
              <a:t>3 АКСИОМА ВЫБОРА</a:t>
            </a:r>
            <a:endParaRPr lang="ru-RU" sz="2800" dirty="0">
              <a:solidFill>
                <a:schemeClr val="bg1">
                  <a:lumMod val="85000"/>
                </a:schemeClr>
              </a:solidFill>
              <a:latin typeface="Montserrat Medium" panose="00000600000000000000" pitchFamily="2" charset="-52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27258" y="758030"/>
            <a:ext cx="497816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Прямоугольник 23"/>
              <p:cNvSpPr/>
              <p:nvPr/>
            </p:nvSpPr>
            <p:spPr>
              <a:xfrm>
                <a:off x="937546" y="1251635"/>
                <a:ext cx="565375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 smtClean="0">
                    <a:solidFill>
                      <a:srgbClr val="FFC000"/>
                    </a:solidFill>
                    <a:latin typeface="Montserrat" panose="00000500000000000000" pitchFamily="2" charset="-52"/>
                  </a:rPr>
                  <a:t>Функция выбора</a:t>
                </a:r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: для элементов х множества Х задано множество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 sz="16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bg1">
                        <a:lumMod val="85000"/>
                      </a:schemeClr>
                    </a:solidFill>
                    <a:latin typeface="Montserrat" panose="00000500000000000000" pitchFamily="2" charset="-52"/>
                  </a:rPr>
                  <a:t>. В каждом из них выбирают элемент у. Тогда получим функцию f такую, что:</a:t>
                </a:r>
              </a:p>
            </p:txBody>
          </p:sp>
        </mc:Choice>
        <mc:Fallback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46" y="1251635"/>
                <a:ext cx="5653754" cy="830997"/>
              </a:xfrm>
              <a:prstGeom prst="rect">
                <a:avLst/>
              </a:prstGeom>
              <a:blipFill>
                <a:blip r:embed="rId2"/>
                <a:stretch>
                  <a:fillRect l="-647" t="-2190" b="-80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2387828" y="2357647"/>
                <a:ext cx="2753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" panose="00000500000000000000" pitchFamily="2" charset="-52"/>
                        </a:rPr>
                        <m:t>𝑓</m:t>
                      </m:r>
                      <m:d>
                        <m:dPr>
                          <m:ctrlPr>
                            <a:rPr lang="ru-RU" sz="28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Montserrat" panose="00000500000000000000" pitchFamily="2" charset="-52"/>
                            </a:rPr>
                          </m:ctrlPr>
                        </m:dPr>
                        <m:e>
                          <m:r>
                            <a:rPr lang="ru-RU" sz="28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Montserrat" panose="00000500000000000000" pitchFamily="2" charset="-52"/>
                            </a:rPr>
                            <m:t>𝑥</m:t>
                          </m:r>
                        </m:e>
                      </m:d>
                      <m:r>
                        <a:rPr lang="ru-RU" sz="2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" panose="00000500000000000000" pitchFamily="2" charset="-52"/>
                        </a:rPr>
                        <m:t>= </m:t>
                      </m:r>
                      <m:r>
                        <a:rPr lang="ru-RU" sz="2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" panose="00000500000000000000" pitchFamily="2" charset="-52"/>
                        </a:rPr>
                        <m:t>𝑦</m:t>
                      </m:r>
                      <m:r>
                        <a:rPr lang="ru-RU" sz="2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" panose="00000500000000000000" pitchFamily="2" charset="-52"/>
                        </a:rPr>
                        <m:t> = </m:t>
                      </m:r>
                      <m:sSub>
                        <m:sSubPr>
                          <m:ctrlPr>
                            <a:rPr lang="ru-RU" sz="28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Montserrat" panose="00000500000000000000" pitchFamily="2" charset="-52"/>
                            </a:rPr>
                          </m:ctrlPr>
                        </m:sSubPr>
                        <m:e>
                          <m:r>
                            <a:rPr lang="ru-RU" sz="28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Montserrat" panose="00000500000000000000" pitchFamily="2" charset="-52"/>
                            </a:rPr>
                            <m:t>𝐴</m:t>
                          </m:r>
                        </m:e>
                        <m:sub>
                          <m:r>
                            <a:rPr lang="ru-RU" sz="28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Montserrat" panose="00000500000000000000" pitchFamily="2" charset="-52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>
                      <a:lumMod val="85000"/>
                    </a:schemeClr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828" y="2357647"/>
                <a:ext cx="27531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6709696" y="2203759"/>
            <a:ext cx="5187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Аксиома выбора гласит, что </a:t>
            </a:r>
            <a:r>
              <a:rPr lang="ru-RU" sz="1600" dirty="0">
                <a:solidFill>
                  <a:srgbClr val="FFC000"/>
                </a:solidFill>
                <a:latin typeface="Montserrat" panose="00000500000000000000" pitchFamily="2" charset="-52"/>
              </a:rPr>
              <a:t>для всякого </a:t>
            </a:r>
            <a:r>
              <a:rPr lang="ru-RU" sz="16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семейства непустых множеств существует </a:t>
            </a:r>
            <a:r>
              <a:rPr lang="ru-RU" sz="1600" dirty="0">
                <a:solidFill>
                  <a:srgbClr val="FFC000"/>
                </a:solidFill>
                <a:latin typeface="Montserrat" panose="00000500000000000000" pitchFamily="2" charset="-52"/>
              </a:rPr>
              <a:t>функция выбора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.</a:t>
            </a:r>
          </a:p>
        </p:txBody>
      </p:sp>
      <p:pic>
        <p:nvPicPr>
          <p:cNvPr id="37" name="Рисунок 36" descr="Вопрос определенности бесконечной функции выбора - краеугольный камень теории множеств. Сторонники аксиомы выбора утверждают, что раз выбор возможен для множеств под номерами 1,2,3 и т.д., то он возможен по индукции в общем виде, т.е. бесконечная функция выбора определяется конечным утверждением, и проблем нет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"/>
          <a:stretch>
            <a:fillRect/>
          </a:stretch>
        </p:blipFill>
        <p:spPr bwMode="auto">
          <a:xfrm>
            <a:off x="327258" y="3867861"/>
            <a:ext cx="7041684" cy="2706846"/>
          </a:xfrm>
          <a:custGeom>
            <a:avLst/>
            <a:gdLst>
              <a:gd name="connsiteX0" fmla="*/ 451150 w 7041684"/>
              <a:gd name="connsiteY0" fmla="*/ 0 h 2706846"/>
              <a:gd name="connsiteX1" fmla="*/ 6590534 w 7041684"/>
              <a:gd name="connsiteY1" fmla="*/ 0 h 2706846"/>
              <a:gd name="connsiteX2" fmla="*/ 7041684 w 7041684"/>
              <a:gd name="connsiteY2" fmla="*/ 451150 h 2706846"/>
              <a:gd name="connsiteX3" fmla="*/ 7041684 w 7041684"/>
              <a:gd name="connsiteY3" fmla="*/ 2255696 h 2706846"/>
              <a:gd name="connsiteX4" fmla="*/ 6590534 w 7041684"/>
              <a:gd name="connsiteY4" fmla="*/ 2706846 h 2706846"/>
              <a:gd name="connsiteX5" fmla="*/ 451150 w 7041684"/>
              <a:gd name="connsiteY5" fmla="*/ 2706846 h 2706846"/>
              <a:gd name="connsiteX6" fmla="*/ 0 w 7041684"/>
              <a:gd name="connsiteY6" fmla="*/ 2255696 h 2706846"/>
              <a:gd name="connsiteX7" fmla="*/ 0 w 7041684"/>
              <a:gd name="connsiteY7" fmla="*/ 451150 h 2706846"/>
              <a:gd name="connsiteX8" fmla="*/ 451150 w 7041684"/>
              <a:gd name="connsiteY8" fmla="*/ 0 h 270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41684" h="2706846">
                <a:moveTo>
                  <a:pt x="451150" y="0"/>
                </a:moveTo>
                <a:lnTo>
                  <a:pt x="6590534" y="0"/>
                </a:lnTo>
                <a:cubicBezTo>
                  <a:pt x="6839697" y="0"/>
                  <a:pt x="7041684" y="201987"/>
                  <a:pt x="7041684" y="451150"/>
                </a:cubicBezTo>
                <a:lnTo>
                  <a:pt x="7041684" y="2255696"/>
                </a:lnTo>
                <a:cubicBezTo>
                  <a:pt x="7041684" y="2504859"/>
                  <a:pt x="6839697" y="2706846"/>
                  <a:pt x="6590534" y="2706846"/>
                </a:cubicBezTo>
                <a:lnTo>
                  <a:pt x="451150" y="2706846"/>
                </a:lnTo>
                <a:cubicBezTo>
                  <a:pt x="201987" y="2706846"/>
                  <a:pt x="0" y="2504859"/>
                  <a:pt x="0" y="2255696"/>
                </a:cubicBezTo>
                <a:lnTo>
                  <a:pt x="0" y="451150"/>
                </a:lnTo>
                <a:cubicBezTo>
                  <a:pt x="0" y="201987"/>
                  <a:pt x="201987" y="0"/>
                  <a:pt x="451150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757445" y="4436454"/>
            <a:ext cx="42631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Например, пусть имеется бесконечное число пар ботинок. Функция, выбирающая из каждой пары только левый ботинок и сопоставляющая его этой же паре, называется функцией выбора.</a:t>
            </a:r>
            <a:endParaRPr lang="ru-RU" sz="1600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cxnSp>
        <p:nvCxnSpPr>
          <p:cNvPr id="41" name="Прямая соединительная линия 40"/>
          <p:cNvCxnSpPr>
            <a:endCxn id="24" idx="3"/>
          </p:cNvCxnSpPr>
          <p:nvPr/>
        </p:nvCxnSpPr>
        <p:spPr>
          <a:xfrm flipV="1">
            <a:off x="6591300" y="1667134"/>
            <a:ext cx="0" cy="177571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6591300" y="3429000"/>
            <a:ext cx="5305426" cy="1384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11887201" y="3429000"/>
            <a:ext cx="0" cy="177571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0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4" r="29922"/>
          <a:stretch/>
        </p:blipFill>
        <p:spPr>
          <a:xfrm>
            <a:off x="7134224" y="-13305"/>
            <a:ext cx="5057776" cy="6858000"/>
          </a:xfrm>
          <a:custGeom>
            <a:avLst/>
            <a:gdLst>
              <a:gd name="connsiteX0" fmla="*/ 842726 w 5057776"/>
              <a:gd name="connsiteY0" fmla="*/ 0 h 6858000"/>
              <a:gd name="connsiteX1" fmla="*/ 5057776 w 5057776"/>
              <a:gd name="connsiteY1" fmla="*/ 0 h 6858000"/>
              <a:gd name="connsiteX2" fmla="*/ 5057776 w 5057776"/>
              <a:gd name="connsiteY2" fmla="*/ 6858000 h 6858000"/>
              <a:gd name="connsiteX3" fmla="*/ 826877 w 5057776"/>
              <a:gd name="connsiteY3" fmla="*/ 6858000 h 6858000"/>
              <a:gd name="connsiteX4" fmla="*/ 822746 w 5057776"/>
              <a:gd name="connsiteY4" fmla="*/ 6851063 h 6858000"/>
              <a:gd name="connsiteX5" fmla="*/ 0 w 5057776"/>
              <a:gd name="connsiteY5" fmla="*/ 3442305 h 6858000"/>
              <a:gd name="connsiteX6" fmla="*/ 822746 w 5057776"/>
              <a:gd name="connsiteY6" fmla="*/ 335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7776" h="6858000">
                <a:moveTo>
                  <a:pt x="842726" y="0"/>
                </a:moveTo>
                <a:lnTo>
                  <a:pt x="5057776" y="0"/>
                </a:lnTo>
                <a:lnTo>
                  <a:pt x="5057776" y="6858000"/>
                </a:lnTo>
                <a:lnTo>
                  <a:pt x="826877" y="6858000"/>
                </a:lnTo>
                <a:lnTo>
                  <a:pt x="822746" y="6851063"/>
                </a:lnTo>
                <a:cubicBezTo>
                  <a:pt x="311560" y="5950748"/>
                  <a:pt x="0" y="4754769"/>
                  <a:pt x="0" y="3442305"/>
                </a:cubicBezTo>
                <a:cubicBezTo>
                  <a:pt x="0" y="2129841"/>
                  <a:pt x="311560" y="933862"/>
                  <a:pt x="822746" y="33547"/>
                </a:cubicBezTo>
                <a:close/>
              </a:path>
            </a:pathLst>
          </a:custGeom>
          <a:ln w="38100">
            <a:solidFill>
              <a:schemeClr val="bg2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27258" y="173255"/>
            <a:ext cx="1186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-52"/>
              </a:rPr>
              <a:t>3 АКСИОМА ВЫБОРА</a:t>
            </a:r>
            <a:endParaRPr lang="ru-RU" sz="2800" dirty="0">
              <a:solidFill>
                <a:schemeClr val="bg1">
                  <a:lumMod val="85000"/>
                </a:schemeClr>
              </a:solidFill>
              <a:latin typeface="Montserrat Medium" panose="00000600000000000000" pitchFamily="2" charset="-52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27258" y="758030"/>
            <a:ext cx="497816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1143000" y="1859340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Интересно, что, если бы мы оперировали только конечными множествами, в аксиоме выбора не было бы необходимости. Но </a:t>
            </a:r>
            <a:r>
              <a:rPr lang="ru-RU" sz="1600" dirty="0" smtClean="0">
                <a:solidFill>
                  <a:srgbClr val="FFC000"/>
                </a:solidFill>
                <a:latin typeface="Montserrat" panose="00000500000000000000" pitchFamily="2" charset="-52"/>
              </a:rPr>
              <a:t>бесконечные множества 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применяются в математике повсеместно, а для них в общем виде </a:t>
            </a:r>
            <a:r>
              <a:rPr lang="ru-RU" sz="1600" dirty="0" smtClean="0">
                <a:solidFill>
                  <a:srgbClr val="FFC000"/>
                </a:solidFill>
                <a:latin typeface="Montserrat" panose="00000500000000000000" pitchFamily="2" charset="-52"/>
              </a:rPr>
              <a:t>аксиома выбора не выводится 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и должна постулироваться.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7258" y="445278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Рассмотрим еще один пример, схожий с предыдущим. У нас имеются множества из пар носков, где каждый из носков левый. Наша задача – определить функцию выбора, если все элементы неразличимы. Как это сделать? </a:t>
            </a:r>
          </a:p>
        </p:txBody>
      </p:sp>
      <p:sp>
        <p:nvSpPr>
          <p:cNvPr id="13" name="Половина рамки 12"/>
          <p:cNvSpPr/>
          <p:nvPr/>
        </p:nvSpPr>
        <p:spPr>
          <a:xfrm>
            <a:off x="847724" y="1550949"/>
            <a:ext cx="1333500" cy="1285875"/>
          </a:xfrm>
          <a:prstGeom prst="halfFrame">
            <a:avLst>
              <a:gd name="adj1" fmla="val 8416"/>
              <a:gd name="adj2" fmla="val 8333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Половина рамки 13"/>
          <p:cNvSpPr/>
          <p:nvPr/>
        </p:nvSpPr>
        <p:spPr>
          <a:xfrm rot="10800000">
            <a:off x="5305425" y="4591865"/>
            <a:ext cx="1333500" cy="1285875"/>
          </a:xfrm>
          <a:prstGeom prst="halfFrame">
            <a:avLst>
              <a:gd name="adj1" fmla="val 8416"/>
              <a:gd name="adj2" fmla="val 8333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2348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865</Words>
  <Application>Microsoft Office PowerPoint</Application>
  <PresentationFormat>Широкоэкранный</PresentationFormat>
  <Paragraphs>76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Montserrat</vt:lpstr>
      <vt:lpstr>Montserrat Medium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MRS</dc:creator>
  <cp:lastModifiedBy>MRS</cp:lastModifiedBy>
  <cp:revision>160</cp:revision>
  <dcterms:created xsi:type="dcterms:W3CDTF">2021-03-04T13:01:51Z</dcterms:created>
  <dcterms:modified xsi:type="dcterms:W3CDTF">2021-03-04T15:30:56Z</dcterms:modified>
</cp:coreProperties>
</file>