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1" r:id="rId2"/>
    <p:sldId id="2562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75" r:id="rId16"/>
    <p:sldId id="2576" r:id="rId17"/>
    <p:sldId id="2577" r:id="rId18"/>
    <p:sldId id="2578" r:id="rId19"/>
    <p:sldId id="2579" r:id="rId20"/>
    <p:sldId id="2580" r:id="rId21"/>
    <p:sldId id="2581" r:id="rId22"/>
    <p:sldId id="2582" r:id="rId23"/>
    <p:sldId id="2583" r:id="rId2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álisis Exploratorio de Datos del Dataset SIMAT Cali: Caracterización y Segmentación de la Población con TEA" id="{56FC5D02-41EE-0549-ADA0-30619CA0040A}">
          <p14:sldIdLst>
            <p14:sldId id="2561"/>
            <p14:sldId id="2562"/>
          </p14:sldIdLst>
        </p14:section>
        <p14:section name="Contexto y objetivos del análisis EDA" id="{03824EE1-D6A3-CE4E-A60D-604A3FCF16E1}">
          <p14:sldIdLst>
            <p14:sldId id="2563"/>
            <p14:sldId id="2564"/>
            <p14:sldId id="2565"/>
            <p14:sldId id="2566"/>
          </p14:sldIdLst>
        </p14:section>
        <p14:section name="Hallazgos demográficos y educativos principales" id="{0C947074-812C-1C41-9477-DCBC0A059337}">
          <p14:sldIdLst>
            <p14:sldId id="2567"/>
            <p14:sldId id="2568"/>
            <p14:sldId id="2569"/>
            <p14:sldId id="2570"/>
          </p14:sldIdLst>
        </p14:section>
        <p14:section name="Segmentación de la población mediante K-Means" id="{6AE4E1C9-9F26-DB4F-8200-78516EDDAA1A}">
          <p14:sldIdLst>
            <p14:sldId id="2571"/>
            <p14:sldId id="2572"/>
            <p14:sldId id="2573"/>
            <p14:sldId id="2574"/>
          </p14:sldIdLst>
        </p14:section>
        <p14:section name="Implicaciones para la política pública y estrategias de intervención" id="{62BB8FB9-0805-7A43-A932-ADB5FAE71DAB}">
          <p14:sldIdLst>
            <p14:sldId id="2575"/>
            <p14:sldId id="2576"/>
            <p14:sldId id="2577"/>
            <p14:sldId id="2578"/>
          </p14:sldIdLst>
        </p14:section>
        <p14:section name="Consideraciones adicionales y próximos pasos" id="{DDB4D462-C041-0A47-BAE9-042CF62E0C06}">
          <p14:sldIdLst>
            <p14:sldId id="2579"/>
            <p14:sldId id="2580"/>
            <p14:sldId id="2581"/>
            <p14:sldId id="2582"/>
          </p14:sldIdLst>
        </p14:section>
        <p14:section name="Conclusión" id="{88B500B2-31C5-654D-A09C-34F5A55E4AB2}">
          <p14:sldIdLst>
            <p14:sldId id="25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4"/>
    <p:restoredTop sz="73077"/>
  </p:normalViewPr>
  <p:slideViewPr>
    <p:cSldViewPr snapToGrid="0">
      <p:cViewPr varScale="1">
        <p:scale>
          <a:sx n="91" d="100"/>
          <a:sy n="91" d="100"/>
        </p:scale>
        <p:origin x="23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C023FE-9D0F-784E-890B-7CB771AD8D1A}" type="doc">
      <dgm:prSet loTypeId="urn:microsoft.com/office/officeart/2024/3/layout/verticalVisualTextBlock1" loCatId="Picture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s-MX"/>
        </a:p>
      </dgm:t>
    </dgm:pt>
    <dgm:pt modelId="{CA658EA8-6430-C148-A3E4-933C6BA8CCF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O"/>
            <a:t>Distribución por estrato socioeconómico</a:t>
          </a:r>
        </a:p>
      </dgm:t>
    </dgm:pt>
    <dgm:pt modelId="{7A8D62F7-1FA3-A34D-820C-BA4A3AF8DBC2}" type="parTrans" cxnId="{57C1BEA6-31C3-3244-9FC6-5D15BF5C5024}">
      <dgm:prSet/>
      <dgm:spPr/>
      <dgm:t>
        <a:bodyPr/>
        <a:lstStyle/>
        <a:p>
          <a:endParaRPr lang="es-MX"/>
        </a:p>
      </dgm:t>
    </dgm:pt>
    <dgm:pt modelId="{A3DC8428-AE6F-7A49-95AD-FCF71B4FC82B}" type="sibTrans" cxnId="{57C1BEA6-31C3-3244-9FC6-5D15BF5C5024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s-MX"/>
        </a:p>
      </dgm:t>
    </dgm:pt>
    <dgm:pt modelId="{C4231C14-CBCE-0143-B7BA-8E3CAE3E1A1F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Se analizó cómo la población con TEA se distribuye en diferentes estratos socioeconómicos, identificando variaciones significativas.</a:t>
          </a:r>
        </a:p>
      </dgm:t>
    </dgm:pt>
    <dgm:pt modelId="{A8940BAE-7C8E-094F-AA71-9B675BD32AF1}" type="parTrans" cxnId="{3E6A118B-487B-0E49-B95C-9F285D7FC790}">
      <dgm:prSet/>
      <dgm:spPr/>
      <dgm:t>
        <a:bodyPr/>
        <a:lstStyle/>
        <a:p>
          <a:endParaRPr lang="es-MX"/>
        </a:p>
      </dgm:t>
    </dgm:pt>
    <dgm:pt modelId="{EFCDBF55-41D3-8945-A459-B5CA2BE2307E}" type="sibTrans" cxnId="{3E6A118B-487B-0E49-B95C-9F285D7FC790}">
      <dgm:prSet/>
      <dgm:spPr/>
      <dgm:t>
        <a:bodyPr/>
        <a:lstStyle/>
        <a:p>
          <a:endParaRPr lang="es-MX"/>
        </a:p>
      </dgm:t>
    </dgm:pt>
    <dgm:pt modelId="{C2E7850F-C1CC-8B4B-A558-E7489DAA194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O"/>
            <a:t>Distribución por grado escolar</a:t>
          </a:r>
        </a:p>
      </dgm:t>
    </dgm:pt>
    <dgm:pt modelId="{892F5DA0-B413-834B-B5E8-984137C13678}" type="parTrans" cxnId="{5D074F71-6793-AA43-8813-A2F55FC74EC0}">
      <dgm:prSet/>
      <dgm:spPr/>
      <dgm:t>
        <a:bodyPr/>
        <a:lstStyle/>
        <a:p>
          <a:endParaRPr lang="es-MX"/>
        </a:p>
      </dgm:t>
    </dgm:pt>
    <dgm:pt modelId="{C2DA9175-E2B1-0F44-AAF7-A6135BA10E32}" type="sibTrans" cxnId="{5D074F71-6793-AA43-8813-A2F55FC74EC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s-MX"/>
        </a:p>
      </dgm:t>
    </dgm:pt>
    <dgm:pt modelId="{908C6156-1513-4C4E-AB9F-24CBD9AA9246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Se estudió la representación de la población con TEA en distintos grados escolares para detectar patrones en su escolaridad.</a:t>
          </a:r>
        </a:p>
      </dgm:t>
    </dgm:pt>
    <dgm:pt modelId="{DDAF227D-FFD6-F648-B3EF-366FE5544139}" type="parTrans" cxnId="{3AB4C0FC-C70C-E540-AB1D-77266732A689}">
      <dgm:prSet/>
      <dgm:spPr/>
      <dgm:t>
        <a:bodyPr/>
        <a:lstStyle/>
        <a:p>
          <a:endParaRPr lang="es-MX"/>
        </a:p>
      </dgm:t>
    </dgm:pt>
    <dgm:pt modelId="{7B97088D-BEA9-5F48-8B3F-31D327DB8D51}" type="sibTrans" cxnId="{3AB4C0FC-C70C-E540-AB1D-77266732A689}">
      <dgm:prSet/>
      <dgm:spPr/>
      <dgm:t>
        <a:bodyPr/>
        <a:lstStyle/>
        <a:p>
          <a:endParaRPr lang="es-MX"/>
        </a:p>
      </dgm:t>
    </dgm:pt>
    <dgm:pt modelId="{36D7EFEF-B1AB-3842-BA69-12AB46E7A5A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CO"/>
            <a:t>Desigualdades y concentración</a:t>
          </a:r>
        </a:p>
      </dgm:t>
    </dgm:pt>
    <dgm:pt modelId="{1887EA42-0A83-6242-A2DB-E934F9652C17}" type="parTrans" cxnId="{FB565D14-7D4F-6942-9FC8-F07BBADF8242}">
      <dgm:prSet/>
      <dgm:spPr/>
      <dgm:t>
        <a:bodyPr/>
        <a:lstStyle/>
        <a:p>
          <a:endParaRPr lang="es-MX"/>
        </a:p>
      </dgm:t>
    </dgm:pt>
    <dgm:pt modelId="{A3732C41-0F86-B94F-BFA2-88A16BC3BF23}" type="sibTrans" cxnId="{FB565D14-7D4F-6942-9FC8-F07BBADF8242}">
      <dgm:prSet/>
      <dgm:spPr/>
      <dgm:t>
        <a:bodyPr/>
        <a:lstStyle/>
        <a:p>
          <a:endParaRPr lang="es-MX"/>
        </a:p>
      </dgm:t>
    </dgm:pt>
    <dgm:pt modelId="{1A09D0DF-7AE6-764B-BF3F-D4B39B1E302E}">
      <dgm:prSet/>
      <dgm:spPr/>
      <dgm:t>
        <a:bodyPr/>
        <a:lstStyle/>
        <a:p>
          <a:pPr>
            <a:lnSpc>
              <a:spcPct val="100000"/>
            </a:lnSpc>
          </a:pPr>
          <a:r>
            <a:rPr lang="es-CO"/>
            <a:t>Se identificaron áreas de mayor concentración y desigualdades en la distribución que requieren atención para mejorar inclusión.</a:t>
          </a:r>
        </a:p>
      </dgm:t>
    </dgm:pt>
    <dgm:pt modelId="{9FD9397D-6FBE-6247-87F3-7E1FAEFE4EC6}" type="parTrans" cxnId="{26ED79C9-F69D-104A-B29E-3A167D7DA735}">
      <dgm:prSet/>
      <dgm:spPr/>
      <dgm:t>
        <a:bodyPr/>
        <a:lstStyle/>
        <a:p>
          <a:endParaRPr lang="es-MX"/>
        </a:p>
      </dgm:t>
    </dgm:pt>
    <dgm:pt modelId="{2B7A5B91-0690-C14A-9C3B-8FABF11A1331}" type="sibTrans" cxnId="{26ED79C9-F69D-104A-B29E-3A167D7DA735}">
      <dgm:prSet/>
      <dgm:spPr/>
      <dgm:t>
        <a:bodyPr/>
        <a:lstStyle/>
        <a:p>
          <a:endParaRPr lang="es-MX"/>
        </a:p>
      </dgm:t>
    </dgm:pt>
    <dgm:pt modelId="{256F85D9-EEBF-499D-AE21-D5C6021CE8F9}" type="pres">
      <dgm:prSet presAssocID="{CCC023FE-9D0F-784E-890B-7CB771AD8D1A}" presName="Root" presStyleCnt="0">
        <dgm:presLayoutVars>
          <dgm:dir/>
          <dgm:resizeHandles val="exact"/>
        </dgm:presLayoutVars>
      </dgm:prSet>
      <dgm:spPr/>
    </dgm:pt>
    <dgm:pt modelId="{1A5DF42F-BA91-4A72-BD5D-6090DE03DBE7}" type="pres">
      <dgm:prSet presAssocID="{CA658EA8-6430-C148-A3E4-933C6BA8CCFF}" presName="Composite" presStyleCnt="0"/>
      <dgm:spPr/>
    </dgm:pt>
    <dgm:pt modelId="{26F1CC97-5216-4E8A-96D6-8784A7EF4061}" type="pres">
      <dgm:prSet presAssocID="{CA658EA8-6430-C148-A3E4-933C6BA8CCFF}" presName="Picture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6" r="9734"/>
          <a:stretch/>
        </a:blipFill>
      </dgm:spPr>
      <dgm:extLst>
        <a:ext uri="{E40237B7-FDA0-4F09-8148-C483321AD2D9}">
          <dgm14:cNvPr xmlns:dgm14="http://schemas.microsoft.com/office/drawing/2010/diagram" id="0" name="" descr="Ilustración 3D"/>
        </a:ext>
      </dgm:extLst>
    </dgm:pt>
    <dgm:pt modelId="{FE00A79C-0D61-44C3-8DCF-4DDEF82E4B17}" type="pres">
      <dgm:prSet presAssocID="{CA658EA8-6430-C148-A3E4-933C6BA8CCFF}" presName="Subtitle" presStyleLbl="revTx" presStyleIdx="0" presStyleCnt="6">
        <dgm:presLayoutVars>
          <dgm:chMax val="0"/>
          <dgm:bulletEnabled/>
        </dgm:presLayoutVars>
      </dgm:prSet>
      <dgm:spPr/>
    </dgm:pt>
    <dgm:pt modelId="{62F24777-04D4-4485-875D-D286EB873654}" type="pres">
      <dgm:prSet presAssocID="{CA658EA8-6430-C148-A3E4-933C6BA8CCFF}" presName="Description" presStyleLbl="revTx" presStyleIdx="1" presStyleCnt="6">
        <dgm:presLayoutVars>
          <dgm:bulletEnabled/>
        </dgm:presLayoutVars>
      </dgm:prSet>
      <dgm:spPr/>
    </dgm:pt>
    <dgm:pt modelId="{75FA5B08-D07E-4CC5-A860-EA191A833B72}" type="pres">
      <dgm:prSet presAssocID="{A3DC8428-AE6F-7A49-95AD-FCF71B4FC82B}" presName="sibTrans" presStyleLbl="sibTrans2D1" presStyleIdx="0" presStyleCnt="0"/>
      <dgm:spPr/>
    </dgm:pt>
    <dgm:pt modelId="{26389772-2F8F-4F6A-B96C-57CB99872A7A}" type="pres">
      <dgm:prSet presAssocID="{C2E7850F-C1CC-8B4B-A558-E7489DAA194B}" presName="Composite" presStyleCnt="0"/>
      <dgm:spPr/>
    </dgm:pt>
    <dgm:pt modelId="{CCCC67E8-B980-4857-8200-19AB69A6E21B}" type="pres">
      <dgm:prSet presAssocID="{C2E7850F-C1CC-8B4B-A558-E7489DAA194B}" presName="Picture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12856" b="-6"/>
          <a:stretch/>
        </a:blipFill>
      </dgm:spPr>
      <dgm:extLst>
        <a:ext uri="{E40237B7-FDA0-4F09-8148-C483321AD2D9}">
          <dgm14:cNvPr xmlns:dgm14="http://schemas.microsoft.com/office/drawing/2010/diagram" id="0" name="" descr="Líder del equipo de capacitación en el aula de educación"/>
        </a:ext>
      </dgm:extLst>
    </dgm:pt>
    <dgm:pt modelId="{8DE9EE58-36DF-4F78-B59E-72D9993D4818}" type="pres">
      <dgm:prSet presAssocID="{C2E7850F-C1CC-8B4B-A558-E7489DAA194B}" presName="Subtitle" presStyleLbl="revTx" presStyleIdx="2" presStyleCnt="6">
        <dgm:presLayoutVars>
          <dgm:chMax val="0"/>
          <dgm:bulletEnabled/>
        </dgm:presLayoutVars>
      </dgm:prSet>
      <dgm:spPr/>
    </dgm:pt>
    <dgm:pt modelId="{9F430C99-9A84-41D4-9A15-E997DD02583F}" type="pres">
      <dgm:prSet presAssocID="{C2E7850F-C1CC-8B4B-A558-E7489DAA194B}" presName="Description" presStyleLbl="revTx" presStyleIdx="3" presStyleCnt="6">
        <dgm:presLayoutVars>
          <dgm:bulletEnabled/>
        </dgm:presLayoutVars>
      </dgm:prSet>
      <dgm:spPr/>
    </dgm:pt>
    <dgm:pt modelId="{585054F1-FA75-4241-B518-3D6E1BC793A2}" type="pres">
      <dgm:prSet presAssocID="{C2DA9175-E2B1-0F44-AAF7-A6135BA10E32}" presName="sibTrans" presStyleLbl="sibTrans2D1" presStyleIdx="0" presStyleCnt="0"/>
      <dgm:spPr/>
    </dgm:pt>
    <dgm:pt modelId="{53AA1B90-84D7-491F-ADF1-19965C2244C7}" type="pres">
      <dgm:prSet presAssocID="{36D7EFEF-B1AB-3842-BA69-12AB46E7A5A6}" presName="Composite" presStyleCnt="0"/>
      <dgm:spPr/>
    </dgm:pt>
    <dgm:pt modelId="{8F335FFB-AEE3-4059-83FF-127239ACE40D}" type="pres">
      <dgm:prSet presAssocID="{36D7EFEF-B1AB-3842-BA69-12AB46E7A5A6}" presName="Picture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4" r="10154" b="-2"/>
          <a:stretch/>
        </a:blipFill>
      </dgm:spPr>
      <dgm:extLst>
        <a:ext uri="{E40237B7-FDA0-4F09-8148-C483321AD2D9}">
          <dgm14:cNvPr xmlns:dgm14="http://schemas.microsoft.com/office/drawing/2010/diagram" id="0" name="" descr="Fondo abstracto, futurista y digital"/>
        </a:ext>
      </dgm:extLst>
    </dgm:pt>
    <dgm:pt modelId="{A6012BE4-952C-49C1-8219-EDCB20F45186}" type="pres">
      <dgm:prSet presAssocID="{36D7EFEF-B1AB-3842-BA69-12AB46E7A5A6}" presName="Subtitle" presStyleLbl="revTx" presStyleIdx="4" presStyleCnt="6">
        <dgm:presLayoutVars>
          <dgm:chMax val="0"/>
          <dgm:bulletEnabled/>
        </dgm:presLayoutVars>
      </dgm:prSet>
      <dgm:spPr/>
    </dgm:pt>
    <dgm:pt modelId="{CC2A0037-13DF-478F-BE0A-F16FCFCCC0C9}" type="pres">
      <dgm:prSet presAssocID="{36D7EFEF-B1AB-3842-BA69-12AB46E7A5A6}" presName="Description" presStyleLbl="revTx" presStyleIdx="5" presStyleCnt="6">
        <dgm:presLayoutVars>
          <dgm:bulletEnabled/>
        </dgm:presLayoutVars>
      </dgm:prSet>
      <dgm:spPr/>
    </dgm:pt>
  </dgm:ptLst>
  <dgm:cxnLst>
    <dgm:cxn modelId="{FB565D14-7D4F-6942-9FC8-F07BBADF8242}" srcId="{CCC023FE-9D0F-784E-890B-7CB771AD8D1A}" destId="{36D7EFEF-B1AB-3842-BA69-12AB46E7A5A6}" srcOrd="2" destOrd="0" parTransId="{1887EA42-0A83-6242-A2DB-E934F9652C17}" sibTransId="{A3732C41-0F86-B94F-BFA2-88A16BC3BF23}"/>
    <dgm:cxn modelId="{1A370E27-3C0B-624B-9E6F-4ABDC97E07C1}" type="presOf" srcId="{1A09D0DF-7AE6-764B-BF3F-D4B39B1E302E}" destId="{CC2A0037-13DF-478F-BE0A-F16FCFCCC0C9}" srcOrd="0" destOrd="0" presId="urn:microsoft.com/office/officeart/2024/3/layout/verticalVisualTextBlock1"/>
    <dgm:cxn modelId="{6BEFDA2F-829E-7B4D-B735-5B4AB4C94BDF}" type="presOf" srcId="{908C6156-1513-4C4E-AB9F-24CBD9AA9246}" destId="{9F430C99-9A84-41D4-9A15-E997DD02583F}" srcOrd="0" destOrd="0" presId="urn:microsoft.com/office/officeart/2024/3/layout/verticalVisualTextBlock1"/>
    <dgm:cxn modelId="{8755873A-1E23-5D4C-B0FB-B52E6B302054}" type="presOf" srcId="{CA658EA8-6430-C148-A3E4-933C6BA8CCFF}" destId="{FE00A79C-0D61-44C3-8DCF-4DDEF82E4B17}" srcOrd="0" destOrd="0" presId="urn:microsoft.com/office/officeart/2024/3/layout/verticalVisualTextBlock1"/>
    <dgm:cxn modelId="{55210762-7393-F14B-80EF-9B0AF3227234}" type="presOf" srcId="{C4231C14-CBCE-0143-B7BA-8E3CAE3E1A1F}" destId="{62F24777-04D4-4485-875D-D286EB873654}" srcOrd="0" destOrd="0" presId="urn:microsoft.com/office/officeart/2024/3/layout/verticalVisualTextBlock1"/>
    <dgm:cxn modelId="{5D074F71-6793-AA43-8813-A2F55FC74EC0}" srcId="{CCC023FE-9D0F-784E-890B-7CB771AD8D1A}" destId="{C2E7850F-C1CC-8B4B-A558-E7489DAA194B}" srcOrd="1" destOrd="0" parTransId="{892F5DA0-B413-834B-B5E8-984137C13678}" sibTransId="{C2DA9175-E2B1-0F44-AAF7-A6135BA10E32}"/>
    <dgm:cxn modelId="{5E4C5E72-5929-104E-A5AA-8DE4A478EBF1}" type="presOf" srcId="{C2E7850F-C1CC-8B4B-A558-E7489DAA194B}" destId="{8DE9EE58-36DF-4F78-B59E-72D9993D4818}" srcOrd="0" destOrd="0" presId="urn:microsoft.com/office/officeart/2024/3/layout/verticalVisualTextBlock1"/>
    <dgm:cxn modelId="{9CF25581-2D1E-0847-BF01-04B60988827E}" type="presOf" srcId="{CCC023FE-9D0F-784E-890B-7CB771AD8D1A}" destId="{256F85D9-EEBF-499D-AE21-D5C6021CE8F9}" srcOrd="0" destOrd="0" presId="urn:microsoft.com/office/officeart/2024/3/layout/verticalVisualTextBlock1"/>
    <dgm:cxn modelId="{3E6A118B-487B-0E49-B95C-9F285D7FC790}" srcId="{CA658EA8-6430-C148-A3E4-933C6BA8CCFF}" destId="{C4231C14-CBCE-0143-B7BA-8E3CAE3E1A1F}" srcOrd="0" destOrd="0" parTransId="{A8940BAE-7C8E-094F-AA71-9B675BD32AF1}" sibTransId="{EFCDBF55-41D3-8945-A459-B5CA2BE2307E}"/>
    <dgm:cxn modelId="{1FA0868B-497C-5045-B9DD-ADB22B206433}" type="presOf" srcId="{A3DC8428-AE6F-7A49-95AD-FCF71B4FC82B}" destId="{75FA5B08-D07E-4CC5-A860-EA191A833B72}" srcOrd="0" destOrd="0" presId="urn:microsoft.com/office/officeart/2024/3/layout/verticalVisualTextBlock1"/>
    <dgm:cxn modelId="{353A568F-9760-D045-9263-EECB3066C750}" type="presOf" srcId="{36D7EFEF-B1AB-3842-BA69-12AB46E7A5A6}" destId="{A6012BE4-952C-49C1-8219-EDCB20F45186}" srcOrd="0" destOrd="0" presId="urn:microsoft.com/office/officeart/2024/3/layout/verticalVisualTextBlock1"/>
    <dgm:cxn modelId="{57C1BEA6-31C3-3244-9FC6-5D15BF5C5024}" srcId="{CCC023FE-9D0F-784E-890B-7CB771AD8D1A}" destId="{CA658EA8-6430-C148-A3E4-933C6BA8CCFF}" srcOrd="0" destOrd="0" parTransId="{7A8D62F7-1FA3-A34D-820C-BA4A3AF8DBC2}" sibTransId="{A3DC8428-AE6F-7A49-95AD-FCF71B4FC82B}"/>
    <dgm:cxn modelId="{26ED79C9-F69D-104A-B29E-3A167D7DA735}" srcId="{36D7EFEF-B1AB-3842-BA69-12AB46E7A5A6}" destId="{1A09D0DF-7AE6-764B-BF3F-D4B39B1E302E}" srcOrd="0" destOrd="0" parTransId="{9FD9397D-6FBE-6247-87F3-7E1FAEFE4EC6}" sibTransId="{2B7A5B91-0690-C14A-9C3B-8FABF11A1331}"/>
    <dgm:cxn modelId="{647476D2-2E6E-F047-9437-9AF0E5338E59}" type="presOf" srcId="{C2DA9175-E2B1-0F44-AAF7-A6135BA10E32}" destId="{585054F1-FA75-4241-B518-3D6E1BC793A2}" srcOrd="0" destOrd="0" presId="urn:microsoft.com/office/officeart/2024/3/layout/verticalVisualTextBlock1"/>
    <dgm:cxn modelId="{3AB4C0FC-C70C-E540-AB1D-77266732A689}" srcId="{C2E7850F-C1CC-8B4B-A558-E7489DAA194B}" destId="{908C6156-1513-4C4E-AB9F-24CBD9AA9246}" srcOrd="0" destOrd="0" parTransId="{DDAF227D-FFD6-F648-B3EF-366FE5544139}" sibTransId="{7B97088D-BEA9-5F48-8B3F-31D327DB8D51}"/>
    <dgm:cxn modelId="{29761C89-FCF6-C444-B938-48F8CEFCDCEC}" type="presParOf" srcId="{256F85D9-EEBF-499D-AE21-D5C6021CE8F9}" destId="{1A5DF42F-BA91-4A72-BD5D-6090DE03DBE7}" srcOrd="0" destOrd="0" presId="urn:microsoft.com/office/officeart/2024/3/layout/verticalVisualTextBlock1"/>
    <dgm:cxn modelId="{AF94848C-15C7-9A49-B48B-3A50C9A8B172}" type="presParOf" srcId="{1A5DF42F-BA91-4A72-BD5D-6090DE03DBE7}" destId="{26F1CC97-5216-4E8A-96D6-8784A7EF4061}" srcOrd="0" destOrd="0" presId="urn:microsoft.com/office/officeart/2024/3/layout/verticalVisualTextBlock1"/>
    <dgm:cxn modelId="{58CFB977-E4D8-C541-BC57-FAC3DCD5779C}" type="presParOf" srcId="{1A5DF42F-BA91-4A72-BD5D-6090DE03DBE7}" destId="{FE00A79C-0D61-44C3-8DCF-4DDEF82E4B17}" srcOrd="1" destOrd="0" presId="urn:microsoft.com/office/officeart/2024/3/layout/verticalVisualTextBlock1"/>
    <dgm:cxn modelId="{48B88FE0-504C-0447-BF89-D18D29BF7ED7}" type="presParOf" srcId="{1A5DF42F-BA91-4A72-BD5D-6090DE03DBE7}" destId="{62F24777-04D4-4485-875D-D286EB873654}" srcOrd="2" destOrd="0" presId="urn:microsoft.com/office/officeart/2024/3/layout/verticalVisualTextBlock1"/>
    <dgm:cxn modelId="{36962402-22C2-2D44-A287-C06D1FEA702B}" type="presParOf" srcId="{256F85D9-EEBF-499D-AE21-D5C6021CE8F9}" destId="{75FA5B08-D07E-4CC5-A860-EA191A833B72}" srcOrd="1" destOrd="0" presId="urn:microsoft.com/office/officeart/2024/3/layout/verticalVisualTextBlock1"/>
    <dgm:cxn modelId="{19EE95EC-6971-744D-A68F-506F9176C2D4}" type="presParOf" srcId="{256F85D9-EEBF-499D-AE21-D5C6021CE8F9}" destId="{26389772-2F8F-4F6A-B96C-57CB99872A7A}" srcOrd="2" destOrd="0" presId="urn:microsoft.com/office/officeart/2024/3/layout/verticalVisualTextBlock1"/>
    <dgm:cxn modelId="{B58F3E95-4788-C943-B512-DF52A743C649}" type="presParOf" srcId="{26389772-2F8F-4F6A-B96C-57CB99872A7A}" destId="{CCCC67E8-B980-4857-8200-19AB69A6E21B}" srcOrd="0" destOrd="0" presId="urn:microsoft.com/office/officeart/2024/3/layout/verticalVisualTextBlock1"/>
    <dgm:cxn modelId="{4F354859-6F78-FE40-8E9B-65AB018F555C}" type="presParOf" srcId="{26389772-2F8F-4F6A-B96C-57CB99872A7A}" destId="{8DE9EE58-36DF-4F78-B59E-72D9993D4818}" srcOrd="1" destOrd="0" presId="urn:microsoft.com/office/officeart/2024/3/layout/verticalVisualTextBlock1"/>
    <dgm:cxn modelId="{784FE860-6A0D-124C-925D-743289482763}" type="presParOf" srcId="{26389772-2F8F-4F6A-B96C-57CB99872A7A}" destId="{9F430C99-9A84-41D4-9A15-E997DD02583F}" srcOrd="2" destOrd="0" presId="urn:microsoft.com/office/officeart/2024/3/layout/verticalVisualTextBlock1"/>
    <dgm:cxn modelId="{4DE20F08-897E-1349-850D-23EDE3D7617E}" type="presParOf" srcId="{256F85D9-EEBF-499D-AE21-D5C6021CE8F9}" destId="{585054F1-FA75-4241-B518-3D6E1BC793A2}" srcOrd="3" destOrd="0" presId="urn:microsoft.com/office/officeart/2024/3/layout/verticalVisualTextBlock1"/>
    <dgm:cxn modelId="{663BC9CB-9E0A-8C4B-8E81-9DF03BA308F4}" type="presParOf" srcId="{256F85D9-EEBF-499D-AE21-D5C6021CE8F9}" destId="{53AA1B90-84D7-491F-ADF1-19965C2244C7}" srcOrd="4" destOrd="0" presId="urn:microsoft.com/office/officeart/2024/3/layout/verticalVisualTextBlock1"/>
    <dgm:cxn modelId="{2EEFBA28-79CD-B645-9F00-D8C4E5EC5053}" type="presParOf" srcId="{53AA1B90-84D7-491F-ADF1-19965C2244C7}" destId="{8F335FFB-AEE3-4059-83FF-127239ACE40D}" srcOrd="0" destOrd="0" presId="urn:microsoft.com/office/officeart/2024/3/layout/verticalVisualTextBlock1"/>
    <dgm:cxn modelId="{5C672DE9-64E4-4841-B402-DA109877090F}" type="presParOf" srcId="{53AA1B90-84D7-491F-ADF1-19965C2244C7}" destId="{A6012BE4-952C-49C1-8219-EDCB20F45186}" srcOrd="1" destOrd="0" presId="urn:microsoft.com/office/officeart/2024/3/layout/verticalVisualTextBlock1"/>
    <dgm:cxn modelId="{2805EFCB-4F2F-4446-9E51-CBCF9B97018F}" type="presParOf" srcId="{53AA1B90-84D7-491F-ADF1-19965C2244C7}" destId="{CC2A0037-13DF-478F-BE0A-F16FCFCCC0C9}" srcOrd="2" destOrd="0" presId="urn:microsoft.com/office/officeart/2024/3/layout/verticalVisualTextBlock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66E76F-2EB5-4B49-806C-4E91EB030121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DF44CD-7D19-49A5-98E9-1DEA3A7EEC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Visión clara del análisis</a:t>
          </a:r>
        </a:p>
      </dgm:t>
    </dgm:pt>
    <dgm:pt modelId="{C5FD22F9-8854-448A-85AF-7687E3A607EE}" type="parTrans" cxnId="{EFD4DA21-8C33-451B-BB69-672C96B84BB3}">
      <dgm:prSet/>
      <dgm:spPr/>
      <dgm:t>
        <a:bodyPr/>
        <a:lstStyle/>
        <a:p>
          <a:endParaRPr lang="en-US"/>
        </a:p>
      </dgm:t>
    </dgm:pt>
    <dgm:pt modelId="{2D9EEFC2-3668-449D-A29E-B42F00785049}" type="sibTrans" cxnId="{EFD4DA21-8C33-451B-BB69-672C96B84BB3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94003B6D-E789-4753-AF23-9EA34944EF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El análisis exploratorio proporciona una comprensión detallada de la población con TEA basada en datos confiables y bien segmentados.</a:t>
          </a:r>
        </a:p>
      </dgm:t>
    </dgm:pt>
    <dgm:pt modelId="{3E19C5DA-C812-4C86-BBEB-26F60601A3DF}" type="parTrans" cxnId="{72F0DE32-E431-4190-A3C0-B9E0CA8F4980}">
      <dgm:prSet/>
      <dgm:spPr/>
      <dgm:t>
        <a:bodyPr/>
        <a:lstStyle/>
        <a:p>
          <a:endParaRPr lang="en-US"/>
        </a:p>
      </dgm:t>
    </dgm:pt>
    <dgm:pt modelId="{7128FDB7-2AF1-40EF-97A3-6B445A5C5B6C}" type="sibTrans" cxnId="{72F0DE32-E431-4190-A3C0-B9E0CA8F4980}">
      <dgm:prSet/>
      <dgm:spPr/>
      <dgm:t>
        <a:bodyPr/>
        <a:lstStyle/>
        <a:p>
          <a:endParaRPr lang="en-US"/>
        </a:p>
      </dgm:t>
    </dgm:pt>
    <dgm:pt modelId="{EA041B30-D700-459F-A4B6-3D5118B3D0D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Diversidad y segmentación</a:t>
          </a:r>
        </a:p>
      </dgm:t>
    </dgm:pt>
    <dgm:pt modelId="{1D4D506D-5ABD-49CE-866A-67787E7B4531}" type="parTrans" cxnId="{D8581485-8A5D-4B82-9107-D10C4F956FF7}">
      <dgm:prSet/>
      <dgm:spPr/>
      <dgm:t>
        <a:bodyPr/>
        <a:lstStyle/>
        <a:p>
          <a:endParaRPr lang="en-US"/>
        </a:p>
      </dgm:t>
    </dgm:pt>
    <dgm:pt modelId="{6B582EFB-2D8C-46C1-B0CA-07BD5937AB6E}" type="sibTrans" cxnId="{D8581485-8A5D-4B82-9107-D10C4F956FF7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0D558969-6489-402C-A23C-9B52798F8C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 reconoce la diversidad dentro de la población con TEA a través de la segmentación, permitiendo un enfoque más preciso en el estudio.</a:t>
          </a:r>
        </a:p>
      </dgm:t>
    </dgm:pt>
    <dgm:pt modelId="{1935402C-D45E-471E-BFBF-E8A2F99D83C3}" type="parTrans" cxnId="{5B4A5740-76DD-4206-B021-A97ABD64D095}">
      <dgm:prSet/>
      <dgm:spPr/>
      <dgm:t>
        <a:bodyPr/>
        <a:lstStyle/>
        <a:p>
          <a:endParaRPr lang="en-US"/>
        </a:p>
      </dgm:t>
    </dgm:pt>
    <dgm:pt modelId="{CAA0D2F7-6FCC-4207-89E1-96D2B627D195}" type="sibTrans" cxnId="{5B4A5740-76DD-4206-B021-A97ABD64D095}">
      <dgm:prSet/>
      <dgm:spPr/>
      <dgm:t>
        <a:bodyPr/>
        <a:lstStyle/>
        <a:p>
          <a:endParaRPr lang="en-US"/>
        </a:p>
      </dgm:t>
    </dgm:pt>
    <dgm:pt modelId="{6D0A815E-0740-4A18-812B-DCED785AA32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Herramientas para políticas públicas</a:t>
          </a:r>
        </a:p>
      </dgm:t>
    </dgm:pt>
    <dgm:pt modelId="{D9AB0B80-7A73-424C-8D10-AF4E075DC2C2}" type="parTrans" cxnId="{2D682E65-F144-45EA-A1D9-29D018F4277D}">
      <dgm:prSet/>
      <dgm:spPr/>
      <dgm:t>
        <a:bodyPr/>
        <a:lstStyle/>
        <a:p>
          <a:endParaRPr lang="en-US"/>
        </a:p>
      </dgm:t>
    </dgm:pt>
    <dgm:pt modelId="{186B143C-9539-4062-B726-48D85072D127}" type="sibTrans" cxnId="{2D682E65-F144-45EA-A1D9-29D018F4277D}">
      <dgm:prSet/>
      <dgm:spPr/>
      <dgm:t>
        <a:bodyPr/>
        <a:lstStyle/>
        <a:p>
          <a:endParaRPr lang="en-US"/>
        </a:p>
      </dgm:t>
    </dgm:pt>
    <dgm:pt modelId="{E149E917-D3F5-4593-B767-7880BB685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Los hallazgos ofrecen herramientas valiosas para diseñar políticas públicas que respondan a las necesidades específicas de la población con TEA.</a:t>
          </a:r>
        </a:p>
      </dgm:t>
    </dgm:pt>
    <dgm:pt modelId="{771B5CFE-950C-4782-9643-8517FE1E9826}" type="parTrans" cxnId="{7BC86881-FE2A-4D12-BF5D-1BBCB2B744B5}">
      <dgm:prSet/>
      <dgm:spPr/>
      <dgm:t>
        <a:bodyPr/>
        <a:lstStyle/>
        <a:p>
          <a:endParaRPr lang="en-US"/>
        </a:p>
      </dgm:t>
    </dgm:pt>
    <dgm:pt modelId="{73332092-CC52-454A-99DC-B9078F7A8885}" type="sibTrans" cxnId="{7BC86881-FE2A-4D12-BF5D-1BBCB2B744B5}">
      <dgm:prSet/>
      <dgm:spPr/>
      <dgm:t>
        <a:bodyPr/>
        <a:lstStyle/>
        <a:p>
          <a:endParaRPr lang="en-US"/>
        </a:p>
      </dgm:t>
    </dgm:pt>
    <dgm:pt modelId="{F95BE451-720B-934A-83D2-E3B8A07C5A50}" type="pres">
      <dgm:prSet presAssocID="{7766E76F-2EB5-4B49-806C-4E91EB030121}" presName="Name0" presStyleCnt="0">
        <dgm:presLayoutVars>
          <dgm:dir/>
          <dgm:resizeHandles val="exact"/>
        </dgm:presLayoutVars>
      </dgm:prSet>
      <dgm:spPr/>
    </dgm:pt>
    <dgm:pt modelId="{8EB08B07-152A-AA49-98AA-9E5CA93E9B28}" type="pres">
      <dgm:prSet presAssocID="{58DF44CD-7D19-49A5-98E9-1DEA3A7EEC53}" presName="compNode" presStyleCnt="0"/>
      <dgm:spPr/>
    </dgm:pt>
    <dgm:pt modelId="{ACEBF7E6-C6AC-1942-A029-D037777275E7}" type="pres">
      <dgm:prSet presAssocID="{58DF44CD-7D19-49A5-98E9-1DEA3A7EEC53}" presName="pictRect" presStyleLbl="revTx" presStyleIdx="0" presStyleCnt="6">
        <dgm:presLayoutVars>
          <dgm:chMax val="0"/>
          <dgm:bulletEnabled/>
        </dgm:presLayoutVars>
      </dgm:prSet>
      <dgm:spPr/>
    </dgm:pt>
    <dgm:pt modelId="{7F2D65B0-C809-AA41-9AB9-2DED54AF3C97}" type="pres">
      <dgm:prSet presAssocID="{58DF44CD-7D19-49A5-98E9-1DEA3A7EEC53}" presName="textRect" presStyleLbl="revTx" presStyleIdx="1" presStyleCnt="6">
        <dgm:presLayoutVars>
          <dgm:bulletEnabled/>
        </dgm:presLayoutVars>
      </dgm:prSet>
      <dgm:spPr/>
    </dgm:pt>
    <dgm:pt modelId="{929C1220-5F20-5F4C-B405-4CF33072FD3A}" type="pres">
      <dgm:prSet presAssocID="{2D9EEFC2-3668-449D-A29E-B42F00785049}" presName="sibTrans" presStyleLbl="sibTrans2D1" presStyleIdx="0" presStyleCnt="0"/>
      <dgm:spPr/>
    </dgm:pt>
    <dgm:pt modelId="{892C33FE-72C5-FA46-B158-D2571CDB3FD4}" type="pres">
      <dgm:prSet presAssocID="{EA041B30-D700-459F-A4B6-3D5118B3D0DC}" presName="compNode" presStyleCnt="0"/>
      <dgm:spPr/>
    </dgm:pt>
    <dgm:pt modelId="{6759A606-67B4-CF41-9C42-38BECA110414}" type="pres">
      <dgm:prSet presAssocID="{EA041B30-D700-459F-A4B6-3D5118B3D0DC}" presName="pictRect" presStyleLbl="revTx" presStyleIdx="2" presStyleCnt="6">
        <dgm:presLayoutVars>
          <dgm:chMax val="0"/>
          <dgm:bulletEnabled/>
        </dgm:presLayoutVars>
      </dgm:prSet>
      <dgm:spPr/>
    </dgm:pt>
    <dgm:pt modelId="{5AD3ADA2-E334-C940-B55F-14358DFFAD29}" type="pres">
      <dgm:prSet presAssocID="{EA041B30-D700-459F-A4B6-3D5118B3D0DC}" presName="textRect" presStyleLbl="revTx" presStyleIdx="3" presStyleCnt="6">
        <dgm:presLayoutVars>
          <dgm:bulletEnabled/>
        </dgm:presLayoutVars>
      </dgm:prSet>
      <dgm:spPr/>
    </dgm:pt>
    <dgm:pt modelId="{71B9D4BF-7ABA-2442-AA4D-77C7CCAD81D2}" type="pres">
      <dgm:prSet presAssocID="{6B582EFB-2D8C-46C1-B0CA-07BD5937AB6E}" presName="sibTrans" presStyleLbl="sibTrans2D1" presStyleIdx="0" presStyleCnt="0"/>
      <dgm:spPr/>
    </dgm:pt>
    <dgm:pt modelId="{A9DF17E7-3C28-6A4D-81DD-D4E46AFF44F8}" type="pres">
      <dgm:prSet presAssocID="{6D0A815E-0740-4A18-812B-DCED785AA32B}" presName="compNode" presStyleCnt="0"/>
      <dgm:spPr/>
    </dgm:pt>
    <dgm:pt modelId="{301BE39A-79DA-004F-897B-00E4C1965AB4}" type="pres">
      <dgm:prSet presAssocID="{6D0A815E-0740-4A18-812B-DCED785AA32B}" presName="pictRect" presStyleLbl="revTx" presStyleIdx="4" presStyleCnt="6">
        <dgm:presLayoutVars>
          <dgm:chMax val="0"/>
          <dgm:bulletEnabled/>
        </dgm:presLayoutVars>
      </dgm:prSet>
      <dgm:spPr/>
    </dgm:pt>
    <dgm:pt modelId="{ADFA5888-EF81-1C44-8D48-8B34E75FEE23}" type="pres">
      <dgm:prSet presAssocID="{6D0A815E-0740-4A18-812B-DCED785AA32B}" presName="textRect" presStyleLbl="revTx" presStyleIdx="5" presStyleCnt="6">
        <dgm:presLayoutVars>
          <dgm:bulletEnabled/>
        </dgm:presLayoutVars>
      </dgm:prSet>
      <dgm:spPr/>
    </dgm:pt>
  </dgm:ptLst>
  <dgm:cxnLst>
    <dgm:cxn modelId="{8CCC920C-5FFB-3146-ADEE-854C3A23CC8B}" type="presOf" srcId="{58DF44CD-7D19-49A5-98E9-1DEA3A7EEC53}" destId="{ACEBF7E6-C6AC-1942-A029-D037777275E7}" srcOrd="0" destOrd="0" presId="urn:microsoft.com/office/officeart/2024/3/layout/hArchList1"/>
    <dgm:cxn modelId="{6ED40A1B-EBB7-F54A-A8AB-93E37EBC6F0D}" type="presOf" srcId="{2D9EEFC2-3668-449D-A29E-B42F00785049}" destId="{929C1220-5F20-5F4C-B405-4CF33072FD3A}" srcOrd="0" destOrd="0" presId="urn:microsoft.com/office/officeart/2024/3/layout/hArchList1"/>
    <dgm:cxn modelId="{04F0881B-494D-0B4A-B6C0-5D32466D10F9}" type="presOf" srcId="{94003B6D-E789-4753-AF23-9EA34944EF72}" destId="{7F2D65B0-C809-AA41-9AB9-2DED54AF3C97}" srcOrd="0" destOrd="0" presId="urn:microsoft.com/office/officeart/2024/3/layout/hArchList1"/>
    <dgm:cxn modelId="{EFD4DA21-8C33-451B-BB69-672C96B84BB3}" srcId="{7766E76F-2EB5-4B49-806C-4E91EB030121}" destId="{58DF44CD-7D19-49A5-98E9-1DEA3A7EEC53}" srcOrd="0" destOrd="0" parTransId="{C5FD22F9-8854-448A-85AF-7687E3A607EE}" sibTransId="{2D9EEFC2-3668-449D-A29E-B42F00785049}"/>
    <dgm:cxn modelId="{72F0DE32-E431-4190-A3C0-B9E0CA8F4980}" srcId="{58DF44CD-7D19-49A5-98E9-1DEA3A7EEC53}" destId="{94003B6D-E789-4753-AF23-9EA34944EF72}" srcOrd="0" destOrd="0" parTransId="{3E19C5DA-C812-4C86-BBEB-26F60601A3DF}" sibTransId="{7128FDB7-2AF1-40EF-97A3-6B445A5C5B6C}"/>
    <dgm:cxn modelId="{5B4A5740-76DD-4206-B021-A97ABD64D095}" srcId="{EA041B30-D700-459F-A4B6-3D5118B3D0DC}" destId="{0D558969-6489-402C-A23C-9B52798F8CA1}" srcOrd="0" destOrd="0" parTransId="{1935402C-D45E-471E-BFBF-E8A2F99D83C3}" sibTransId="{CAA0D2F7-6FCC-4207-89E1-96D2B627D195}"/>
    <dgm:cxn modelId="{8662FD5D-DFDB-964D-B20C-88369E9F7808}" type="presOf" srcId="{E149E917-D3F5-4593-B767-7880BB685C3D}" destId="{ADFA5888-EF81-1C44-8D48-8B34E75FEE23}" srcOrd="0" destOrd="0" presId="urn:microsoft.com/office/officeart/2024/3/layout/hArchList1"/>
    <dgm:cxn modelId="{2D682E65-F144-45EA-A1D9-29D018F4277D}" srcId="{7766E76F-2EB5-4B49-806C-4E91EB030121}" destId="{6D0A815E-0740-4A18-812B-DCED785AA32B}" srcOrd="2" destOrd="0" parTransId="{D9AB0B80-7A73-424C-8D10-AF4E075DC2C2}" sibTransId="{186B143C-9539-4062-B726-48D85072D127}"/>
    <dgm:cxn modelId="{F2FEF173-F561-794C-9218-7AE7BF2FC17F}" type="presOf" srcId="{6B582EFB-2D8C-46C1-B0CA-07BD5937AB6E}" destId="{71B9D4BF-7ABA-2442-AA4D-77C7CCAD81D2}" srcOrd="0" destOrd="0" presId="urn:microsoft.com/office/officeart/2024/3/layout/hArchList1"/>
    <dgm:cxn modelId="{33E91B76-0ECA-A743-BD5D-235ECE05803B}" type="presOf" srcId="{EA041B30-D700-459F-A4B6-3D5118B3D0DC}" destId="{6759A606-67B4-CF41-9C42-38BECA110414}" srcOrd="0" destOrd="0" presId="urn:microsoft.com/office/officeart/2024/3/layout/hArchList1"/>
    <dgm:cxn modelId="{7BC86881-FE2A-4D12-BF5D-1BBCB2B744B5}" srcId="{6D0A815E-0740-4A18-812B-DCED785AA32B}" destId="{E149E917-D3F5-4593-B767-7880BB685C3D}" srcOrd="0" destOrd="0" parTransId="{771B5CFE-950C-4782-9643-8517FE1E9826}" sibTransId="{73332092-CC52-454A-99DC-B9078F7A8885}"/>
    <dgm:cxn modelId="{D8581485-8A5D-4B82-9107-D10C4F956FF7}" srcId="{7766E76F-2EB5-4B49-806C-4E91EB030121}" destId="{EA041B30-D700-459F-A4B6-3D5118B3D0DC}" srcOrd="1" destOrd="0" parTransId="{1D4D506D-5ABD-49CE-866A-67787E7B4531}" sibTransId="{6B582EFB-2D8C-46C1-B0CA-07BD5937AB6E}"/>
    <dgm:cxn modelId="{FF400197-DCB5-4B4B-B6D5-9FE12357CFA3}" type="presOf" srcId="{7766E76F-2EB5-4B49-806C-4E91EB030121}" destId="{F95BE451-720B-934A-83D2-E3B8A07C5A50}" srcOrd="0" destOrd="0" presId="urn:microsoft.com/office/officeart/2024/3/layout/hArchList1"/>
    <dgm:cxn modelId="{E91482C3-E6F9-C14D-830B-B39D0958E563}" type="presOf" srcId="{6D0A815E-0740-4A18-812B-DCED785AA32B}" destId="{301BE39A-79DA-004F-897B-00E4C1965AB4}" srcOrd="0" destOrd="0" presId="urn:microsoft.com/office/officeart/2024/3/layout/hArchList1"/>
    <dgm:cxn modelId="{E4F43BCD-7A1A-E248-A49D-95D9148FF9F9}" type="presOf" srcId="{0D558969-6489-402C-A23C-9B52798F8CA1}" destId="{5AD3ADA2-E334-C940-B55F-14358DFFAD29}" srcOrd="0" destOrd="0" presId="urn:microsoft.com/office/officeart/2024/3/layout/hArchList1"/>
    <dgm:cxn modelId="{57857F41-EB44-5445-B3E2-A06397BC8172}" type="presParOf" srcId="{F95BE451-720B-934A-83D2-E3B8A07C5A50}" destId="{8EB08B07-152A-AA49-98AA-9E5CA93E9B28}" srcOrd="0" destOrd="0" presId="urn:microsoft.com/office/officeart/2024/3/layout/hArchList1"/>
    <dgm:cxn modelId="{1FB4DC8C-2C3B-CB46-B4E7-728AAC30C3E2}" type="presParOf" srcId="{8EB08B07-152A-AA49-98AA-9E5CA93E9B28}" destId="{ACEBF7E6-C6AC-1942-A029-D037777275E7}" srcOrd="0" destOrd="0" presId="urn:microsoft.com/office/officeart/2024/3/layout/hArchList1"/>
    <dgm:cxn modelId="{848642EF-91BD-D947-AFC4-9E3A61774A05}" type="presParOf" srcId="{8EB08B07-152A-AA49-98AA-9E5CA93E9B28}" destId="{7F2D65B0-C809-AA41-9AB9-2DED54AF3C97}" srcOrd="1" destOrd="0" presId="urn:microsoft.com/office/officeart/2024/3/layout/hArchList1"/>
    <dgm:cxn modelId="{7603A1DF-3746-5E4A-A82F-61922F7D6EDB}" type="presParOf" srcId="{F95BE451-720B-934A-83D2-E3B8A07C5A50}" destId="{929C1220-5F20-5F4C-B405-4CF33072FD3A}" srcOrd="1" destOrd="0" presId="urn:microsoft.com/office/officeart/2024/3/layout/hArchList1"/>
    <dgm:cxn modelId="{1C00010E-714D-554F-9981-E25D0647D43D}" type="presParOf" srcId="{F95BE451-720B-934A-83D2-E3B8A07C5A50}" destId="{892C33FE-72C5-FA46-B158-D2571CDB3FD4}" srcOrd="2" destOrd="0" presId="urn:microsoft.com/office/officeart/2024/3/layout/hArchList1"/>
    <dgm:cxn modelId="{FE073701-07F3-5244-8D94-8F62217CE9AC}" type="presParOf" srcId="{892C33FE-72C5-FA46-B158-D2571CDB3FD4}" destId="{6759A606-67B4-CF41-9C42-38BECA110414}" srcOrd="0" destOrd="0" presId="urn:microsoft.com/office/officeart/2024/3/layout/hArchList1"/>
    <dgm:cxn modelId="{9F4467A7-6A2F-BB4E-B094-CE50FC63CF92}" type="presParOf" srcId="{892C33FE-72C5-FA46-B158-D2571CDB3FD4}" destId="{5AD3ADA2-E334-C940-B55F-14358DFFAD29}" srcOrd="1" destOrd="0" presId="urn:microsoft.com/office/officeart/2024/3/layout/hArchList1"/>
    <dgm:cxn modelId="{CA7EA1D1-587C-5F43-BE2B-42CB81CF93D3}" type="presParOf" srcId="{F95BE451-720B-934A-83D2-E3B8A07C5A50}" destId="{71B9D4BF-7ABA-2442-AA4D-77C7CCAD81D2}" srcOrd="3" destOrd="0" presId="urn:microsoft.com/office/officeart/2024/3/layout/hArchList1"/>
    <dgm:cxn modelId="{9E8BEDB7-BEB5-BC47-9C89-5929F650BCDB}" type="presParOf" srcId="{F95BE451-720B-934A-83D2-E3B8A07C5A50}" destId="{A9DF17E7-3C28-6A4D-81DD-D4E46AFF44F8}" srcOrd="4" destOrd="0" presId="urn:microsoft.com/office/officeart/2024/3/layout/hArchList1"/>
    <dgm:cxn modelId="{0C14BFE7-9C94-5447-B399-2CC640C66A33}" type="presParOf" srcId="{A9DF17E7-3C28-6A4D-81DD-D4E46AFF44F8}" destId="{301BE39A-79DA-004F-897B-00E4C1965AB4}" srcOrd="0" destOrd="0" presId="urn:microsoft.com/office/officeart/2024/3/layout/hArchList1"/>
    <dgm:cxn modelId="{0A278F2B-816B-7040-80E2-F033C0E35B45}" type="presParOf" srcId="{A9DF17E7-3C28-6A4D-81DD-D4E46AFF44F8}" destId="{ADFA5888-EF81-1C44-8D48-8B34E75FEE23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1CC97-5216-4E8A-96D6-8784A7EF4061}">
      <dsp:nvSpPr>
        <dsp:cNvPr id="0" name=""/>
        <dsp:cNvSpPr/>
      </dsp:nvSpPr>
      <dsp:spPr>
        <a:xfrm>
          <a:off x="0" y="0"/>
          <a:ext cx="1681599" cy="16815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6" r="9734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E00A79C-0D61-44C3-8DCF-4DDEF82E4B17}">
      <dsp:nvSpPr>
        <dsp:cNvPr id="0" name=""/>
        <dsp:cNvSpPr/>
      </dsp:nvSpPr>
      <dsp:spPr>
        <a:xfrm>
          <a:off x="1861599" y="0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1800" kern="1200"/>
            <a:t>Distribución por estrato socioeconómico</a:t>
          </a:r>
        </a:p>
      </dsp:txBody>
      <dsp:txXfrm>
        <a:off x="1861599" y="0"/>
        <a:ext cx="5167674" cy="346182"/>
      </dsp:txXfrm>
    </dsp:sp>
    <dsp:sp modelId="{62F24777-04D4-4485-875D-D286EB873654}">
      <dsp:nvSpPr>
        <dsp:cNvPr id="0" name=""/>
        <dsp:cNvSpPr/>
      </dsp:nvSpPr>
      <dsp:spPr>
        <a:xfrm>
          <a:off x="1861599" y="346182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Se analizó cómo la población con TEA se distribuye en diferentes estratos socioeconómicos, identificando variaciones significativas.</a:t>
          </a:r>
        </a:p>
      </dsp:txBody>
      <dsp:txXfrm>
        <a:off x="1861599" y="346182"/>
        <a:ext cx="5167674" cy="1335417"/>
      </dsp:txXfrm>
    </dsp:sp>
    <dsp:sp modelId="{CCCC67E8-B980-4857-8200-19AB69A6E21B}">
      <dsp:nvSpPr>
        <dsp:cNvPr id="0" name=""/>
        <dsp:cNvSpPr/>
      </dsp:nvSpPr>
      <dsp:spPr>
        <a:xfrm>
          <a:off x="0" y="1816127"/>
          <a:ext cx="1681599" cy="1681599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12856" b="-6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E9EE58-36DF-4F78-B59E-72D9993D4818}">
      <dsp:nvSpPr>
        <dsp:cNvPr id="0" name=""/>
        <dsp:cNvSpPr/>
      </dsp:nvSpPr>
      <dsp:spPr>
        <a:xfrm>
          <a:off x="1861599" y="1816127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1800" kern="1200"/>
            <a:t>Distribución por grado escolar</a:t>
          </a:r>
        </a:p>
      </dsp:txBody>
      <dsp:txXfrm>
        <a:off x="1861599" y="1816127"/>
        <a:ext cx="5167674" cy="346182"/>
      </dsp:txXfrm>
    </dsp:sp>
    <dsp:sp modelId="{9F430C99-9A84-41D4-9A15-E997DD02583F}">
      <dsp:nvSpPr>
        <dsp:cNvPr id="0" name=""/>
        <dsp:cNvSpPr/>
      </dsp:nvSpPr>
      <dsp:spPr>
        <a:xfrm>
          <a:off x="1861599" y="2162310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Se estudió la representación de la población con TEA en distintos grados escolares para detectar patrones en su escolaridad.</a:t>
          </a:r>
        </a:p>
      </dsp:txBody>
      <dsp:txXfrm>
        <a:off x="1861599" y="2162310"/>
        <a:ext cx="5167674" cy="1335417"/>
      </dsp:txXfrm>
    </dsp:sp>
    <dsp:sp modelId="{8F335FFB-AEE3-4059-83FF-127239ACE40D}">
      <dsp:nvSpPr>
        <dsp:cNvPr id="0" name=""/>
        <dsp:cNvSpPr/>
      </dsp:nvSpPr>
      <dsp:spPr>
        <a:xfrm>
          <a:off x="0" y="3632255"/>
          <a:ext cx="1681599" cy="16815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4" r="10154" b="-2"/>
          <a:stretch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6012BE4-952C-49C1-8219-EDCB20F45186}">
      <dsp:nvSpPr>
        <dsp:cNvPr id="0" name=""/>
        <dsp:cNvSpPr/>
      </dsp:nvSpPr>
      <dsp:spPr>
        <a:xfrm>
          <a:off x="1861599" y="3632255"/>
          <a:ext cx="5167674" cy="34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O" sz="1800" kern="1200"/>
            <a:t>Desigualdades y concentración</a:t>
          </a:r>
        </a:p>
      </dsp:txBody>
      <dsp:txXfrm>
        <a:off x="1861599" y="3632255"/>
        <a:ext cx="5167674" cy="346182"/>
      </dsp:txXfrm>
    </dsp:sp>
    <dsp:sp modelId="{CC2A0037-13DF-478F-BE0A-F16FCFCCC0C9}">
      <dsp:nvSpPr>
        <dsp:cNvPr id="0" name=""/>
        <dsp:cNvSpPr/>
      </dsp:nvSpPr>
      <dsp:spPr>
        <a:xfrm>
          <a:off x="1861599" y="3978438"/>
          <a:ext cx="5167674" cy="1335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400" kern="1200"/>
            <a:t>Se identificaron áreas de mayor concentración y desigualdades en la distribución que requieren atención para mejorar inclusión.</a:t>
          </a:r>
        </a:p>
      </dsp:txBody>
      <dsp:txXfrm>
        <a:off x="1861599" y="3978438"/>
        <a:ext cx="5167674" cy="13354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EBF7E6-C6AC-1942-A029-D037777275E7}">
      <dsp:nvSpPr>
        <dsp:cNvPr id="0" name=""/>
        <dsp:cNvSpPr/>
      </dsp:nvSpPr>
      <dsp:spPr>
        <a:xfrm>
          <a:off x="0" y="0"/>
          <a:ext cx="3377565" cy="60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Visión clara del análisis</a:t>
          </a:r>
        </a:p>
      </dsp:txBody>
      <dsp:txXfrm>
        <a:off x="0" y="0"/>
        <a:ext cx="3377565" cy="602934"/>
      </dsp:txXfrm>
    </dsp:sp>
    <dsp:sp modelId="{7F2D65B0-C809-AA41-9AB9-2DED54AF3C97}">
      <dsp:nvSpPr>
        <dsp:cNvPr id="0" name=""/>
        <dsp:cNvSpPr/>
      </dsp:nvSpPr>
      <dsp:spPr>
        <a:xfrm>
          <a:off x="0" y="60293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 análisis exploratorio proporciona una comprensión detallada de la población con TEA basada en datos confiables y bien segmentados.</a:t>
          </a:r>
        </a:p>
      </dsp:txBody>
      <dsp:txXfrm>
        <a:off x="0" y="602934"/>
        <a:ext cx="3377565" cy="1892815"/>
      </dsp:txXfrm>
    </dsp:sp>
    <dsp:sp modelId="{6759A606-67B4-CF41-9C42-38BECA110414}">
      <dsp:nvSpPr>
        <dsp:cNvPr id="0" name=""/>
        <dsp:cNvSpPr/>
      </dsp:nvSpPr>
      <dsp:spPr>
        <a:xfrm>
          <a:off x="3715321" y="0"/>
          <a:ext cx="3377565" cy="60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Diversidad y segmentación</a:t>
          </a:r>
        </a:p>
      </dsp:txBody>
      <dsp:txXfrm>
        <a:off x="3715321" y="0"/>
        <a:ext cx="3377565" cy="602934"/>
      </dsp:txXfrm>
    </dsp:sp>
    <dsp:sp modelId="{5AD3ADA2-E334-C940-B55F-14358DFFAD29}">
      <dsp:nvSpPr>
        <dsp:cNvPr id="0" name=""/>
        <dsp:cNvSpPr/>
      </dsp:nvSpPr>
      <dsp:spPr>
        <a:xfrm>
          <a:off x="3715321" y="60293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 reconoce la diversidad dentro de la población con TEA a través de la segmentación, permitiendo un enfoque más preciso en el estudio.</a:t>
          </a:r>
        </a:p>
      </dsp:txBody>
      <dsp:txXfrm>
        <a:off x="3715321" y="602934"/>
        <a:ext cx="3377565" cy="1892815"/>
      </dsp:txXfrm>
    </dsp:sp>
    <dsp:sp modelId="{301BE39A-79DA-004F-897B-00E4C1965AB4}">
      <dsp:nvSpPr>
        <dsp:cNvPr id="0" name=""/>
        <dsp:cNvSpPr/>
      </dsp:nvSpPr>
      <dsp:spPr>
        <a:xfrm>
          <a:off x="7430643" y="0"/>
          <a:ext cx="3377565" cy="602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Herramientas para políticas públicas</a:t>
          </a:r>
        </a:p>
      </dsp:txBody>
      <dsp:txXfrm>
        <a:off x="7430643" y="0"/>
        <a:ext cx="3377565" cy="602934"/>
      </dsp:txXfrm>
    </dsp:sp>
    <dsp:sp modelId="{ADFA5888-EF81-1C44-8D48-8B34E75FEE23}">
      <dsp:nvSpPr>
        <dsp:cNvPr id="0" name=""/>
        <dsp:cNvSpPr/>
      </dsp:nvSpPr>
      <dsp:spPr>
        <a:xfrm>
          <a:off x="7430643" y="602934"/>
          <a:ext cx="3377565" cy="189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Los hallazgos ofrecen herramientas valiosas para diseñar políticas públicas que respondan a las necesidades específicas de la población con TEA.</a:t>
          </a:r>
        </a:p>
      </dsp:txBody>
      <dsp:txXfrm>
        <a:off x="7430643" y="602934"/>
        <a:ext cx="3377565" cy="1892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verticalVisualTextBlock1">
  <dgm:title val="Vertical Visual Text Blocks"/>
  <dgm:desc val="Pictures with short bits of text with formatted headers. Use as an easier-to-read alternative to a bulleted list."/>
  <dgm:catLst>
    <dgm:cat type="picture" pri="1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Root">
    <dgm:varLst>
      <dgm:dir/>
      <dgm:resizeHandles val="exact"/>
    </dgm:varLst>
    <dgm:choose name="BasedOnLanguageDirection">
      <dgm:if name="LeftToRight" func="var" arg="dir" op="equ" val="norm">
        <dgm:alg type="lin">
          <dgm:param type="linDir" val="fromT"/>
          <dgm:param type="vertAlign" val="t"/>
          <dgm:param type="horzAlign" val="l"/>
        </dgm:alg>
      </dgm:if>
      <dgm:else name="RightToLeft">
        <dgm:alg type="lin">
          <dgm:param type="linDir" val="fromT"/>
          <dgm:param type="vertAlign" val="t"/>
          <dgm:param type="horzAlign" val="r"/>
        </dgm:alg>
      </dgm:else>
    </dgm:choose>
    <dgm:presOf/>
    <dgm:constrLst>
      <dgm:constr type="primFontSz" for="des" forName="Subtitle" op="equ" val="18"/>
      <dgm:constr type="primFontSz" for="des" forName="Description" refType="primFontSz" refFor="des" refForName="Subtitle" op="equ" fact="0.77"/>
      <dgm:constr type="w" for="ch" forName="Composite" refType="w"/>
      <dgm:constr type="h" for="ch" forName="Composite" refType="h"/>
      <dgm:constr type="h" for="ch" forName="sibTrans" refType="h" refFor="ch" refForName="Composite" fact="0.08"/>
      <dgm:constr type="sp" refType="w" refFor="ch" refForName="Composite" op="equ" fact="0.1"/>
    </dgm:constrLst>
    <dgm:ruleLst/>
    <dgm:forEach name="DirectChildrenOfRoot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Picture" refType="w" fact="0.335"/>
          <dgm:constr type="h" for="ch" forName="Picture" refType="w" refFor="ch" refForName="Picture" op="equ"/>
          <dgm:constr type="h" for="ch" forName="Picture" refType="h" op="lte"/>
          <dgm:constr type="l" for="ch" forName="Subtitle" refType="r" refFor="ch" refForName="Picture"/>
          <dgm:constr type="lOff" for="ch" forName="Subtitle" val="5"/>
          <dgm:constr type="h" for="ch" forName="Subtitle" refType="h" fact="0.1"/>
          <dgm:constr type="t" for="ch" forName="Description" refType="b" refFor="ch" refForName="Subtitle"/>
          <dgm:constr type="l" for="ch" forName="Description" refType="r" refFor="ch" refForName="Picture"/>
          <dgm:constr type="lOff" for="ch" forName="Description" val="5"/>
        </dgm:constrLst>
        <dgm:ruleLst/>
        <dgm:layoutNode name="Picture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ubtitle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SubtitleConstraintsBasedOnLanguageDirection">
            <dgm:if name="SubtitleIsLeftToRight" func="var" arg="dir" op="equ" val="norm">
              <dgm:constrLst>
                <dgm:constr type="h" refType="w" op="lte" fact="0.4"/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SubtitleIsRightToLeft">
              <dgm:constrLst>
                <dgm:constr type="h" refType="w" op="lte" fact="0.4"/>
                <dgm:constr type="rMarg"/>
                <dgm:constr type="lMarg" refType="primFontSz" fact="0.1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Description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DescriptionConstraintsBasedOnLanguageDirection">
            <dgm:if name="DescriptionIsLeftToRight" func="var" arg="dir" op="equ" val="norm">
              <dgm:constrLst>
                <dgm:constr type="lMarg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DescriptionIsRightToLeft">
              <dgm:constrLst>
                <dgm:constr type="lMarg" refType="primFontSz" fact="0.1"/>
                <dgm:constr type="rMarg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EA69A-0574-6647-B3D3-1823FCEAB93A}" type="datetimeFigureOut">
              <a:rPr lang="es-CO" smtClean="0"/>
              <a:t>8/09/25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BEA506-2C90-064E-94AA-A88005F1BF7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7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contenido generado por IA puede ser incorrecto.
---
Esta presentación aborda el análisis exploratorio del </a:t>
            </a:r>
            <a:r>
              <a:rPr lang="es-CO" dirty="0" err="1"/>
              <a:t>dataset</a:t>
            </a:r>
            <a:r>
              <a:rPr lang="es-CO" dirty="0"/>
              <a:t> SIMAT Cali, enfocado en la caracterización y segmentación de la población con Trastorno del Espectro Autista (TEA). Se explorarán objetivos, hallazgos demográficos, segmentación mediante K-</a:t>
            </a:r>
            <a:r>
              <a:rPr lang="es-CO" dirty="0" err="1"/>
              <a:t>Means</a:t>
            </a:r>
            <a:r>
              <a:rPr lang="es-CO" dirty="0"/>
              <a:t> y sus implicaciones para políticas públicas y estrategias de intervención.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5256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exploró cómo se distribuye la población con TEA en función del estrato socioeconómico y el grado escolar, detectando posibles desigualdades y áreas de mayor concentración.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33256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Esta sección describe la metodología de segmentación usada, las variables consideradas y los resultados de la identificación de clusters que agrupan a la población con características similares.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50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aplicó el algoritmo K-Means con variables seleccionadas como edad, estrato, grado y otras características relevantes para agrupar la población en clusters homogéneos.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219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detallan las principales características de cada uno de los tres clusters encontrados, incluyendo diferencias en edad, estrato, nivel educativo y perfiles particulares.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6131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Los clusters permiten identificar grupos prioritarios para intervenciones específicas, facilitando estrategias diferenciadas y focalizadas para mejorar la atención y detección del TEA.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470571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En este apartado se discuten cómo los hallazgos pueden orientar políticas públicas y estrategias para mejorar la detección y el apoyo a la población con TEA en Cali.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15758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propone priorizar recursos y esfuerzos en los clusters identificados como de mayor riesgo para favorecer una detección temprana y oportuna del TEA.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8092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
---
Cada </a:t>
            </a:r>
            <a:r>
              <a:rPr lang="es-CO" dirty="0" err="1"/>
              <a:t>cluster</a:t>
            </a:r>
            <a:r>
              <a:rPr lang="es-CO" dirty="0"/>
              <a:t> requiere estrategias específicas que consideren sus características particulares para maximizar la efectividad de las intervenciones educativas y sociales.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78492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
---
Se enfatiza la importancia de asignar recursos de manera estratégica y capacitar a docentes para atender adecuadamente a la diversidad y necesidades de la población con TEA.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806008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Finalmente, se presentan reflexiones sobre investigaciones futuras, equidad en el acceso y la integración de datos para optimizar modelos predictivos y políticas inclusivas.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19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37200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En esta sesión revisaremos el contexto y objetivos del análisis exploratorio de datos (EDA), descubriremos hallazgos demográficos y educativos, analizaremos la segmentación poblacional mediante K-Means, abordaremos implicaciones para políticas públicas y discutiremos consideraciones adicionales y próximos pasos.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593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Es necesario profundizar en el estudio de casos atípicos que puedan revelar barreras o demoras en la inclusión educativa y social de estudiantes con TEA.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20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32351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Es vital asegurar que todas las poblaciones, sin importar su cluster, tengan acceso equitativo a servicios y oportunidades de diagnóstico y atención.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21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83885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
---
Incorporar datos externos y desarrollar modelos predictivos permitirá anticipar necesidades y mejorar la planificación de intervenciones a nivel poblacional.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22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665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El análisis exploratorio del </a:t>
            </a:r>
            <a:r>
              <a:rPr lang="es-CO" dirty="0" err="1"/>
              <a:t>dataset</a:t>
            </a:r>
            <a:r>
              <a:rPr lang="es-CO" dirty="0"/>
              <a:t> SIMAT Cali ofrece una visión clara de la población con TEA y su diversidad. La segmentación y hallazgos presentados brindan herramientas valiosas para diseñar políticas públicas efectivas y estrategias de intervención focalizadas que beneficien a esta población.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23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8682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Este apartado presenta los objetivos del estudio, la importancia de la detección temprana del TEA y una descripción general del dataset SIMAT Cali utilizado para el análisis.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1686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El objetivo principal es caracterizar y segmentar la población con TEA en Cali a partir del dataset SIMAT, con el fin de identificar patrones relevantes que permitan mejorar la detección y atención temprana.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379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La detección temprana es fundamental para garantizar intervenciones oportunas que mejoren el desarrollo y calidad de vida de las personas con TEA, facilitando su inclusión en el sistema educativo y social.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4635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El dataset SIMAT Cali contiene información educativa y demográfica de estudiantes, incluyendo datos relevantes para el análisis del TEA, como edad, estrato socioeconómico, grado escolar y reportes de diagnóstico.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1883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En esta sección se presentan los principales patrones demográficos y educativos encontrados en la población con TEA, así como la identificación de valores atípicos y distribución por variables clave.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7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9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analizaron las medidas de tendencia central para la edad de los estudiantes con TEA, observando características importantes para la detección y seguimiento en diferentes grupos etarios.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8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4999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/>
              <a:t>
---
Se detectaron casos atípicos en la edad y otros parámetros que pueden deberse a retrasos en diagnóstico o inclusión, errores en el registro o características especiales de algunos estudiantes.
Origen de imagen: biblioteca de contenido de Microsoft 365
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179FE0-BEA2-2741-9F63-25842EA84F2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57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5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72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02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9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02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5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57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92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7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169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7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7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53EEE9-D5B4-6C5F-25A0-36519C74A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s-CO" sz="3600"/>
              <a:t>Análisis Exploratorio de Datos del Dataset SIMAT Cali: Caracterización y Segmentación de la Población con TEA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046121-D6A5-EC1A-5A46-036F072D6D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es-CO" sz="2400"/>
              <a:t>Exploración y segmentación para apoyar políticas eficaces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121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A6D28F-6499-FAF0-5054-AD1BC7E21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3412998" cy="18394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O" sz="3100"/>
              <a:t>Distribución por estrato socioeconómico y grado escolar</a:t>
            </a:r>
          </a:p>
        </p:txBody>
      </p:sp>
      <p:graphicFrame>
        <p:nvGraphicFramePr>
          <p:cNvPr id="4" name="Marcador de contenido 4">
            <a:extLst>
              <a:ext uri="{FF2B5EF4-FFF2-40B4-BE49-F238E27FC236}">
                <a16:creationId xmlns:a16="http://schemas.microsoft.com/office/drawing/2014/main" id="{2699B8E2-3316-48D1-A595-02C62CD22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52996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VisualTitledTextBox"/>
                  </p202:designTagLst>
                </p202:designPr>
              </p:ext>
            </p:extLst>
          </p:nvPr>
        </p:nvGraphicFramePr>
        <p:xfrm>
          <a:off x="4632670" y="1014984"/>
          <a:ext cx="7029274" cy="5314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914214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1F7618-0F44-562C-2BAD-1C2EB369C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s-CO" sz="6500"/>
              <a:t>Segmentación de la población mediante K-Means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0655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B76698E-BC7C-553F-8F3A-CDAB868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Metodología y variables empleadas en la segmentación</a:t>
            </a:r>
          </a:p>
        </p:txBody>
      </p:sp>
      <p:pic>
        <p:nvPicPr>
          <p:cNvPr id="5" name="Marcador de contenido 4" descr="Las burbujas de comunicación rojas con espacio de copia están conectadas entre sí con flechas negras. Esta imagen muestra las redes sociales y la comunicación en línea entre las personas.">
            <a:extLst>
              <a:ext uri="{FF2B5EF4-FFF2-40B4-BE49-F238E27FC236}">
                <a16:creationId xmlns:a16="http://schemas.microsoft.com/office/drawing/2014/main" id="{4417D2F1-0814-4E2F-A4E5-F75568A3E7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609" r="1438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236DB-6ADD-EB86-7929-2D98F4891F8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Algoritmo K-Means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Se utilizó el algoritmo K-Means para agrupar la población en clusters homogéneos basados en características comunes.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Variables seleccionadas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Las variables seleccionadas incluyen edad, estrato, grado y otras características relevantes para una segmentación precisa.</a:t>
            </a:r>
          </a:p>
        </p:txBody>
      </p:sp>
    </p:spTree>
    <p:extLst>
      <p:ext uri="{BB962C8B-B14F-4D97-AF65-F5344CB8AC3E}">
        <p14:creationId xmlns:p14="http://schemas.microsoft.com/office/powerpoint/2010/main" val="6414418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9FA8C6-2063-5FD1-7EA0-AEE809AAD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1"/>
            <a:ext cx="4306824" cy="1477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Características de los tres clusters identificados</a:t>
            </a:r>
          </a:p>
        </p:txBody>
      </p:sp>
      <p:pic>
        <p:nvPicPr>
          <p:cNvPr id="5" name="Marcador de contenido 4" descr="Idea bombilla éxito inspiración papel arrugado">
            <a:extLst>
              <a:ext uri="{FF2B5EF4-FFF2-40B4-BE49-F238E27FC236}">
                <a16:creationId xmlns:a16="http://schemas.microsoft.com/office/drawing/2014/main" id="{A89E40E9-C2E5-415E-A2DD-3C63E987AB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-2" b="559"/>
          <a:stretch>
            <a:fillRect/>
          </a:stretch>
        </p:blipFill>
        <p:spPr>
          <a:xfrm>
            <a:off x="1" y="2613892"/>
            <a:ext cx="4946906" cy="36893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B41DF8-A2B2-53D8-9536-CD1BB9F6A6E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641848" y="1014984"/>
            <a:ext cx="5889161" cy="528826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Diferencias por edad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Cada cluster presenta un rango de edad predominante que influye en sus características y comportamientos.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Variaciones en estrato social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Los clusters muestran diferencias claras en estrato socioeconómico, afectando su estilo de vida y consumo.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Niveles educativos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El nivel educativo varía entre clusters, reflejando distintos perfiles y oportunidades.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Perfiles particulares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Cada cluster tiene características particulares que definen sus hábitos y preferencias.</a:t>
            </a:r>
          </a:p>
        </p:txBody>
      </p:sp>
    </p:spTree>
    <p:extLst>
      <p:ext uri="{BB962C8B-B14F-4D97-AF65-F5344CB8AC3E}">
        <p14:creationId xmlns:p14="http://schemas.microsoft.com/office/powerpoint/2010/main" val="148711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404C6F-FB49-FF39-0FE4-E555B7A80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Interpretación y relevancia de los clusters para la intervención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0FE61A-50FB-1113-0CF6-2F6BA2F4EA9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Identificación de grupos prioritarios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Los clusters ayudan a detectar grupos que requieren atención específica para una mejor intervención en TEA.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Estrategias de intervención diferenciadas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Permiten diseñar estrategias específicas y adaptadas para cada cluster identificado.</a:t>
            </a:r>
          </a:p>
        </p:txBody>
      </p:sp>
      <p:pic>
        <p:nvPicPr>
          <p:cNvPr id="5" name="Marcador de contenido 4" descr="Amable madre ayudando a su hijo a hacer la tarea en la cocina. Madre ayudando a su hijo con la tarea en la mesa. Creatividad de los niños. Retrato de una madre sonriente ayudando a su hijo con la tarea en la cocina de casa">
            <a:extLst>
              <a:ext uri="{FF2B5EF4-FFF2-40B4-BE49-F238E27FC236}">
                <a16:creationId xmlns:a16="http://schemas.microsoft.com/office/drawing/2014/main" id="{A3E8DE8C-612D-491E-86F8-8A5207D82C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973" r="15724" b="2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1741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ED345-65B7-0182-10AA-663B367B6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s-CO" sz="6500"/>
              <a:t>Implicaciones para la política pública y estrategias de intervención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54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4EAC55-C4DB-F593-FBEA-EFCDD2F6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Priorización de la detección temprana en clusters de mayor riesgo</a:t>
            </a:r>
          </a:p>
        </p:txBody>
      </p:sp>
      <p:pic>
        <p:nvPicPr>
          <p:cNvPr id="5" name="Marcador de contenido 4" descr="Interfaz médica del futuro, un sistema para gestionar los datos médicos obtenidos mediante el escaneo de la red neuronal del cerebro humano. Gracias a las tecnologías modernas y la ayuda de las redes neuronales, es posible hacer predicciones y diagnosticar enfermedades en una etapa temprana.">
            <a:extLst>
              <a:ext uri="{FF2B5EF4-FFF2-40B4-BE49-F238E27FC236}">
                <a16:creationId xmlns:a16="http://schemas.microsoft.com/office/drawing/2014/main" id="{98ADE8A6-C927-4BC4-842B-F073C207F52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322" r="20081" b="-1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57C6E7-B50A-01ED-7AFC-5F192827DB9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Focalización en clusters de riesgo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Identificar y enfocar recursos en grupos con mayor probabilidad de presentar TEA mejora la eficacia de la detección.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Detección temprana oportuna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Priorizar la detección en estos clusters permite intervenciones más rápidas y mejores resultados para los afectados.</a:t>
            </a:r>
          </a:p>
        </p:txBody>
      </p:sp>
    </p:spTree>
    <p:extLst>
      <p:ext uri="{BB962C8B-B14F-4D97-AF65-F5344CB8AC3E}">
        <p14:creationId xmlns:p14="http://schemas.microsoft.com/office/powerpoint/2010/main" val="1444823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B27168-0786-5211-D12E-98053027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Intervenciones diferenciadas según perfil del cluster</a:t>
            </a:r>
          </a:p>
        </p:txBody>
      </p:sp>
      <p:pic>
        <p:nvPicPr>
          <p:cNvPr id="5" name="Marcador de contenido 4" descr="Jugar a un juego de mesa ficticio con peones">
            <a:extLst>
              <a:ext uri="{FF2B5EF4-FFF2-40B4-BE49-F238E27FC236}">
                <a16:creationId xmlns:a16="http://schemas.microsoft.com/office/drawing/2014/main" id="{9DF58889-DC09-42FE-8776-5543E96465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9089" r="-2" b="-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4405918-431B-E0DE-0007-AF8D65449E2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Importancia de la diferenciación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Las intervenciones deben adaptarse a las características únicas de cada cluster para mejorar su impacto y efectividad.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Estrategias específicas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Cada cluster requiere un enfoque propio que responda a sus necesidades sociales y educativas específicas.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Maximización del impacto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consideración del perfil del cluster maximiza la efectividad y beneficios de las intervenciones aplicadas.</a:t>
            </a:r>
          </a:p>
        </p:txBody>
      </p:sp>
    </p:spTree>
    <p:extLst>
      <p:ext uri="{BB962C8B-B14F-4D97-AF65-F5344CB8AC3E}">
        <p14:creationId xmlns:p14="http://schemas.microsoft.com/office/powerpoint/2010/main" val="15080115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8A8D26-EBFA-3D94-C038-4F56E2B7B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Asignación de recursos estratégicos y formación docente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038228-4064-8A63-2F40-2637C6D8DD5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Asignación estratégica de recursos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Es vital distribuir recursos educativos eficazmente para apoyar a estudiantes con TEA y sus necesidades específicas.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Capacitación docente especializada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Formar a maestros para comprender y atender la diversidad y necesidades de estudiantes con TEA mejora la educación inclusiva.</a:t>
            </a:r>
          </a:p>
        </p:txBody>
      </p:sp>
      <p:pic>
        <p:nvPicPr>
          <p:cNvPr id="5" name="Marcador de contenido 4" descr="Tienen preguntas">
            <a:extLst>
              <a:ext uri="{FF2B5EF4-FFF2-40B4-BE49-F238E27FC236}">
                <a16:creationId xmlns:a16="http://schemas.microsoft.com/office/drawing/2014/main" id="{DC666456-6D0B-4C04-9CC4-460AC8C8C19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337" r="7535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42964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77389C-3B97-CA86-22A8-5C06663B7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s-CO" sz="6500"/>
              <a:t>Consideraciones adicionales y próximos pasos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0313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57303A-BA76-B38E-2F67-6E02E5760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Temario de la Presentación</a:t>
            </a:r>
          </a:p>
        </p:txBody>
      </p:sp>
      <p:pic>
        <p:nvPicPr>
          <p:cNvPr id="5" name="Marcador de contenido 4" descr="Foto de un hombre de negocios mirando pensativamente un gráfico sobre un fondo blanco">
            <a:extLst>
              <a:ext uri="{FF2B5EF4-FFF2-40B4-BE49-F238E27FC236}">
                <a16:creationId xmlns:a16="http://schemas.microsoft.com/office/drawing/2014/main" id="{205F4739-20CB-41FC-A24B-FE1DB0128A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16996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9EB83-5D56-4668-7A09-B4305755337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Contexto y objetivos del análisis EDA</a:t>
            </a:r>
          </a:p>
          <a:p>
            <a:pPr>
              <a:lnSpc>
                <a:spcPct val="110000"/>
              </a:lnSpc>
            </a:pPr>
            <a:r>
              <a:rPr lang="en-US" sz="1900"/>
              <a:t>Hallazgos demográficos y educativos principales</a:t>
            </a:r>
          </a:p>
          <a:p>
            <a:pPr>
              <a:lnSpc>
                <a:spcPct val="110000"/>
              </a:lnSpc>
            </a:pPr>
            <a:r>
              <a:rPr lang="en-US" sz="1900"/>
              <a:t>Segmentación de la población mediante K-Means</a:t>
            </a:r>
          </a:p>
          <a:p>
            <a:pPr>
              <a:lnSpc>
                <a:spcPct val="110000"/>
              </a:lnSpc>
            </a:pPr>
            <a:r>
              <a:rPr lang="en-US" sz="1900"/>
              <a:t>Implicaciones para la política pública y estrategias de intervención</a:t>
            </a:r>
          </a:p>
          <a:p>
            <a:pPr>
              <a:lnSpc>
                <a:spcPct val="110000"/>
              </a:lnSpc>
            </a:pPr>
            <a:r>
              <a:rPr lang="en-US" sz="1900"/>
              <a:t>Consideraciones adicionales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11198838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77FAA-D2F6-E004-8831-99D81404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/>
              <a:t>Investigación de casos atípicos y retrasos en inclusión</a:t>
            </a:r>
          </a:p>
        </p:txBody>
      </p:sp>
      <p:pic>
        <p:nvPicPr>
          <p:cNvPr id="5" name="Marcador de contenido 4" descr="Joven afroamericana que trabaja como científica y hace experimentos, toma notas y usa la computadora">
            <a:extLst>
              <a:ext uri="{FF2B5EF4-FFF2-40B4-BE49-F238E27FC236}">
                <a16:creationId xmlns:a16="http://schemas.microsoft.com/office/drawing/2014/main" id="{383385D9-B39E-4220-B722-34A493743B1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718" r="2278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8196A15-88D9-9302-DBFB-2F9FCA4676C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Estudio de casos atípicos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Analizar casos atípicos permite identificar barreras invisibles que dificultan la inclusión educativa y social de estudiantes con TEA.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Retrasos en inclusión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Es fundamental detectar demoras en la inclusión para implementar estrategias que mejoren la participación y el desarrollo social.</a:t>
            </a:r>
          </a:p>
        </p:txBody>
      </p:sp>
    </p:spTree>
    <p:extLst>
      <p:ext uri="{BB962C8B-B14F-4D97-AF65-F5344CB8AC3E}">
        <p14:creationId xmlns:p14="http://schemas.microsoft.com/office/powerpoint/2010/main" val="20645917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76F448E-2F05-CD48-CEE1-BEFE08D8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Garantizar equidad y acceso en los distintos clusters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43FE61-9AAA-BEB8-7DCF-9C205B615D2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79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Acceso equitativo universal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Todas las poblaciones deben recibir servicios y atención sin discriminación ni barreras.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Inclusión de todos los clusters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Garantizar que cada cluster social o demográfico tenga igualdad en oportunidades diagnósticas y de atención.</a:t>
            </a:r>
          </a:p>
        </p:txBody>
      </p:sp>
      <p:pic>
        <p:nvPicPr>
          <p:cNvPr id="5" name="Marcador de contenido 4" descr="Liderazgo, Habilidad, Negocios, Estrategia de Negocios, Búsqueda">
            <a:extLst>
              <a:ext uri="{FF2B5EF4-FFF2-40B4-BE49-F238E27FC236}">
                <a16:creationId xmlns:a16="http://schemas.microsoft.com/office/drawing/2014/main" id="{71EFC06E-1FD1-47DD-8256-2FB5BF164E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3442" r="17434" b="1"/>
          <a:stretch>
            <a:fillRect/>
          </a:stretch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461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AD45BD-A3C3-E9A3-F520-D4B5E8CF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Integración de datos externos y diseño de modelos predictivos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B94DAE-BC88-1DEA-097A-9DA66642443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Incorporación de datos externos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Incluir datos externos amplía la base informativa para analizar tendencias y patrones relevantes.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Modelos predictivos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El desarrollo de modelos predictivos ayuda a anticipar necesidades futuras con mayor precisión.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Planificación poblacional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planificación basada en predicciones mejora las intervenciones a nivel poblacional y la asignación de recursos.</a:t>
            </a:r>
          </a:p>
        </p:txBody>
      </p:sp>
      <p:pic>
        <p:nvPicPr>
          <p:cNvPr id="5" name="Marcador de contenido 4" descr="Íconos de redes sociales con modelo de ciudad futurista">
            <a:extLst>
              <a:ext uri="{FF2B5EF4-FFF2-40B4-BE49-F238E27FC236}">
                <a16:creationId xmlns:a16="http://schemas.microsoft.com/office/drawing/2014/main" id="{3A275975-FC43-44B4-94B4-D1112B38E2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8999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971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E9B61DB-C942-153B-34D6-D8E7EBA9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572768"/>
            <a:ext cx="8162176" cy="1406993"/>
          </a:xfrm>
        </p:spPr>
        <p:txBody>
          <a:bodyPr anchor="b">
            <a:normAutofit/>
          </a:bodyPr>
          <a:lstStyle/>
          <a:p>
            <a:r>
              <a:rPr lang="es-CO" sz="6000"/>
              <a:t>Conclusión</a:t>
            </a:r>
          </a:p>
        </p:txBody>
      </p:sp>
      <p:graphicFrame>
        <p:nvGraphicFramePr>
          <p:cNvPr id="11" name="Marcador de contenido 2">
            <a:extLst>
              <a:ext uri="{FF2B5EF4-FFF2-40B4-BE49-F238E27FC236}">
                <a16:creationId xmlns:a16="http://schemas.microsoft.com/office/drawing/2014/main" id="{A5E82FB8-805B-E2D5-82E3-D74CB9537F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356164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640078" y="3593592"/>
          <a:ext cx="10808208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1FC8CC-145C-8745-889B-6521F9CCB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3256965"/>
            <a:ext cx="97886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67547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A6FFB4-C461-FE70-F45C-BFCF6839A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s-CO" sz="6500"/>
              <a:t>Contexto y objetivos del análisis EDA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3114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40FBD1-9FD0-5BC7-9A0C-159A05784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0" y="914400"/>
            <a:ext cx="6501810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Presentación del objetivo del estudio</a:t>
            </a:r>
          </a:p>
        </p:txBody>
      </p:sp>
      <p:pic>
        <p:nvPicPr>
          <p:cNvPr id="5" name="Marcador de contenido 4" descr="Concepto de datos comprimidos con palabras del alfabeto con bloques">
            <a:extLst>
              <a:ext uri="{FF2B5EF4-FFF2-40B4-BE49-F238E27FC236}">
                <a16:creationId xmlns:a16="http://schemas.microsoft.com/office/drawing/2014/main" id="{4203939F-EB27-4E6B-8F4E-7BA24B60350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2975" r="21959" b="2"/>
          <a:stretch>
            <a:fillRect/>
          </a:stretch>
        </p:blipFill>
        <p:spPr>
          <a:xfrm>
            <a:off x="20" y="914399"/>
            <a:ext cx="4416532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F0C876-F358-69CF-6068-617D3686179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029200" y="2176036"/>
            <a:ext cx="6501810" cy="4121885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Caracterización de población TEA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Se busca describir las características de la población con TEA en Cali usando datos del SIMAT.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Segmentación basada en datos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Segmentar la población para identificar subgrupos con patrones específicos que faciliten intervenciones.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Mejora en detección y atención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Identificar patrones para optimizar la detección temprana y mejorar la atención a personas con TEA.</a:t>
            </a:r>
          </a:p>
        </p:txBody>
      </p:sp>
    </p:spTree>
    <p:extLst>
      <p:ext uri="{BB962C8B-B14F-4D97-AF65-F5344CB8AC3E}">
        <p14:creationId xmlns:p14="http://schemas.microsoft.com/office/powerpoint/2010/main" val="7013173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9AFE57-EF54-DEB0-BCA8-D8ACAE2A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Importancia de la detección temprana del TEA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2C508C-6473-7CFB-4A5F-D555170337F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Detección oportuna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detección temprana permite intervenciones rápidas que mejoran el desarrollo integral de personas con TEA.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Mejora en calidad de vida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Intervenciones tempranas contribuyen a potenciar habilidades y calidad de vida en personas con TEA.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Inclusión educativa y social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detección precoz facilita la inclusión educativa y social de las personas con TEA en diferentes entornos.</a:t>
            </a:r>
          </a:p>
        </p:txBody>
      </p:sp>
      <p:pic>
        <p:nvPicPr>
          <p:cNvPr id="5" name="Marcador de contenido 4" descr="Foto de una doctora revisando la frecuencia cardíaca de su joven paciente">
            <a:extLst>
              <a:ext uri="{FF2B5EF4-FFF2-40B4-BE49-F238E27FC236}">
                <a16:creationId xmlns:a16="http://schemas.microsoft.com/office/drawing/2014/main" id="{E350A624-49CC-40AB-A17A-453E5563B8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8999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0390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B7F287-A880-65B5-A03C-9A88A5E5E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Descripción del dataset SIMAT Cali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DC19AD-A60D-ABA6-5B5E-A60A749E4F2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Contenido del dataset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El dataset incluye información educativa y demográfica de estudiantes en Cali para análisis detallados.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Variables relevantes para TEA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Se consideran variables como edad, estrato socioeconómico, grado escolar y reportes de diagnóstico para el análisis del TEA.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Importancia del análisis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Este dataset permite identificar patrones y apoyar decisiones en educación inclusiva para estudiantes con TEA.</a:t>
            </a:r>
          </a:p>
        </p:txBody>
      </p:sp>
      <p:pic>
        <p:nvPicPr>
          <p:cNvPr id="5" name="Marcador de contenido 4" descr="Vista del Ayuntamiento de Oslo y la escena callejera con gente y viajero / Oslo, Noruega">
            <a:extLst>
              <a:ext uri="{FF2B5EF4-FFF2-40B4-BE49-F238E27FC236}">
                <a16:creationId xmlns:a16="http://schemas.microsoft.com/office/drawing/2014/main" id="{0F3A8CC6-35D7-452E-963E-D726AD2D0A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9955" r="35039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9256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982E74-9B60-E630-0B80-611F51088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219" y="1115844"/>
            <a:ext cx="7680960" cy="4631911"/>
          </a:xfrm>
        </p:spPr>
        <p:txBody>
          <a:bodyPr anchor="b">
            <a:normAutofit/>
          </a:bodyPr>
          <a:lstStyle/>
          <a:p>
            <a:r>
              <a:rPr lang="es-CO" sz="6500"/>
              <a:t>Hallazgos demográficos y educativos principales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C0BBAA-A5EC-5D5D-32E6-9F7EA6048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131" y="6268313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7973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A52949-5EE9-3B75-B2B8-1EE5103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291472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Patrones de edad: media, mediana y moda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494159-D75C-54DE-197E-E4F8E8E8881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40080" y="2176036"/>
            <a:ext cx="6291472" cy="4123944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Análisis de la media de edad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media ofrece un promedio representativo de las edades de estudiantes con TEA para comprender tendencias generales.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Determinación de la mediana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mediana muestra el valor central que divide el grupo de estudiantes con TEA en dos mitades iguales por edad.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Identificación de la moda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La moda indica la edad más frecuente entre los estudiantes con TEA, ayudando a identificar grupos etarios predominantes.</a:t>
            </a:r>
          </a:p>
        </p:txBody>
      </p:sp>
      <p:pic>
        <p:nvPicPr>
          <p:cNvPr id="5" name="Marcador de contenido 4" descr="Representación pictórica de un gráfico">
            <a:extLst>
              <a:ext uri="{FF2B5EF4-FFF2-40B4-BE49-F238E27FC236}">
                <a16:creationId xmlns:a16="http://schemas.microsoft.com/office/drawing/2014/main" id="{4130060B-700C-44E7-9FEE-159375CB0E2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4267" r="30726"/>
          <a:stretch>
            <a:fillRect/>
          </a:stretch>
        </p:blipFill>
        <p:spPr>
          <a:xfrm>
            <a:off x="7776429" y="914400"/>
            <a:ext cx="4414591" cy="535710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774468" y="6271515"/>
            <a:ext cx="441655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3017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D4D90-AE27-4C72-AF5C-4FD03DA3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Identificación de outliers y posibles explicaciones</a:t>
            </a:r>
          </a:p>
        </p:txBody>
      </p:sp>
      <p:pic>
        <p:nvPicPr>
          <p:cNvPr id="5" name="Marcador de contenido 4" descr="Visualización 3D de un modelo digital de conexiones neuronales humanas que se muestra en un monitor médico.">
            <a:extLst>
              <a:ext uri="{FF2B5EF4-FFF2-40B4-BE49-F238E27FC236}">
                <a16:creationId xmlns:a16="http://schemas.microsoft.com/office/drawing/2014/main" id="{399CB484-CEAA-4E94-B035-4674B2DBD7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773" r="30630" b="-1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01BA46-24A6-C706-D730-6E1DF66F481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Detección de valores atípicos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Se identificaron casos atípicos en la edad y otros parámetros mediante análisis estadísticos detallados.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es-CO" sz="1400" b="1"/>
              <a:t>Posibles causas de outliers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es-CO" sz="1400"/>
              <a:t>Los outliers pueden originarse por retrasos en diagnóstico, errores en el registro o características especiales en algunos estudiantes.</a:t>
            </a:r>
          </a:p>
        </p:txBody>
      </p:sp>
    </p:spTree>
    <p:extLst>
      <p:ext uri="{BB962C8B-B14F-4D97-AF65-F5344CB8AC3E}">
        <p14:creationId xmlns:p14="http://schemas.microsoft.com/office/powerpoint/2010/main" val="32326967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2068</Words>
  <Application>Microsoft Macintosh PowerPoint</Application>
  <PresentationFormat>Panorámica</PresentationFormat>
  <Paragraphs>159</Paragraphs>
  <Slides>23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Aptos</vt:lpstr>
      <vt:lpstr>Arial</vt:lpstr>
      <vt:lpstr>Bierstadt</vt:lpstr>
      <vt:lpstr>Grandview Display</vt:lpstr>
      <vt:lpstr>DashVTI</vt:lpstr>
      <vt:lpstr>Análisis Exploratorio de Datos del Dataset SIMAT Cali: Caracterización y Segmentación de la Población con TEA</vt:lpstr>
      <vt:lpstr>Temario de la Presentación</vt:lpstr>
      <vt:lpstr>Contexto y objetivos del análisis EDA</vt:lpstr>
      <vt:lpstr>Presentación del objetivo del estudio</vt:lpstr>
      <vt:lpstr>Importancia de la detección temprana del TEA</vt:lpstr>
      <vt:lpstr>Descripción del dataset SIMAT Cali</vt:lpstr>
      <vt:lpstr>Hallazgos demográficos y educativos principales</vt:lpstr>
      <vt:lpstr>Patrones de edad: media, mediana y moda</vt:lpstr>
      <vt:lpstr>Identificación de outliers y posibles explicaciones</vt:lpstr>
      <vt:lpstr>Distribución por estrato socioeconómico y grado escolar</vt:lpstr>
      <vt:lpstr>Segmentación de la población mediante K-Means</vt:lpstr>
      <vt:lpstr>Metodología y variables empleadas en la segmentación</vt:lpstr>
      <vt:lpstr>Características de los tres clusters identificados</vt:lpstr>
      <vt:lpstr>Interpretación y relevancia de los clusters para la intervención</vt:lpstr>
      <vt:lpstr>Implicaciones para la política pública y estrategias de intervención</vt:lpstr>
      <vt:lpstr>Priorización de la detección temprana en clusters de mayor riesgo</vt:lpstr>
      <vt:lpstr>Intervenciones diferenciadas según perfil del cluster</vt:lpstr>
      <vt:lpstr>Asignación de recursos estratégicos y formación docente</vt:lpstr>
      <vt:lpstr>Consideraciones adicionales y próximos pasos</vt:lpstr>
      <vt:lpstr>Investigación de casos atípicos y retrasos en inclusión</vt:lpstr>
      <vt:lpstr>Garantizar equidad y acceso en los distintos clusters</vt:lpstr>
      <vt:lpstr>Integración de datos externos y diseño de modelos predictivos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Camilo Quebrada Bautista</dc:creator>
  <cp:lastModifiedBy>Cristian Camilo Quebrada Bautista</cp:lastModifiedBy>
  <cp:revision>1</cp:revision>
  <dcterms:created xsi:type="dcterms:W3CDTF">2025-09-09T02:20:42Z</dcterms:created>
  <dcterms:modified xsi:type="dcterms:W3CDTF">2025-09-09T02:36:04Z</dcterms:modified>
</cp:coreProperties>
</file>