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2" r:id="rId2"/>
  </p:sldMasterIdLst>
  <p:sldIdLst>
    <p:sldId id="256" r:id="rId3"/>
    <p:sldId id="273" r:id="rId4"/>
    <p:sldId id="258" r:id="rId5"/>
    <p:sldId id="257" r:id="rId6"/>
    <p:sldId id="259" r:id="rId7"/>
    <p:sldId id="261" r:id="rId8"/>
    <p:sldId id="262" r:id="rId9"/>
    <p:sldId id="263" r:id="rId10"/>
    <p:sldId id="272" r:id="rId11"/>
    <p:sldId id="264" r:id="rId12"/>
    <p:sldId id="268" r:id="rId13"/>
    <p:sldId id="265" r:id="rId14"/>
    <p:sldId id="269" r:id="rId15"/>
    <p:sldId id="270" r:id="rId16"/>
    <p:sldId id="266" r:id="rId17"/>
    <p:sldId id="267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5T21:32:10.641"/>
    </inkml:context>
    <inkml:brush xml:id="br0">
      <inkml:brushProperty name="width" value="0.35" units="cm"/>
      <inkml:brushProperty name="height" value="0.35" units="cm"/>
      <inkml:brushProperty name="color" value="#EEB3A6"/>
      <inkml:brushProperty name="inkEffects" value="rosegold"/>
      <inkml:brushProperty name="anchorX" value="0"/>
      <inkml:brushProperty name="anchorY" value="0"/>
      <inkml:brushProperty name="scaleFactor" value="0.5"/>
    </inkml:brush>
  </inkml:definitions>
  <inkml:trace contextRef="#ctx0" brushRef="#br0">21 17 24575,'0'0'0,"3"0"0,4 0 0,3 0 0,4 0 0,1 0 0,1 0 0,2 0 0,-1 0 0,1 0 0,-1 0 0,1 0 0,-1 0 0,0 0 0,0 0 0,0 0 0,0 0 0,0 0 0,0 0 0,0 0 0,0 0 0,0 0 0,-1 0 0,1 0 0,0 0 0,0 0 0,0 0 0,0 0 0,-3-3 0,-1 0 0,0-1 0,2 1 0,-1 1 0,2 1 0,0 0 0,1 1 0,-4 3 0,-2 4 0,-5 4 0,-2 2 0,-2 3 0,-2 0 0,0 2 0,-1-1 0,1 1 0,-1-1 0,1 1 0,-1-1 0,1 0 0,0 0 0,0 0 0,0 0 0,0 0 0,0 0 0,0 0 0,0-1 0,0 1 0,0 0 0,0 0 0,0 0 0,0 0 0,0 0 0,0 0 0,0 0 0,0 0 0,4-3 0,-1-1 0,1 0 0,-5-2 0,-4-3 0,-4-3 0,-3-2 0,-3-1 0,-1-2 0,-2 0 0,0-1 0,1 1 0,-1-1 0,1-3 0,-1 1 0,1-1 0,0 1 0,0 1 0,0 1 0,0 0 0,0 1 0,0 0 0,1 0 0,-1 0 0,0 0 0,0 1 0,0-1 0,0 0 0,0 0 0,0 0 0,0 0 0,0 0 0,0 0 0,0 0 0,0 0 0,0 0 0,1 0 0,-1 0 0,0 0 0,3-4 0,4-2 0,3-5 0,3-2 0,3-2 0,0-2 0,2 0 0,-1-1 0,1 1 0,0-1 0,-1 1 0,0-1 0,1 1 0,-1 0 0,0 1 0,0-1 0,0 0 0,0 0 0,0 0 0,-1 0 0,1 0 0,0 0 0,0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5T17:38:06.646"/>
    </inkml:context>
    <inkml:brush xml:id="br0">
      <inkml:brushProperty name="width" value="0.35" units="cm"/>
      <inkml:brushProperty name="height" value="0.35" units="cm"/>
      <inkml:brushProperty name="color" value="#EEB3A6"/>
      <inkml:brushProperty name="inkEffects" value="rosegold"/>
      <inkml:brushProperty name="anchorX" value="-8675.89648"/>
      <inkml:brushProperty name="anchorY" value="-4483.15967"/>
      <inkml:brushProperty name="scaleFactor" value="0.5"/>
    </inkml:brush>
  </inkml:definitions>
  <inkml:trace contextRef="#ctx0" brushRef="#br0">0 1 24575,'0'0'0,"3"0"0,6 0 0,10 0 0,7 0 0,6 0 0,5 0 0,2 0 0,0 0 0,1 0 0,4 0 0,-1 0 0,-1 0 0,-4 0 0,3 0 0,-6 0 0,1 0 0,3 0 0,0 0 0,1 0 0,0 0 0,-1 0 0,0 4 0,0 0 0,-4 0 0,-5-1 0,-4-1 0,1 0 0,2-2 0,2 1 0,-2-1 0,-1 0 0,-3-1 0,-2 1 0,-2 0 0,2 0 0,0 0 0,3 0 0,0 0 0,-1 0 0,-2 0 0,6 0 0,0 0 0,-2 0 0,3-4 0,-3 0 0,-2 0 0,-1 1 0,1 1 0,0 1 0,2 0 0,-1 0 0,2 1 0,3 0 0,-1 1 0,-3-1 0,6 0 0,1 0 0,-1 0 0,1 0 0,-3 0 0,4 0 0,1 0 0,2 0 0,0 0 0,1 0 0,-4 0 0,3 0 0,-3 0 0,0 4 0,-4 0 0,1 4 0,-3-1 0,-3-1 0,1-1 0,-2-2 0,3-1 0,-2-1 0,3-1 0,-2 4 0,-2-1 0,3 1 0,1-1 0,-1-1 0,-1-1 0,1 0 0,-1 3 0,-3 0 0,-1 0 0,6-1 0,-1-1 0,-1-1 0,2 0 0,-1-1 0,-3 0 0,-2 0 0,3 0 0,-2 0 0,3-1 0,-1 1 0,3 0 0,-2 0 0,-1 0 0,-3 0 0,-1 0 0,-1 0 0,-2 0 0,0 0 0,0 0 0,3 0 0,5 0 0,-1 0 0,4 0 0,-2 0 0,-2 0 0,-1 0 0,1 0 0,2 0 0,0 0 0,2 0 0,-2 0 0,-2 0 0,-2 0 0,-2 0 0,-1 0 0,-2 0 0,0 0 0,0 0 0,0 0 0,-1 0 0,1 0 0,-1 0 0,1 0 0,0 0 0,0 0 0,4 0 0,0 0 0,3 0 0,0 0 0,3 4 0,-1 0 0,-2 0 0,2 3 0,1-1 0,0-1 0,-2-1 0,1-1 0,2-2 0,-1 0 0,-2-1 0,-3 0 0,-2 0 0,-1 3 0,-1 1 0,-1 0 0,0-1 0,3-1 0,0-1 0,4 0 0,0-1 0,-1 0 0,-1 0 0,-2 0 0,-1 0 0,-2 0 0,1 0 0,2 0 0,1 0 0,3 0 0,4 0 0,-1 0 0,-2 0 0,-2 0 0,-2 0 0,-1 0 0,-2 0 0,-1 0 0,-1 0 0,1 0 0,0 0 0,-1 0 0,1 0 0,0 0 0,-1 0 0,1 0 0,0 0 0,4 0 0,0 0 0,4 0 0,-1 0 0,3 0 0,-2 0 0,3 0 0,-2 0 0,1 0 0,3 0 0,-2 0 0,-3 0 0,-2 0 0,-2 0 0,-2 0 0,-2 0 0,0 0 0,0 0 0,0 0 0,-1 0 0,1 0 0,-1 0 0,1 0 0,0 0 0,0 0 0,0 0 0,0 0 0,0 0 0,0 0 0,0 0 0,3 0 0,1 0 0,0 0 0,-1 0 0,0 0 0,-2 0 0,4 0 0,-1 0 0,0 0 0,-1 0 0,-1 0 0,-1 0 0,0 0 0,-1 0 0,0 0 0,0 0 0,-1 0 0,1 0 0,0 0 0,0 0 0,0 0 0,0 0 0,0 0 0,0 0 0,-4-4 0,0 0 0,0 0 0,1 1 0,-3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5T17:38:09.934"/>
    </inkml:context>
    <inkml:brush xml:id="br0">
      <inkml:brushProperty name="width" value="0.35" units="cm"/>
      <inkml:brushProperty name="height" value="0.35" units="cm"/>
      <inkml:brushProperty name="color" value="#EEB3A6"/>
      <inkml:brushProperty name="inkEffects" value="rosegold"/>
      <inkml:brushProperty name="anchorX" value="-15908.25488"/>
      <inkml:brushProperty name="anchorY" value="-5614.75928"/>
      <inkml:brushProperty name="scaleFactor" value="0.5"/>
    </inkml:brush>
  </inkml:definitions>
  <inkml:trace contextRef="#ctx0" brushRef="#br0">6386 305 24575,'0'0'0,"-4"0"0,-4 0 0,-4 0 0,-3 0 0,-2 0 0,-1 0 0,-5 0 0,-5 0 0,1 0 0,-7 0 0,-3 0 0,-1 0 0,-2 0 0,4 0 0,5 0 0,-1 0 0,5 0 0,1 0 0,4 0 0,1 0 0,1 0 0,1 0 0,1 0 0,-1 0 0,-3 0 0,-8-4 0,-8-4 0,-7 1 0,-10-1 0,0-1 0,-1 1 0,2 2 0,4 2 0,5 1 0,2 2 0,3 0 0,1 1 0,5 1 0,5-1 0,0 0 0,2 1 0,3-1 0,2 0 0,1 0 0,1 0 0,1 0 0,1 0 0,-1 0 0,-7 0 0,-8 0 0,-4 0 0,-10 0 0,-9 0 0,-3 0 0,-7 4 0,1 0 0,4 3 0,7 0 0,1-1 0,9-1 0,4-2 0,7-1 0,5-1 0,5-1 0,2 0 0,3-1 0,1 1 0,0 0 0,0 0 0,0 0 0,-4-1 0,0 1 0,-5 0 0,-2 0 0,-8 0 0,-6 0 0,-5-3 0,-1-1 0,-3 0 0,-1 1 0,-2-3 0,-1 0 0,4-2 0,6 1 0,5-3 0,2 1 0,2 3 0,5 1 0,3 2 0,1-3 0,2 2 0,-2 0 0,2 1 0,-6 1 0,1 1 0,-2 1 0,2 0 0,0 0 0,-6 0 0,-5 0 0,-1 0 0,-4 0 0,0 0 0,-2-3 0,1-1 0,3-1 0,-3 2 0,3 1 0,2 0 0,1 1 0,6 1 0,1 0 0,4 0 0,0 0 0,-4 0 0,2 1 0,-1-1 0,2 0 0,0 0 0,-4-4 0,-2 0 0,-6 0 0,1 1 0,-1 1 0,-2-3 0,1 0 0,-2-3 0,-3 1 0,-3-3 0,-1 2 0,2 1 0,4-2 0,-2 3 0,4-4 0,2-1 0,-2 0 0,2-1 0,5 2 0,2 3 0,1-2 0,4 2 0,3 1 0,4 3 0,3 0 0,2 2 0,1 1 0,1 0 0,-1 0 0,1 1 0,0-1 0,-1 4 0,1 4 0,-1 0 0,0-1 0,0-2 0,4 3 0,-4-2 0,0-1 0,-1 2 0,0 0 0,0-2 0,5 2 0,-1 0 0,1-2 0,3 2 0,-1 0 0,-1-2 0,-1 2 0,-5-1 0,-1-1 0,-1-1 0,0 2 0,0-1 0,2 0 0,0 2 0,0-1 0,-3-1 0,1 2 0,-1 0 0,1-2 0,1-1 0,0-1 0,2-2 0,-1 0 0,1-1 0,1 0 0,-1-1 0,0 1 0,0 0 0,0 0 0,0 0 0,0-1 0,1-2 0,-5-2 0,0-2 0,-4-1 0,1 2 0,1 2 0,1-3 0,2 1 0,5-2 0,1 0 0,1 2 0,0 2 0,-2 1 0,0 2 0,7 0 0,7-3 0,7 0 0,7 1 0,4 0 0,3 1 0,1 1 0,1 0 0,1 1 0,-1 0 0,0 0 0,-4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5T17:36:22.76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20 24575,'0'0'0,"9"-3"0,7-2 0,3 1 0,2 1 0,3 1 0,1 1 0,-1 0 0,-1 1 0,-1 0 0,-2 0 0,-1 0 0,0 0 0,-1 0 0,0 0 0,1 0 0,-1 0 0,0 0 0,0 0 0,0 0 0,1 0 0,-1 0 0,1 0 0,-1 0 0,1 0 0,3 0 0,0 0 0,0 0 0,0 0 0,-2 0 0,-4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5T17:36:29.836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1281.40808"/>
      <inkml:brushProperty name="anchorY" value="-798.19086"/>
      <inkml:brushProperty name="scaleFactor" value="0.5"/>
    </inkml:brush>
  </inkml:definitions>
  <inkml:trace contextRef="#ctx0" brushRef="#br0">0 3 24575,'6241'0'0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5T17:36:37.873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3817.48413"/>
      <inkml:brushProperty name="anchorY" value="-2030.18445"/>
      <inkml:brushProperty name="scaleFactor" value="0.5"/>
    </inkml:brush>
  </inkml:definitions>
  <inkml:trace contextRef="#ctx0" brushRef="#br0">0 0 24575,'0'0'0,"6"0"0,7 0 0,5 0 0,3 0 0,2 0 0,0 0 0,-2 0 0,0 0 0,-1 0 0,-1 0 0,0 0 0,0 0 0,-1 0 0,0 0 0,0 0 0,1 0 0,-1 0 0,0 0 0,1 0 0,-1 0 0,0 0 0,1 0 0,-1 0 0,1 0 0,-1 0 0,0 0 0,1 0 0,-1 0 0,1 0 0,-1 0 0,1 0 0,-1 0 0,0 0 0,1 0 0,-1 0 0,1 0 0,-1 0 0,0 0 0,1 0 0,-4 4 0,-1 0 0,1 0 0,0-1 0,1 0 0,1-2 0,1 0 0,0-1 0,0 0 0,1 0 0,3 4 0,0-1 0,1 1 0,-2-1 0,0-1 0,-1-1 0,-1 0 0,0-1 0,-1 0 0,1 0 0,-1 0 0,0 0 0,0 0 0,1 0 0,-1 0 0,0 0 0,1 0 0,-1 0 0,0 0 0,1 0 0,-1 0 0,1 0 0,-1 0 0,1 0 0,-1 0 0,0 0 0,1 0 0,-1 0 0,1 0 0,-1 0 0,0 0 0,1 0 0,-1 0 0,1 0 0,-1 0 0,0 0 0,1 0 0,-1 0 0,1 0 0,-1 0 0,1 0 0,-1 0 0,0 0 0,1 0 0,-1 0 0,1 0 0,-1 0 0,0 0 0,1 0 0,-1 0 0,1 0 0,-1 0 0,0 0 0,1 0 0,-1 0 0,1 0 0,-1 0 0,0 0 0,1 0 0,-1 0 0,1 0 0,-1 0 0,0 0 0,1 0 0,-1 0 0,1 0 0,-1 0 0,0 0 0,1 0 0,-1 0 0,4 0 0,0-4 0,4 0 0,0 1 0,-2 0 0,-1 0 0,-2 2 0,0 0 0,-2 1 0,0 0 0,-1 0 0,0 0 0,0 0 0,-4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5T17:37:09.952"/>
    </inkml:context>
    <inkml:brush xml:id="br0">
      <inkml:brushProperty name="width" value="0.35" units="cm"/>
      <inkml:brushProperty name="height" value="0.35" units="cm"/>
      <inkml:brushProperty name="color" value="#EEB3A6"/>
      <inkml:brushProperty name="inkEffects" value="rosegold"/>
      <inkml:brushProperty name="anchorX" value="-5852.57471"/>
      <inkml:brushProperty name="anchorY" value="-2452.10693"/>
      <inkml:brushProperty name="scaleFactor" value="0.5"/>
    </inkml:brush>
  </inkml:definitions>
  <inkml:trace contextRef="#ctx0" brushRef="#br0">0 0 24575,'3315'0'0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5T17:37:47.905"/>
    </inkml:context>
    <inkml:brush xml:id="br0">
      <inkml:brushProperty name="width" value="0.35" units="cm"/>
      <inkml:brushProperty name="height" value="0.35" units="cm"/>
      <inkml:brushProperty name="color" value="#EEB3A6"/>
      <inkml:brushProperty name="inkEffects" value="rosegold"/>
      <inkml:brushProperty name="anchorX" value="-8000.28662"/>
      <inkml:brushProperty name="anchorY" value="-3280.21143"/>
      <inkml:brushProperty name="scaleFactor" value="0.5"/>
    </inkml:brush>
  </inkml:definitions>
  <inkml:trace contextRef="#ctx0" brushRef="#br0">0 0 24575,'0'1720'0,"6755"-1720"0,-6755-1720 0,-6755 1720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5T17:37:53.938"/>
    </inkml:context>
    <inkml:brush xml:id="br0">
      <inkml:brushProperty name="width" value="0.35" units="cm"/>
      <inkml:brushProperty name="height" value="0.35" units="cm"/>
      <inkml:brushProperty name="color" value="#EEB3A6"/>
      <inkml:brushProperty name="inkEffects" value="rosegold"/>
      <inkml:brushProperty name="anchorX" value="-9255.66602"/>
      <inkml:brushProperty name="anchorY" value="-4344.88232"/>
      <inkml:brushProperty name="scaleFactor" value="0.5"/>
    </inkml:brush>
  </inkml:definitions>
  <inkml:trace contextRef="#ctx0" brushRef="#br0">4361 21 24575,'-4361'0'0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5T17:37:58.575"/>
    </inkml:context>
    <inkml:brush xml:id="br0">
      <inkml:brushProperty name="width" value="0.35" units="cm"/>
      <inkml:brushProperty name="height" value="0.35" units="cm"/>
      <inkml:brushProperty name="color" value="#EEB3A6"/>
      <inkml:brushProperty name="inkEffects" value="rosegold"/>
      <inkml:brushProperty name="anchorX" value="-8523.03711"/>
      <inkml:brushProperty name="anchorY" value="-4445.38232"/>
      <inkml:brushProperty name="scaleFactor" value="0.5"/>
    </inkml:brush>
  </inkml:definitions>
  <inkml:trace contextRef="#ctx0" brushRef="#br0">1 0 24575,'0'0'0,"3"0"0,5 0 0,3 0 0,8 0 0,2 0 0,5 0 0,0 0 0,0 0 0,2 0 0,-1 0 0,-2 0 0,-1 0 0,1 0 0,-1 0 0,4 0 0,-2 0 0,-2 0 0,0 0 0,-3 0 0,0 0 0,-1 0 0,-1 0 0,-1 0 0,1 0 0,0 0 0,-1 0 0,1 0 0,0 0 0,0 0 0,0 0 0,0 0 0,0 0 0,0 0 0,3 0 0,1 0 0,4 4 0,-1 0 0,-1 4 0,2-1 0,3 0 0,3-3 0,-3-1 0,-1-1 0,-3-1 0,-3-1 0,-2 0 0,-1 0 0,-1-1 0,0 1 0,-1 0 0,1 0 0,-1 0 0,1 0 0,0 0 0,-1 0 0,1 0 0,0 0 0,0 0 0,0 0 0,0 0 0,0 0 0,0 0 0,0 0 0,0 0 0,0 0 0,0 0 0,0 0 0,-4 4 0,0-1 0,0 1 0,1-1 0,1 0 0,0-2 0,1 0 0,-3 3 0,0 0 0,0 0 0,1-1 0,1-1 0,1-1 0,0 0 0,1-1 0,0 0 0,0 0 0,0 0 0,0 0 0,-4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5T17:38:00.763"/>
    </inkml:context>
    <inkml:brush xml:id="br0">
      <inkml:brushProperty name="width" value="0.35" units="cm"/>
      <inkml:brushProperty name="height" value="0.35" units="cm"/>
      <inkml:brushProperty name="color" value="#EEB3A6"/>
      <inkml:brushProperty name="inkEffects" value="rosegold"/>
      <inkml:brushProperty name="anchorX" value="-9038.90527"/>
      <inkml:brushProperty name="anchorY" value="-4430.13379"/>
      <inkml:brushProperty name="scaleFactor" value="0.5"/>
    </inkml:brush>
  </inkml:definitions>
  <inkml:trace contextRef="#ctx0" brushRef="#br0">6295 11 24575,'-6294'0'0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;p2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5" name="Google Shape;10;p2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28600" y="1713240"/>
            <a:ext cx="7600680" cy="2899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6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99;p19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34" name="Google Shape;100;p19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28600" y="1879200"/>
            <a:ext cx="2405160" cy="138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109;p20"/>
          <p:cNvPicPr/>
          <p:nvPr/>
        </p:nvPicPr>
        <p:blipFill>
          <a:blip r:embed="rId2"/>
          <a:srcRect l="14225" t="13766" r="731" b="1191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37" name="Google Shape;110;p20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14;p3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40" name="Google Shape;15;p3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28600" y="1196280"/>
            <a:ext cx="6984720" cy="2276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228600" y="3396960"/>
            <a:ext cx="1235520" cy="110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121;p21"/>
          <p:cNvPicPr/>
          <p:nvPr/>
        </p:nvPicPr>
        <p:blipFill>
          <a:blip r:embed="rId2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45" name="Google Shape;122;p21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618880" y="1866960"/>
            <a:ext cx="3296160" cy="79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4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228600" y="3162240"/>
            <a:ext cx="4752360" cy="954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50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5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5618880" y="544680"/>
            <a:ext cx="3296160" cy="79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4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130;p22"/>
          <p:cNvPicPr/>
          <p:nvPr/>
        </p:nvPicPr>
        <p:blipFill>
          <a:blip r:embed="rId2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50" name="Google Shape;131;p22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28600" y="2672280"/>
            <a:ext cx="5343840" cy="110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2" name="Google Shape;134;p22"/>
          <p:cNvSpPr/>
          <p:nvPr/>
        </p:nvSpPr>
        <p:spPr>
          <a:xfrm>
            <a:off x="6395760" y="392400"/>
            <a:ext cx="2519280" cy="79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defTabSz="91440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000" b="1" u="none" strike="noStrike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CREDITS: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 This presentation template was created by 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Work Sans"/>
                <a:ea typeface="Work Sans"/>
                <a:hlinkClick r:id="rId3"/>
              </a:rPr>
              <a:t>Slidesgo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, and includes icons, infographics &amp; images by 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Work Sans"/>
                <a:ea typeface="Work Sans"/>
                <a:hlinkClick r:id="rId4"/>
              </a:rPr>
              <a:t>Freepik</a:t>
            </a:r>
            <a:r>
              <a:rPr lang="en" sz="1000" b="0" u="sng" strike="noStrike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 </a:t>
            </a:r>
            <a:endParaRPr lang="en-US" sz="10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136;p23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138;p24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20;p4"/>
          <p:cNvPicPr/>
          <p:nvPr/>
        </p:nvPicPr>
        <p:blipFill>
          <a:blip r:embed="rId2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56" name="Google Shape;21;p4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25;p5"/>
          <p:cNvPicPr/>
          <p:nvPr/>
        </p:nvPicPr>
        <p:blipFill>
          <a:blip r:embed="rId2"/>
          <a:srcRect l="10261" t="8058" r="-2888" b="-686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60" name="Google Shape;26;p5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33;p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1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5" name="Google Shape;55;p11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84120" y="1288080"/>
            <a:ext cx="6575760" cy="1526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36;p7"/>
          <p:cNvPicPr/>
          <p:nvPr/>
        </p:nvPicPr>
        <p:blipFill>
          <a:blip r:embed="rId2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65" name="Google Shape;37;p7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28600" y="351000"/>
            <a:ext cx="4936320" cy="1426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473080" y="228600"/>
            <a:ext cx="3441960" cy="466308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txBody>
          <a:bodyPr lIns="90000" tIns="45000" rIns="90000" bIns="45000" anchor="t">
            <a:normAutofit fontScale="92500"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42;p8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69" name="Google Shape;43;p8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46;p9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72" name="Google Shape;47;p9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135520" y="1189080"/>
            <a:ext cx="4872600" cy="1964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720000" y="4014360"/>
            <a:ext cx="7703640" cy="5724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144;p27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147;p28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0;p13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8" name="Google Shape;61;p13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8600" y="1879200"/>
            <a:ext cx="2500200" cy="138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3206880" y="497520"/>
            <a:ext cx="90972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title"/>
          </p:nvPr>
        </p:nvSpPr>
        <p:spPr>
          <a:xfrm>
            <a:off x="6061320" y="497520"/>
            <a:ext cx="90972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title"/>
          </p:nvPr>
        </p:nvSpPr>
        <p:spPr>
          <a:xfrm>
            <a:off x="3206880" y="1996200"/>
            <a:ext cx="90972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title"/>
          </p:nvPr>
        </p:nvSpPr>
        <p:spPr>
          <a:xfrm>
            <a:off x="6061320" y="1996200"/>
            <a:ext cx="90972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 type="title"/>
          </p:nvPr>
        </p:nvSpPr>
        <p:spPr>
          <a:xfrm>
            <a:off x="3206880" y="3494880"/>
            <a:ext cx="90972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7"/>
          <p:cNvSpPr>
            <a:spLocks noGrp="1"/>
          </p:cNvSpPr>
          <p:nvPr>
            <p:ph type="title"/>
          </p:nvPr>
        </p:nvSpPr>
        <p:spPr>
          <a:xfrm>
            <a:off x="6061320" y="3494880"/>
            <a:ext cx="90972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76;p14"/>
          <p:cNvPicPr/>
          <p:nvPr/>
        </p:nvPicPr>
        <p:blipFill>
          <a:blip r:embed="rId2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7" name="Google Shape;77;p14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8600" y="2207880"/>
            <a:ext cx="2471760" cy="984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80;p15"/>
          <p:cNvPicPr/>
          <p:nvPr/>
        </p:nvPicPr>
        <p:blipFill>
          <a:blip r:embed="rId2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20" name="Google Shape;81;p15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2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84;p16"/>
          <p:cNvPicPr/>
          <p:nvPr/>
        </p:nvPicPr>
        <p:blipFill>
          <a:blip r:embed="rId2"/>
          <a:srcRect l="12361" t="6762" r="823" b="642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23" name="Google Shape;85;p16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88;p17"/>
          <p:cNvPicPr/>
          <p:nvPr/>
        </p:nvPicPr>
        <p:blipFill>
          <a:blip r:embed="rId2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26" name="Google Shape;89;p17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28600" y="264960"/>
            <a:ext cx="4303800" cy="2053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93;p18"/>
          <p:cNvPicPr/>
          <p:nvPr/>
        </p:nvPicPr>
        <p:blipFill>
          <a:blip r:embed="rId2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30" name="Google Shape;94;p18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28600" y="1205280"/>
            <a:ext cx="43228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473080" y="228600"/>
            <a:ext cx="3441960" cy="466308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txBody>
          <a:bodyPr lIns="90000" tIns="45000" rIns="90000" bIns="45000" anchor="t">
            <a:normAutofit fontScale="92500"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7.xml"/><Relationship Id="rId18" Type="http://schemas.openxmlformats.org/officeDocument/2006/relationships/image" Target="../media/image170.png"/><Relationship Id="rId3" Type="http://schemas.openxmlformats.org/officeDocument/2006/relationships/customXml" Target="../ink/ink2.xml"/><Relationship Id="rId21" Type="http://schemas.openxmlformats.org/officeDocument/2006/relationships/customXml" Target="../ink/ink11.xml"/><Relationship Id="rId7" Type="http://schemas.openxmlformats.org/officeDocument/2006/relationships/customXml" Target="../ink/ink4.xml"/><Relationship Id="rId12" Type="http://schemas.openxmlformats.org/officeDocument/2006/relationships/image" Target="../media/image140.png"/><Relationship Id="rId17" Type="http://schemas.openxmlformats.org/officeDocument/2006/relationships/customXml" Target="../ink/ink9.xml"/><Relationship Id="rId2" Type="http://schemas.openxmlformats.org/officeDocument/2006/relationships/hyperlink" Target="mailto:chrismbici@gmail.com" TargetMode="External"/><Relationship Id="rId16" Type="http://schemas.openxmlformats.org/officeDocument/2006/relationships/image" Target="../media/image160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0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130.png"/><Relationship Id="rId19" Type="http://schemas.openxmlformats.org/officeDocument/2006/relationships/customXml" Target="../ink/ink10.xml"/><Relationship Id="rId4" Type="http://schemas.openxmlformats.org/officeDocument/2006/relationships/image" Target="../media/image100.png"/><Relationship Id="rId9" Type="http://schemas.openxmlformats.org/officeDocument/2006/relationships/customXml" Target="../ink/ink5.xml"/><Relationship Id="rId14" Type="http://schemas.openxmlformats.org/officeDocument/2006/relationships/image" Target="../media/image150.png"/><Relationship Id="rId2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28600" y="1714680"/>
            <a:ext cx="7600680" cy="2895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6500" b="0" u="none" strike="noStrike" dirty="0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Predicting</a:t>
            </a:r>
            <a:r>
              <a:rPr lang="en-US" sz="6500" b="0" u="none" strike="noStrike" dirty="0">
                <a:solidFill>
                  <a:schemeClr val="dk1"/>
                </a:solidFill>
                <a:effectLst/>
                <a:uFillTx/>
                <a:latin typeface="Hubot Sans"/>
                <a:ea typeface="Hubot Sans Medium"/>
              </a:rPr>
              <a:t> </a:t>
            </a:r>
            <a:r>
              <a:rPr lang="en-US" sz="6500" dirty="0">
                <a:solidFill>
                  <a:schemeClr val="dk1"/>
                </a:solidFill>
                <a:latin typeface="Hubot Sans"/>
                <a:ea typeface="Hubot Sans Medium"/>
              </a:rPr>
              <a:t>Churn in SyriaTel Customers</a:t>
            </a:r>
            <a:endParaRPr lang="fr-FR" sz="65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2409840" y="714240"/>
            <a:ext cx="6270334" cy="628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6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Work Sans"/>
              </a:rPr>
              <a:t>A Data-Driven Strategy to Reduce Customer Loss</a:t>
            </a:r>
          </a:p>
          <a:p>
            <a:pPr indent="0" algn="r">
              <a:lnSpc>
                <a:spcPct val="120000"/>
              </a:lnSpc>
              <a:buNone/>
              <a:tabLst>
                <a:tab pos="0" algn="l"/>
              </a:tabLst>
            </a:pP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83" name="Google Shape;156;p29"/>
          <p:cNvSpPr/>
          <p:nvPr/>
        </p:nvSpPr>
        <p:spPr>
          <a:xfrm>
            <a:off x="4667400" y="171360"/>
            <a:ext cx="828360" cy="12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PROJECTS</a:t>
            </a:r>
            <a:endParaRPr lang="en-US" sz="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84" name="Google Shape;157;p29"/>
          <p:cNvSpPr/>
          <p:nvPr/>
        </p:nvSpPr>
        <p:spPr>
          <a:xfrm>
            <a:off x="7867800" y="133200"/>
            <a:ext cx="1047240" cy="1846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Arial"/>
              </a:rPr>
              <a:t>15/09/2025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85" name="Google Shape;158;p29"/>
          <p:cNvSpPr/>
          <p:nvPr/>
        </p:nvSpPr>
        <p:spPr>
          <a:xfrm>
            <a:off x="3648240" y="171360"/>
            <a:ext cx="828360" cy="12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800" dirty="0">
                <a:solidFill>
                  <a:schemeClr val="dk1"/>
                </a:solidFill>
                <a:latin typeface="Arial"/>
              </a:rPr>
              <a:t>SyriaTel</a:t>
            </a:r>
            <a:endParaRPr lang="en-US" sz="8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86" name="Google Shape;159;p29"/>
          <p:cNvSpPr/>
          <p:nvPr/>
        </p:nvSpPr>
        <p:spPr>
          <a:xfrm>
            <a:off x="228600" y="133200"/>
            <a:ext cx="1620078" cy="1846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dirty="0">
                <a:solidFill>
                  <a:schemeClr val="dk1"/>
                </a:solidFill>
                <a:latin typeface="Arial"/>
              </a:rPr>
              <a:t>By Crispus Wanene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141304" y="520487"/>
            <a:ext cx="441960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Service Frustration</a:t>
            </a:r>
            <a:endParaRPr lang="fr-FR" sz="2600" b="1" u="none" strike="noStrike" dirty="0">
              <a:solidFill>
                <a:schemeClr val="dk1"/>
              </a:solidFill>
              <a:effectLst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4141304" y="1091807"/>
            <a:ext cx="4903305" cy="320852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400" b="0" u="none" strike="noStrike" dirty="0">
                <a:solidFill>
                  <a:schemeClr val="dk1"/>
                </a:solidFill>
                <a:effectLst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After 3 service calls, churn probability jumps from 10% to 50%. Companies like Southwest Airlines have built strong brand reputations on the foundation of exceptional customer service.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400" b="0" u="none" strike="noStrike" dirty="0">
              <a:solidFill>
                <a:schemeClr val="dk1"/>
              </a:solidFill>
              <a:effectLst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400" b="0" u="none" strike="noStrike" dirty="0">
                <a:solidFill>
                  <a:schemeClr val="dk1"/>
                </a:solidFill>
                <a:effectLst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We can also improve self-service options to resolve issues quickly and prevent dissatisfaction from escalating.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400" b="0" u="none" strike="noStrike" dirty="0">
              <a:solidFill>
                <a:schemeClr val="dk1"/>
              </a:solidFill>
              <a:effectLst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400" b="0" u="none" strike="noStrike" dirty="0">
                <a:solidFill>
                  <a:schemeClr val="dk1"/>
                </a:solidFill>
                <a:effectLst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We should prioritize following up on customers who place more than 3 calls, and incentivizing them with offers such as free data after the follow-up.</a:t>
            </a:r>
            <a:endParaRPr lang="en-US" sz="1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400" b="0" u="none" strike="noStrike" dirty="0">
              <a:solidFill>
                <a:srgbClr val="000000"/>
              </a:solidFill>
              <a:effectLst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D4D84C-5A4B-2CE7-52E5-B1E5EAB28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" y="1173671"/>
            <a:ext cx="3432313" cy="25178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E680-4070-3C91-1EAD-8E6C62B5B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608" y="0"/>
            <a:ext cx="4322880" cy="987287"/>
          </a:xfrm>
        </p:spPr>
        <p:txBody>
          <a:bodyPr/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Geographical Focus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B70C2-ABE9-52C6-44EA-2E4E60DC953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99323" y="987286"/>
            <a:ext cx="3465512" cy="3458818"/>
          </a:xfrm>
        </p:spPr>
        <p:txBody>
          <a:bodyPr>
            <a:normAutofit fontScale="92500" lnSpcReduction="19999"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New Jersey, Kansas and Ohio are the most at-risk state for churning. </a:t>
            </a:r>
          </a:p>
          <a:p>
            <a:pPr marL="0" indent="0">
              <a:buNone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Concentration allows for targeted interventions </a:t>
            </a:r>
          </a:p>
          <a:p>
            <a:endParaRPr lang="en-US" sz="16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Companies like Comcast have implemented localized promotions to counter competitor activity in specific regions.</a:t>
            </a:r>
          </a:p>
          <a:p>
            <a:pPr marL="0" indent="0">
              <a:buNone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This targeted approach is more efficient and effective than a one-size-fits-all strategy.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A17021-7D25-6A50-4CB3-535A567EC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013" y="987286"/>
            <a:ext cx="4863322" cy="330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0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412974" y="608373"/>
            <a:ext cx="3150704" cy="93894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Billing Surprises</a:t>
            </a:r>
            <a:endParaRPr lang="fr-FR" sz="2600" b="1" u="none" strike="noStrike" dirty="0">
              <a:solidFill>
                <a:schemeClr val="dk1"/>
              </a:solidFill>
              <a:effectLst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4412974" y="1956504"/>
            <a:ext cx="4492488" cy="217817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International plan customers churn at 42% vs. the 11% that churn without plans. "Bill shock" from unexpected charges drives defection. We recommend introducing tiered pricing models that provide better value and reward heavy consumption.</a:t>
            </a: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endParaRPr lang="en-US" sz="12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endParaRPr lang="en-US" sz="12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endParaRPr lang="en-US" sz="12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e.g. Calling for 200 minutes and getting 100 minutes free.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E8D21-1166-0109-054B-480D1CC81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5918"/>
            <a:ext cx="4068417" cy="211117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2AE2-A3D8-6B33-89B7-3D587480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70" y="265043"/>
            <a:ext cx="4303800" cy="1292088"/>
          </a:xfrm>
        </p:spPr>
        <p:txBody>
          <a:bodyPr/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Increase Value Through Service Bundling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3840F-79E3-4E7C-6023-37534B4F479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976190" y="788505"/>
            <a:ext cx="3710249" cy="4147930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There are about 9% churned customers with a voice mail plan and roughly 17% churned customers without a voice mail plan.</a:t>
            </a:r>
          </a:p>
          <a:p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Strategically package core services with value-add features to increase perceived value and enhance customer loyalty. </a:t>
            </a:r>
          </a:p>
          <a:p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The Amazon Prime model, which bundles shipping, streaming, and other perks, is a prime example of this strategy.</a:t>
            </a:r>
          </a:p>
          <a:p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We recommend having current data packages include a complementary voicemail package, as voicemail increases retention.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E09F6-9424-5FA1-2D95-4554AE77E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0" y="1292086"/>
            <a:ext cx="4777826" cy="304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01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554E-6618-F32F-D1CE-6468C5B4D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215" y="153405"/>
            <a:ext cx="6455465" cy="629108"/>
          </a:xfrm>
        </p:spPr>
        <p:txBody>
          <a:bodyPr/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Introduce a Tiered Loyalty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54801-4E57-7AF5-E120-566FCCAB7B3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19269" y="1213991"/>
            <a:ext cx="3670853" cy="3304999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Develop a modern loyalty program that offers both long-term benefits.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Give personalized, immediate rewards to retain high-value customers. 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Tiered system used by the Starbucks rewards program is a successful example of driving repeat business.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We recommend offering recurring offers and gifts to high-spending customers to discourage churning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ADAF4E-1521-0BF8-789A-1110261EC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948" y="1159195"/>
            <a:ext cx="4169366" cy="320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057400" y="92400"/>
            <a:ext cx="4304880" cy="114435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1" u="none" strike="noStrike" dirty="0">
                <a:solidFill>
                  <a:schemeClr val="dk1"/>
                </a:solidFill>
                <a:effectLst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Conclusions</a:t>
            </a:r>
            <a:endParaRPr lang="fr-FR" sz="4800" b="1" u="none" strike="noStrike" dirty="0">
              <a:solidFill>
                <a:schemeClr val="dk1"/>
              </a:solidFill>
              <a:effectLst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1012753" y="1296757"/>
            <a:ext cx="6394174" cy="2057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Expected to reduce churn by </a:t>
            </a:r>
            <a:r>
              <a:rPr lang="en-US" sz="2000" b="1" u="none" strike="noStrike" dirty="0">
                <a:solidFill>
                  <a:schemeClr val="dk1"/>
                </a:solidFill>
                <a:effectLst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20-30%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, protecting revenue and lowering acquisition costs. Full implementation within 6 months promises strong ROI and improved customer lifetime value.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6271C0-7118-091A-D9CF-EFBF93B10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17" y="3413797"/>
            <a:ext cx="5761382" cy="159865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28600" y="1769040"/>
            <a:ext cx="5343120" cy="201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sp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u="none" strike="noStrike" dirty="0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THANK YOU</a:t>
            </a:r>
            <a:endParaRPr lang="fr-FR" sz="60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228600" y="3705120"/>
            <a:ext cx="4924080" cy="1046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sp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1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Do you have any questions?</a:t>
            </a:r>
            <a:endParaRPr lang="en-US" sz="14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dirty="0">
                <a:solidFill>
                  <a:schemeClr val="dk1"/>
                </a:solidFill>
                <a:latin typeface="Work Sans"/>
                <a:ea typeface="Work Sans"/>
                <a:hlinkClick r:id="rId2"/>
              </a:rPr>
              <a:t>chrismbici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  <a:hlinkClick r:id="rId2"/>
              </a:rPr>
              <a:t>@gmail.com</a:t>
            </a:r>
            <a:endParaRPr lang="en-US" sz="14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+</a:t>
            </a:r>
            <a:r>
              <a:rPr lang="en" sz="1400" dirty="0">
                <a:solidFill>
                  <a:schemeClr val="dk1"/>
                </a:solidFill>
                <a:latin typeface="Work Sans"/>
                <a:ea typeface="Work Sans"/>
              </a:rPr>
              <a:t>254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 </a:t>
            </a:r>
            <a:r>
              <a:rPr lang="en" sz="1400" dirty="0">
                <a:solidFill>
                  <a:schemeClr val="dk1"/>
                </a:solidFill>
                <a:latin typeface="Work Sans"/>
                <a:ea typeface="Work Sans"/>
              </a:rPr>
              <a:t>716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 424 359</a:t>
            </a:r>
            <a:endParaRPr lang="en-US" sz="14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dirty="0">
                <a:solidFill>
                  <a:schemeClr val="dk1"/>
                </a:solidFill>
                <a:latin typeface="Work Sans"/>
                <a:ea typeface="Work Sans"/>
              </a:rPr>
              <a:t>c</a:t>
            </a:r>
            <a:r>
              <a:rPr lang="en" sz="1400" dirty="0">
                <a:solidFill>
                  <a:schemeClr val="dk1"/>
                </a:solidFill>
                <a:latin typeface="Work Sans"/>
                <a:ea typeface="Work Sans"/>
              </a:rPr>
              <a:t>ris-mbici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.com</a:t>
            </a:r>
            <a:endParaRPr lang="en-US" sz="14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115" name="Google Shape;336;p42"/>
          <p:cNvGrpSpPr/>
          <p:nvPr/>
        </p:nvGrpSpPr>
        <p:grpSpPr>
          <a:xfrm>
            <a:off x="304920" y="697320"/>
            <a:ext cx="2003760" cy="366480"/>
            <a:chOff x="304920" y="697320"/>
            <a:chExt cx="2003760" cy="366480"/>
          </a:xfrm>
        </p:grpSpPr>
        <p:sp>
          <p:nvSpPr>
            <p:cNvPr id="116" name="Google Shape;337;p42"/>
            <p:cNvSpPr/>
            <p:nvPr/>
          </p:nvSpPr>
          <p:spPr>
            <a:xfrm>
              <a:off x="304920" y="697680"/>
              <a:ext cx="365040" cy="365400"/>
            </a:xfrm>
            <a:custGeom>
              <a:avLst/>
              <a:gdLst>
                <a:gd name="textAreaLeft" fmla="*/ 0 w 365040"/>
                <a:gd name="textAreaRight" fmla="*/ 365400 w 365040"/>
                <a:gd name="textAreaTop" fmla="*/ 0 h 365400"/>
                <a:gd name="textAreaBottom" fmla="*/ 365760 h 365400"/>
              </a:gdLst>
              <a:ahLst/>
              <a:cxnLst/>
              <a:rect l="textAreaLeft" t="textAreaTop" r="textAreaRight" b="textAreaBottom"/>
              <a:pathLst>
                <a:path w="10860" h="10872">
                  <a:moveTo>
                    <a:pt x="5430" y="1"/>
                  </a:moveTo>
                  <a:cubicBezTo>
                    <a:pt x="3990" y="1"/>
                    <a:pt x="2608" y="560"/>
                    <a:pt x="1596" y="1584"/>
                  </a:cubicBezTo>
                  <a:cubicBezTo>
                    <a:pt x="561" y="2620"/>
                    <a:pt x="1" y="3989"/>
                    <a:pt x="1" y="5430"/>
                  </a:cubicBezTo>
                  <a:cubicBezTo>
                    <a:pt x="1" y="6561"/>
                    <a:pt x="346" y="7645"/>
                    <a:pt x="1001" y="8573"/>
                  </a:cubicBezTo>
                  <a:cubicBezTo>
                    <a:pt x="1632" y="9466"/>
                    <a:pt x="2513" y="10145"/>
                    <a:pt x="3537" y="10538"/>
                  </a:cubicBezTo>
                  <a:cubicBezTo>
                    <a:pt x="3559" y="10544"/>
                    <a:pt x="3579" y="10547"/>
                    <a:pt x="3599" y="10547"/>
                  </a:cubicBezTo>
                  <a:cubicBezTo>
                    <a:pt x="3656" y="10547"/>
                    <a:pt x="3704" y="10522"/>
                    <a:pt x="3740" y="10478"/>
                  </a:cubicBezTo>
                  <a:cubicBezTo>
                    <a:pt x="3763" y="10443"/>
                    <a:pt x="3763" y="10395"/>
                    <a:pt x="3763" y="10371"/>
                  </a:cubicBezTo>
                  <a:lnTo>
                    <a:pt x="3763" y="7275"/>
                  </a:lnTo>
                  <a:cubicBezTo>
                    <a:pt x="3763" y="7180"/>
                    <a:pt x="3692" y="7097"/>
                    <a:pt x="3585" y="7097"/>
                  </a:cubicBezTo>
                  <a:lnTo>
                    <a:pt x="2156" y="7097"/>
                  </a:lnTo>
                  <a:lnTo>
                    <a:pt x="2156" y="5835"/>
                  </a:lnTo>
                  <a:lnTo>
                    <a:pt x="3585" y="5835"/>
                  </a:lnTo>
                  <a:cubicBezTo>
                    <a:pt x="3680" y="5835"/>
                    <a:pt x="3763" y="5751"/>
                    <a:pt x="3763" y="5656"/>
                  </a:cubicBezTo>
                  <a:lnTo>
                    <a:pt x="3763" y="5430"/>
                  </a:lnTo>
                  <a:cubicBezTo>
                    <a:pt x="3763" y="3942"/>
                    <a:pt x="5180" y="2632"/>
                    <a:pt x="6799" y="2632"/>
                  </a:cubicBezTo>
                  <a:lnTo>
                    <a:pt x="7550" y="2632"/>
                  </a:lnTo>
                  <a:lnTo>
                    <a:pt x="7550" y="3894"/>
                  </a:lnTo>
                  <a:lnTo>
                    <a:pt x="6799" y="3894"/>
                  </a:lnTo>
                  <a:cubicBezTo>
                    <a:pt x="6311" y="3894"/>
                    <a:pt x="5883" y="4025"/>
                    <a:pt x="5561" y="4287"/>
                  </a:cubicBezTo>
                  <a:cubicBezTo>
                    <a:pt x="5228" y="4561"/>
                    <a:pt x="5025" y="4966"/>
                    <a:pt x="5025" y="5430"/>
                  </a:cubicBezTo>
                  <a:lnTo>
                    <a:pt x="5025" y="5656"/>
                  </a:lnTo>
                  <a:cubicBezTo>
                    <a:pt x="5025" y="5740"/>
                    <a:pt x="5109" y="5835"/>
                    <a:pt x="5204" y="5835"/>
                  </a:cubicBezTo>
                  <a:lnTo>
                    <a:pt x="5883" y="5835"/>
                  </a:lnTo>
                  <a:cubicBezTo>
                    <a:pt x="5966" y="5835"/>
                    <a:pt x="6061" y="5751"/>
                    <a:pt x="6061" y="5656"/>
                  </a:cubicBezTo>
                  <a:cubicBezTo>
                    <a:pt x="6061" y="5561"/>
                    <a:pt x="5978" y="5478"/>
                    <a:pt x="5883" y="5478"/>
                  </a:cubicBezTo>
                  <a:lnTo>
                    <a:pt x="5371" y="5478"/>
                  </a:lnTo>
                  <a:lnTo>
                    <a:pt x="5371" y="5418"/>
                  </a:lnTo>
                  <a:cubicBezTo>
                    <a:pt x="5371" y="4525"/>
                    <a:pt x="6145" y="4204"/>
                    <a:pt x="6799" y="4204"/>
                  </a:cubicBezTo>
                  <a:lnTo>
                    <a:pt x="7704" y="4204"/>
                  </a:lnTo>
                  <a:cubicBezTo>
                    <a:pt x="7800" y="4204"/>
                    <a:pt x="7883" y="4132"/>
                    <a:pt x="7883" y="4025"/>
                  </a:cubicBezTo>
                  <a:lnTo>
                    <a:pt x="7883" y="2418"/>
                  </a:lnTo>
                  <a:cubicBezTo>
                    <a:pt x="7883" y="2334"/>
                    <a:pt x="7811" y="2239"/>
                    <a:pt x="7704" y="2239"/>
                  </a:cubicBezTo>
                  <a:lnTo>
                    <a:pt x="6799" y="2239"/>
                  </a:lnTo>
                  <a:cubicBezTo>
                    <a:pt x="5966" y="2239"/>
                    <a:pt x="5121" y="2572"/>
                    <a:pt x="4466" y="3156"/>
                  </a:cubicBezTo>
                  <a:cubicBezTo>
                    <a:pt x="3799" y="3763"/>
                    <a:pt x="3418" y="4549"/>
                    <a:pt x="3418" y="5382"/>
                  </a:cubicBezTo>
                  <a:lnTo>
                    <a:pt x="3418" y="5442"/>
                  </a:lnTo>
                  <a:lnTo>
                    <a:pt x="1989" y="5442"/>
                  </a:lnTo>
                  <a:cubicBezTo>
                    <a:pt x="1906" y="5442"/>
                    <a:pt x="1811" y="5513"/>
                    <a:pt x="1811" y="5620"/>
                  </a:cubicBezTo>
                  <a:lnTo>
                    <a:pt x="1811" y="7228"/>
                  </a:lnTo>
                  <a:cubicBezTo>
                    <a:pt x="1811" y="7323"/>
                    <a:pt x="1894" y="7406"/>
                    <a:pt x="1989" y="7406"/>
                  </a:cubicBezTo>
                  <a:lnTo>
                    <a:pt x="3418" y="7406"/>
                  </a:lnTo>
                  <a:lnTo>
                    <a:pt x="3418" y="10085"/>
                  </a:lnTo>
                  <a:cubicBezTo>
                    <a:pt x="1561" y="9300"/>
                    <a:pt x="346" y="7442"/>
                    <a:pt x="346" y="5418"/>
                  </a:cubicBezTo>
                  <a:cubicBezTo>
                    <a:pt x="346" y="2596"/>
                    <a:pt x="2620" y="322"/>
                    <a:pt x="5430" y="322"/>
                  </a:cubicBezTo>
                  <a:cubicBezTo>
                    <a:pt x="8228" y="322"/>
                    <a:pt x="10526" y="2620"/>
                    <a:pt x="10526" y="5418"/>
                  </a:cubicBezTo>
                  <a:cubicBezTo>
                    <a:pt x="10526" y="8228"/>
                    <a:pt x="8240" y="10502"/>
                    <a:pt x="5430" y="10502"/>
                  </a:cubicBezTo>
                  <a:lnTo>
                    <a:pt x="5371" y="10502"/>
                  </a:lnTo>
                  <a:lnTo>
                    <a:pt x="5371" y="7418"/>
                  </a:lnTo>
                  <a:lnTo>
                    <a:pt x="7728" y="7418"/>
                  </a:lnTo>
                  <a:cubicBezTo>
                    <a:pt x="7811" y="7418"/>
                    <a:pt x="7907" y="7347"/>
                    <a:pt x="7907" y="7240"/>
                  </a:cubicBezTo>
                  <a:lnTo>
                    <a:pt x="7907" y="5656"/>
                  </a:lnTo>
                  <a:cubicBezTo>
                    <a:pt x="7907" y="5561"/>
                    <a:pt x="7823" y="5478"/>
                    <a:pt x="7728" y="5478"/>
                  </a:cubicBezTo>
                  <a:lnTo>
                    <a:pt x="6728" y="5478"/>
                  </a:lnTo>
                  <a:cubicBezTo>
                    <a:pt x="6633" y="5478"/>
                    <a:pt x="6549" y="5549"/>
                    <a:pt x="6549" y="5656"/>
                  </a:cubicBezTo>
                  <a:cubicBezTo>
                    <a:pt x="6549" y="5740"/>
                    <a:pt x="6621" y="5835"/>
                    <a:pt x="6728" y="5835"/>
                  </a:cubicBezTo>
                  <a:lnTo>
                    <a:pt x="7561" y="5835"/>
                  </a:lnTo>
                  <a:lnTo>
                    <a:pt x="7561" y="7097"/>
                  </a:lnTo>
                  <a:lnTo>
                    <a:pt x="5204" y="7097"/>
                  </a:lnTo>
                  <a:cubicBezTo>
                    <a:pt x="5121" y="7097"/>
                    <a:pt x="5025" y="7168"/>
                    <a:pt x="5025" y="7275"/>
                  </a:cubicBezTo>
                  <a:lnTo>
                    <a:pt x="5025" y="10693"/>
                  </a:lnTo>
                  <a:cubicBezTo>
                    <a:pt x="5025" y="10788"/>
                    <a:pt x="5109" y="10859"/>
                    <a:pt x="5192" y="10871"/>
                  </a:cubicBezTo>
                  <a:lnTo>
                    <a:pt x="5430" y="10871"/>
                  </a:lnTo>
                  <a:cubicBezTo>
                    <a:pt x="6871" y="10871"/>
                    <a:pt x="8240" y="10312"/>
                    <a:pt x="9276" y="9288"/>
                  </a:cubicBezTo>
                  <a:cubicBezTo>
                    <a:pt x="10300" y="8252"/>
                    <a:pt x="10859" y="6883"/>
                    <a:pt x="10859" y="5442"/>
                  </a:cubicBezTo>
                  <a:cubicBezTo>
                    <a:pt x="10859" y="3989"/>
                    <a:pt x="10300" y="2620"/>
                    <a:pt x="9276" y="1584"/>
                  </a:cubicBezTo>
                  <a:cubicBezTo>
                    <a:pt x="8240" y="560"/>
                    <a:pt x="6871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117" name="Google Shape;338;p42"/>
            <p:cNvGrpSpPr/>
            <p:nvPr/>
          </p:nvGrpSpPr>
          <p:grpSpPr>
            <a:xfrm>
              <a:off x="848880" y="697320"/>
              <a:ext cx="360720" cy="366480"/>
              <a:chOff x="848880" y="697320"/>
              <a:chExt cx="360720" cy="366480"/>
            </a:xfrm>
          </p:grpSpPr>
          <p:sp>
            <p:nvSpPr>
              <p:cNvPr id="118" name="Google Shape;339;p42"/>
              <p:cNvSpPr/>
              <p:nvPr/>
            </p:nvSpPr>
            <p:spPr>
              <a:xfrm>
                <a:off x="848880" y="697320"/>
                <a:ext cx="360720" cy="366480"/>
              </a:xfrm>
              <a:custGeom>
                <a:avLst/>
                <a:gdLst>
                  <a:gd name="textAreaLeft" fmla="*/ 0 w 360720"/>
                  <a:gd name="textAreaRight" fmla="*/ 361080 w 360720"/>
                  <a:gd name="textAreaTop" fmla="*/ 0 h 366480"/>
                  <a:gd name="textAreaBottom" fmla="*/ 366840 h 366480"/>
                </a:gdLst>
                <a:ahLst/>
                <a:cxnLst/>
                <a:rect l="textAreaLeft" t="textAreaTop" r="textAreaRight" b="textAreaBottom"/>
                <a:pathLst>
                  <a:path w="10872" h="10860">
                    <a:moveTo>
                      <a:pt x="5418" y="334"/>
                    </a:moveTo>
                    <a:cubicBezTo>
                      <a:pt x="8228" y="334"/>
                      <a:pt x="10514" y="2608"/>
                      <a:pt x="10514" y="5430"/>
                    </a:cubicBezTo>
                    <a:cubicBezTo>
                      <a:pt x="10514" y="8240"/>
                      <a:pt x="8228" y="10514"/>
                      <a:pt x="5418" y="10514"/>
                    </a:cubicBezTo>
                    <a:cubicBezTo>
                      <a:pt x="2608" y="10514"/>
                      <a:pt x="334" y="8240"/>
                      <a:pt x="334" y="5430"/>
                    </a:cubicBezTo>
                    <a:cubicBezTo>
                      <a:pt x="334" y="2608"/>
                      <a:pt x="2608" y="334"/>
                      <a:pt x="5418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3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3" y="1"/>
                      <a:pt x="5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19" name="Google Shape;340;p42"/>
              <p:cNvSpPr/>
              <p:nvPr/>
            </p:nvSpPr>
            <p:spPr>
              <a:xfrm>
                <a:off x="916560" y="766440"/>
                <a:ext cx="224280" cy="228240"/>
              </a:xfrm>
              <a:custGeom>
                <a:avLst/>
                <a:gdLst>
                  <a:gd name="textAreaLeft" fmla="*/ 0 w 224280"/>
                  <a:gd name="textAreaRight" fmla="*/ 224640 w 224280"/>
                  <a:gd name="textAreaTop" fmla="*/ 0 h 228240"/>
                  <a:gd name="textAreaBottom" fmla="*/ 228600 h 228240"/>
                </a:gdLst>
                <a:ahLst/>
                <a:cxnLst/>
                <a:rect l="textAreaLeft" t="textAreaTop" r="textAreaRight" b="textAreaBottom"/>
                <a:pathLst>
                  <a:path w="6764" h="6764">
                    <a:moveTo>
                      <a:pt x="5335" y="346"/>
                    </a:moveTo>
                    <a:cubicBezTo>
                      <a:pt x="5930" y="346"/>
                      <a:pt x="6418" y="834"/>
                      <a:pt x="6418" y="1429"/>
                    </a:cubicBezTo>
                    <a:lnTo>
                      <a:pt x="6418" y="5335"/>
                    </a:lnTo>
                    <a:cubicBezTo>
                      <a:pt x="6418" y="5930"/>
                      <a:pt x="5930" y="6418"/>
                      <a:pt x="5335" y="6418"/>
                    </a:cubicBezTo>
                    <a:lnTo>
                      <a:pt x="1429" y="6418"/>
                    </a:lnTo>
                    <a:cubicBezTo>
                      <a:pt x="834" y="6418"/>
                      <a:pt x="346" y="5930"/>
                      <a:pt x="346" y="5335"/>
                    </a:cubicBezTo>
                    <a:lnTo>
                      <a:pt x="346" y="1429"/>
                    </a:lnTo>
                    <a:cubicBezTo>
                      <a:pt x="346" y="834"/>
                      <a:pt x="834" y="346"/>
                      <a:pt x="1429" y="346"/>
                    </a:cubicBezTo>
                    <a:close/>
                    <a:moveTo>
                      <a:pt x="1429" y="1"/>
                    </a:moveTo>
                    <a:cubicBezTo>
                      <a:pt x="644" y="1"/>
                      <a:pt x="1" y="644"/>
                      <a:pt x="1" y="1429"/>
                    </a:cubicBezTo>
                    <a:lnTo>
                      <a:pt x="1" y="5335"/>
                    </a:lnTo>
                    <a:cubicBezTo>
                      <a:pt x="1" y="6120"/>
                      <a:pt x="644" y="6763"/>
                      <a:pt x="1429" y="6763"/>
                    </a:cubicBezTo>
                    <a:lnTo>
                      <a:pt x="5335" y="6763"/>
                    </a:lnTo>
                    <a:cubicBezTo>
                      <a:pt x="6121" y="6763"/>
                      <a:pt x="6763" y="6120"/>
                      <a:pt x="6763" y="5335"/>
                    </a:cubicBezTo>
                    <a:lnTo>
                      <a:pt x="6763" y="1429"/>
                    </a:lnTo>
                    <a:cubicBezTo>
                      <a:pt x="6763" y="644"/>
                      <a:pt x="6121" y="1"/>
                      <a:pt x="5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20" name="Google Shape;341;p42"/>
              <p:cNvSpPr/>
              <p:nvPr/>
            </p:nvSpPr>
            <p:spPr>
              <a:xfrm>
                <a:off x="968760" y="820800"/>
                <a:ext cx="119520" cy="119160"/>
              </a:xfrm>
              <a:custGeom>
                <a:avLst/>
                <a:gdLst>
                  <a:gd name="textAreaLeft" fmla="*/ 0 w 119520"/>
                  <a:gd name="textAreaRight" fmla="*/ 119880 w 119520"/>
                  <a:gd name="textAreaTop" fmla="*/ 0 h 119160"/>
                  <a:gd name="textAreaBottom" fmla="*/ 119520 h 119160"/>
                </a:gdLst>
                <a:ahLst/>
                <a:cxnLst/>
                <a:rect l="textAreaLeft" t="textAreaTop" r="textAreaRight" b="textAreaBottom"/>
                <a:pathLst>
                  <a:path w="3607" h="3542">
                    <a:moveTo>
                      <a:pt x="1822" y="0"/>
                    </a:moveTo>
                    <a:cubicBezTo>
                      <a:pt x="812" y="0"/>
                      <a:pt x="1" y="851"/>
                      <a:pt x="59" y="1859"/>
                    </a:cubicBezTo>
                    <a:cubicBezTo>
                      <a:pt x="95" y="2776"/>
                      <a:pt x="833" y="3502"/>
                      <a:pt x="1726" y="3538"/>
                    </a:cubicBezTo>
                    <a:cubicBezTo>
                      <a:pt x="1764" y="3541"/>
                      <a:pt x="1802" y="3542"/>
                      <a:pt x="1840" y="3542"/>
                    </a:cubicBezTo>
                    <a:cubicBezTo>
                      <a:pt x="2178" y="3542"/>
                      <a:pt x="2494" y="3447"/>
                      <a:pt x="2762" y="3276"/>
                    </a:cubicBezTo>
                    <a:cubicBezTo>
                      <a:pt x="2857" y="3217"/>
                      <a:pt x="2869" y="3086"/>
                      <a:pt x="2797" y="3014"/>
                    </a:cubicBezTo>
                    <a:cubicBezTo>
                      <a:pt x="2761" y="2978"/>
                      <a:pt x="2711" y="2964"/>
                      <a:pt x="2664" y="2964"/>
                    </a:cubicBezTo>
                    <a:cubicBezTo>
                      <a:pt x="2634" y="2964"/>
                      <a:pt x="2606" y="2969"/>
                      <a:pt x="2583" y="2979"/>
                    </a:cubicBezTo>
                    <a:cubicBezTo>
                      <a:pt x="2380" y="3096"/>
                      <a:pt x="2149" y="3185"/>
                      <a:pt x="1897" y="3185"/>
                    </a:cubicBezTo>
                    <a:cubicBezTo>
                      <a:pt x="1868" y="3185"/>
                      <a:pt x="1839" y="3183"/>
                      <a:pt x="1809" y="3181"/>
                    </a:cubicBezTo>
                    <a:cubicBezTo>
                      <a:pt x="1023" y="3169"/>
                      <a:pt x="380" y="2514"/>
                      <a:pt x="392" y="1716"/>
                    </a:cubicBezTo>
                    <a:cubicBezTo>
                      <a:pt x="426" y="948"/>
                      <a:pt x="1028" y="330"/>
                      <a:pt x="1792" y="330"/>
                    </a:cubicBezTo>
                    <a:cubicBezTo>
                      <a:pt x="1833" y="330"/>
                      <a:pt x="1874" y="332"/>
                      <a:pt x="1916" y="335"/>
                    </a:cubicBezTo>
                    <a:cubicBezTo>
                      <a:pt x="2619" y="371"/>
                      <a:pt x="3190" y="943"/>
                      <a:pt x="3250" y="1633"/>
                    </a:cubicBezTo>
                    <a:cubicBezTo>
                      <a:pt x="3285" y="1919"/>
                      <a:pt x="3214" y="2193"/>
                      <a:pt x="3095" y="2431"/>
                    </a:cubicBezTo>
                    <a:cubicBezTo>
                      <a:pt x="3059" y="2490"/>
                      <a:pt x="3059" y="2574"/>
                      <a:pt x="3119" y="2633"/>
                    </a:cubicBezTo>
                    <a:cubicBezTo>
                      <a:pt x="3149" y="2663"/>
                      <a:pt x="3191" y="2678"/>
                      <a:pt x="3234" y="2678"/>
                    </a:cubicBezTo>
                    <a:cubicBezTo>
                      <a:pt x="3295" y="2678"/>
                      <a:pt x="3358" y="2648"/>
                      <a:pt x="3393" y="2586"/>
                    </a:cubicBezTo>
                    <a:cubicBezTo>
                      <a:pt x="3536" y="2324"/>
                      <a:pt x="3607" y="2014"/>
                      <a:pt x="3583" y="1669"/>
                    </a:cubicBezTo>
                    <a:cubicBezTo>
                      <a:pt x="3536" y="764"/>
                      <a:pt x="2797" y="50"/>
                      <a:pt x="1904" y="2"/>
                    </a:cubicBezTo>
                    <a:cubicBezTo>
                      <a:pt x="1877" y="1"/>
                      <a:pt x="1849" y="0"/>
                      <a:pt x="18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9760" bIns="59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21" name="Google Shape;342;p42"/>
              <p:cNvSpPr/>
              <p:nvPr/>
            </p:nvSpPr>
            <p:spPr>
              <a:xfrm>
                <a:off x="1074600" y="795600"/>
                <a:ext cx="30600" cy="30600"/>
              </a:xfrm>
              <a:custGeom>
                <a:avLst/>
                <a:gdLst>
                  <a:gd name="textAreaLeft" fmla="*/ 0 w 30600"/>
                  <a:gd name="textAreaRight" fmla="*/ 30960 w 30600"/>
                  <a:gd name="textAreaTop" fmla="*/ 0 h 30600"/>
                  <a:gd name="textAreaBottom" fmla="*/ 30960 h 30600"/>
                </a:gdLst>
                <a:ahLst/>
                <a:cxnLst/>
                <a:rect l="textAreaLeft" t="textAreaTop" r="textAreaRight" b="textAreaBottom"/>
                <a:pathLst>
                  <a:path w="929" h="918">
                    <a:moveTo>
                      <a:pt x="465" y="1"/>
                    </a:moveTo>
                    <a:cubicBezTo>
                      <a:pt x="203" y="1"/>
                      <a:pt x="0" y="203"/>
                      <a:pt x="0" y="453"/>
                    </a:cubicBezTo>
                    <a:cubicBezTo>
                      <a:pt x="0" y="715"/>
                      <a:pt x="203" y="918"/>
                      <a:pt x="465" y="918"/>
                    </a:cubicBezTo>
                    <a:cubicBezTo>
                      <a:pt x="715" y="918"/>
                      <a:pt x="929" y="715"/>
                      <a:pt x="929" y="453"/>
                    </a:cubicBezTo>
                    <a:cubicBezTo>
                      <a:pt x="929" y="203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5480" bIns="154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122" name="Google Shape;343;p42"/>
            <p:cNvGrpSpPr/>
            <p:nvPr/>
          </p:nvGrpSpPr>
          <p:grpSpPr>
            <a:xfrm>
              <a:off x="1403640" y="697320"/>
              <a:ext cx="366480" cy="366480"/>
              <a:chOff x="1403640" y="697320"/>
              <a:chExt cx="366480" cy="366480"/>
            </a:xfrm>
          </p:grpSpPr>
          <p:sp>
            <p:nvSpPr>
              <p:cNvPr id="123" name="Google Shape;344;p42"/>
              <p:cNvSpPr/>
              <p:nvPr/>
            </p:nvSpPr>
            <p:spPr>
              <a:xfrm>
                <a:off x="1403640" y="697320"/>
                <a:ext cx="366480" cy="366480"/>
              </a:xfrm>
              <a:custGeom>
                <a:avLst/>
                <a:gdLst>
                  <a:gd name="textAreaLeft" fmla="*/ 0 w 366480"/>
                  <a:gd name="textAreaRight" fmla="*/ 366840 w 366480"/>
                  <a:gd name="textAreaTop" fmla="*/ 0 h 366480"/>
                  <a:gd name="textAreaBottom" fmla="*/ 366840 h 366480"/>
                </a:gdLst>
                <a:ahLst/>
                <a:cxnLst/>
                <a:rect l="textAreaLeft" t="textAreaTop" r="textAreaRight" b="textAreaBottom"/>
                <a:pathLst>
                  <a:path w="10872" h="1086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28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24" name="Google Shape;345;p42"/>
              <p:cNvSpPr/>
              <p:nvPr/>
            </p:nvSpPr>
            <p:spPr>
              <a:xfrm>
                <a:off x="1487880" y="844200"/>
                <a:ext cx="50400" cy="127440"/>
              </a:xfrm>
              <a:custGeom>
                <a:avLst/>
                <a:gdLst>
                  <a:gd name="textAreaLeft" fmla="*/ 0 w 50400"/>
                  <a:gd name="textAreaRight" fmla="*/ 50760 w 50400"/>
                  <a:gd name="textAreaTop" fmla="*/ 0 h 127440"/>
                  <a:gd name="textAreaBottom" fmla="*/ 127800 h 127440"/>
                </a:gdLst>
                <a:ahLst/>
                <a:cxnLst/>
                <a:rect l="textAreaLeft" t="textAreaTop" r="textAreaRight" b="textAreaBottom"/>
                <a:pathLst>
                  <a:path w="1502" h="3787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720" bIns="63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25" name="Google Shape;346;p42"/>
              <p:cNvSpPr/>
              <p:nvPr/>
            </p:nvSpPr>
            <p:spPr>
              <a:xfrm>
                <a:off x="1480320" y="774360"/>
                <a:ext cx="57960" cy="57960"/>
              </a:xfrm>
              <a:custGeom>
                <a:avLst/>
                <a:gdLst>
                  <a:gd name="textAreaLeft" fmla="*/ 0 w 57960"/>
                  <a:gd name="textAreaRight" fmla="*/ 58320 w 57960"/>
                  <a:gd name="textAreaTop" fmla="*/ 0 h 57960"/>
                  <a:gd name="textAreaBottom" fmla="*/ 58320 h 57960"/>
                </a:gdLst>
                <a:ahLst/>
                <a:cxnLst/>
                <a:rect l="textAreaLeft" t="textAreaTop" r="textAreaRight" b="textAreaBottom"/>
                <a:pathLst>
                  <a:path w="1728" h="1728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9160" bIns="291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26" name="Google Shape;347;p42"/>
              <p:cNvSpPr/>
              <p:nvPr/>
            </p:nvSpPr>
            <p:spPr>
              <a:xfrm>
                <a:off x="1564920" y="844200"/>
                <a:ext cx="135360" cy="127440"/>
              </a:xfrm>
              <a:custGeom>
                <a:avLst/>
                <a:gdLst>
                  <a:gd name="textAreaLeft" fmla="*/ 0 w 135360"/>
                  <a:gd name="textAreaRight" fmla="*/ 135720 w 135360"/>
                  <a:gd name="textAreaTop" fmla="*/ 0 h 127440"/>
                  <a:gd name="textAreaBottom" fmla="*/ 127800 h 127440"/>
                </a:gdLst>
                <a:ahLst/>
                <a:cxnLst/>
                <a:rect l="textAreaLeft" t="textAreaTop" r="textAreaRight" b="textAreaBottom"/>
                <a:pathLst>
                  <a:path w="4026" h="3787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3720" bIns="63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127" name="Google Shape;348;p42"/>
            <p:cNvGrpSpPr/>
            <p:nvPr/>
          </p:nvGrpSpPr>
          <p:grpSpPr>
            <a:xfrm>
              <a:off x="1942200" y="697320"/>
              <a:ext cx="366480" cy="366480"/>
              <a:chOff x="1942200" y="697320"/>
              <a:chExt cx="366480" cy="366480"/>
            </a:xfrm>
          </p:grpSpPr>
          <p:sp>
            <p:nvSpPr>
              <p:cNvPr id="128" name="Google Shape;349;p42"/>
              <p:cNvSpPr/>
              <p:nvPr/>
            </p:nvSpPr>
            <p:spPr>
              <a:xfrm>
                <a:off x="2024280" y="776880"/>
                <a:ext cx="202680" cy="207360"/>
              </a:xfrm>
              <a:custGeom>
                <a:avLst/>
                <a:gdLst>
                  <a:gd name="textAreaLeft" fmla="*/ 0 w 202680"/>
                  <a:gd name="textAreaRight" fmla="*/ 203040 w 202680"/>
                  <a:gd name="textAreaTop" fmla="*/ 0 h 207360"/>
                  <a:gd name="textAreaBottom" fmla="*/ 207720 h 207360"/>
                </a:gdLst>
                <a:ahLst/>
                <a:cxnLst/>
                <a:rect l="textAreaLeft" t="textAreaTop" r="textAreaRight" b="textAreaBottom"/>
                <a:pathLst>
                  <a:path w="494728" h="505587">
                    <a:moveTo>
                      <a:pt x="294418" y="214122"/>
                    </a:moveTo>
                    <a:lnTo>
                      <a:pt x="478631" y="0"/>
                    </a:lnTo>
                    <a:lnTo>
                      <a:pt x="435007" y="0"/>
                    </a:lnTo>
                    <a:lnTo>
                      <a:pt x="275082" y="185928"/>
                    </a:lnTo>
                    <a:lnTo>
                      <a:pt x="147352" y="0"/>
                    </a:lnTo>
                    <a:lnTo>
                      <a:pt x="0" y="0"/>
                    </a:lnTo>
                    <a:lnTo>
                      <a:pt x="193167" y="281083"/>
                    </a:lnTo>
                    <a:lnTo>
                      <a:pt x="0" y="505587"/>
                    </a:lnTo>
                    <a:lnTo>
                      <a:pt x="43625" y="505587"/>
                    </a:lnTo>
                    <a:lnTo>
                      <a:pt x="212503" y="309277"/>
                    </a:lnTo>
                    <a:lnTo>
                      <a:pt x="347377" y="505587"/>
                    </a:lnTo>
                    <a:lnTo>
                      <a:pt x="494729" y="505587"/>
                    </a:lnTo>
                    <a:lnTo>
                      <a:pt x="294418" y="214027"/>
                    </a:lnTo>
                    <a:lnTo>
                      <a:pt x="294418" y="214027"/>
                    </a:lnTo>
                    <a:close/>
                    <a:moveTo>
                      <a:pt x="234601" y="283655"/>
                    </a:moveTo>
                    <a:lnTo>
                      <a:pt x="215075" y="255651"/>
                    </a:lnTo>
                    <a:lnTo>
                      <a:pt x="59341" y="32861"/>
                    </a:lnTo>
                    <a:lnTo>
                      <a:pt x="126397" y="32861"/>
                    </a:lnTo>
                    <a:lnTo>
                      <a:pt x="252032" y="212598"/>
                    </a:lnTo>
                    <a:lnTo>
                      <a:pt x="271558" y="240601"/>
                    </a:lnTo>
                    <a:lnTo>
                      <a:pt x="434912" y="474250"/>
                    </a:lnTo>
                    <a:lnTo>
                      <a:pt x="367855" y="474250"/>
                    </a:lnTo>
                    <a:lnTo>
                      <a:pt x="234505" y="283559"/>
                    </a:lnTo>
                    <a:lnTo>
                      <a:pt x="234505" y="28355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29" name="Google Shape;350;p42"/>
              <p:cNvSpPr/>
              <p:nvPr/>
            </p:nvSpPr>
            <p:spPr>
              <a:xfrm>
                <a:off x="1942200" y="697320"/>
                <a:ext cx="366480" cy="366480"/>
              </a:xfrm>
              <a:custGeom>
                <a:avLst/>
                <a:gdLst>
                  <a:gd name="textAreaLeft" fmla="*/ 0 w 366480"/>
                  <a:gd name="textAreaRight" fmla="*/ 366840 w 366480"/>
                  <a:gd name="textAreaTop" fmla="*/ 0 h 366480"/>
                  <a:gd name="textAreaBottom" fmla="*/ 366840 h 366480"/>
                </a:gdLst>
                <a:ahLst/>
                <a:cxnLst/>
                <a:rect l="textAreaLeft" t="textAreaTop" r="textAreaRight" b="textAreaBottom"/>
                <a:pathLst>
                  <a:path w="10872" h="1086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28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A9600AC-B5F0-3DE4-C1CF-2EC402546951}"/>
                  </a:ext>
                </a:extLst>
              </p14:cNvPr>
              <p14:cNvContentPartPr/>
              <p14:nvPr/>
            </p14:nvContentPartPr>
            <p14:xfrm>
              <a:off x="6499946" y="536009"/>
              <a:ext cx="211320" cy="7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A9600AC-B5F0-3DE4-C1CF-2EC4025469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91306" y="527369"/>
                <a:ext cx="228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A44DC4-E337-08E8-58A7-FC63ED2E1213}"/>
                  </a:ext>
                </a:extLst>
              </p14:cNvPr>
              <p14:cNvContentPartPr/>
              <p14:nvPr/>
            </p14:nvContentPartPr>
            <p14:xfrm>
              <a:off x="6513266" y="569489"/>
              <a:ext cx="2247120" cy="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A44DC4-E337-08E8-58A7-FC63ED2E12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50266" y="443489"/>
                <a:ext cx="23727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877FCEF-6338-D254-3F45-427D50D92A15}"/>
                  </a:ext>
                </a:extLst>
              </p14:cNvPr>
              <p14:cNvContentPartPr/>
              <p14:nvPr/>
            </p14:nvContentPartPr>
            <p14:xfrm>
              <a:off x="6460346" y="701969"/>
              <a:ext cx="893880" cy="14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877FCEF-6338-D254-3F45-427D50D92A1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97346" y="638969"/>
                <a:ext cx="10195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9F5EEE8-BA71-8097-37A4-B32D09642BCD}"/>
                  </a:ext>
                </a:extLst>
              </p14:cNvPr>
              <p14:cNvContentPartPr/>
              <p14:nvPr/>
            </p14:nvContentPartPr>
            <p14:xfrm>
              <a:off x="6433346" y="542849"/>
              <a:ext cx="1193760" cy="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9F5EEE8-BA71-8097-37A4-B32D09642BC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70346" y="416849"/>
                <a:ext cx="13194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6A95BAD-55E1-7744-1CD0-59117758D16B}"/>
                  </a:ext>
                </a:extLst>
              </p14:cNvPr>
              <p14:cNvContentPartPr/>
              <p14:nvPr/>
            </p14:nvContentPartPr>
            <p14:xfrm rot="-2">
              <a:off x="6415966" y="539843"/>
              <a:ext cx="2432000" cy="619452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6A95BAD-55E1-7744-1CD0-59117758D16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 rot="-2">
                <a:off x="6352970" y="476854"/>
                <a:ext cx="2557632" cy="7450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5EB64CB-7959-9D0E-070A-1B05520F104A}"/>
                  </a:ext>
                </a:extLst>
              </p14:cNvPr>
              <p14:cNvContentPartPr/>
              <p14:nvPr/>
            </p14:nvContentPartPr>
            <p14:xfrm>
              <a:off x="6529299" y="811682"/>
              <a:ext cx="1570320" cy="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5EB64CB-7959-9D0E-070A-1B05520F104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66299" y="686402"/>
                <a:ext cx="16959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A82366B-45AD-4D85-F4F9-D3B968F3CEF4}"/>
                  </a:ext>
                </a:extLst>
              </p14:cNvPr>
              <p14:cNvContentPartPr/>
              <p14:nvPr/>
            </p14:nvContentPartPr>
            <p14:xfrm>
              <a:off x="8147499" y="804842"/>
              <a:ext cx="633960" cy="28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A82366B-45AD-4D85-F4F9-D3B968F3CEF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084859" y="741842"/>
                <a:ext cx="75960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6D4272E-B4F7-E1F1-BD08-3595D936B1A2}"/>
                  </a:ext>
                </a:extLst>
              </p14:cNvPr>
              <p14:cNvContentPartPr/>
              <p14:nvPr/>
            </p14:nvContentPartPr>
            <p14:xfrm>
              <a:off x="6502299" y="695762"/>
              <a:ext cx="2266200" cy="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6D4272E-B4F7-E1F1-BD08-3595D936B1A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39659" y="569762"/>
                <a:ext cx="23918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0F00B54-B83D-DA3D-7D40-E1CD2411A838}"/>
                  </a:ext>
                </a:extLst>
              </p14:cNvPr>
              <p14:cNvContentPartPr/>
              <p14:nvPr/>
            </p14:nvContentPartPr>
            <p14:xfrm>
              <a:off x="6516699" y="1002482"/>
              <a:ext cx="2238120" cy="48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0F00B54-B83D-DA3D-7D40-E1CD2411A83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453699" y="939482"/>
                <a:ext cx="23637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CBE6F12-84BD-F104-E316-3EAF87CC6D1A}"/>
                  </a:ext>
                </a:extLst>
              </p14:cNvPr>
              <p14:cNvContentPartPr/>
              <p14:nvPr/>
            </p14:nvContentPartPr>
            <p14:xfrm>
              <a:off x="6463059" y="825002"/>
              <a:ext cx="2298960" cy="110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CBE6F12-84BD-F104-E316-3EAF87CC6D1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00419" y="762002"/>
                <a:ext cx="2424600" cy="235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2251-E6CC-EB60-5206-41F5CB96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1C769-A605-A5D2-14B5-7E6A0DAD6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44" y="266319"/>
            <a:ext cx="7077456" cy="44234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4E72993-1A3A-B62D-5559-0F053F80CFCF}"/>
                  </a:ext>
                </a:extLst>
              </p14:cNvPr>
              <p14:cNvContentPartPr/>
              <p14:nvPr/>
            </p14:nvContentPartPr>
            <p14:xfrm>
              <a:off x="7807488" y="4291200"/>
              <a:ext cx="218520" cy="190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4E72993-1A3A-B62D-5559-0F053F80CF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44488" y="4228200"/>
                <a:ext cx="344160" cy="31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3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28600" y="1200240"/>
            <a:ext cx="6981480" cy="2276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200" dirty="0">
                <a:solidFill>
                  <a:schemeClr val="dk1"/>
                </a:solidFill>
                <a:latin typeface="Hubot Sans Medium"/>
              </a:rPr>
              <a:t>Introduction</a:t>
            </a:r>
            <a:endParaRPr lang="fr-FR" sz="52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title"/>
          </p:nvPr>
        </p:nvSpPr>
        <p:spPr>
          <a:xfrm>
            <a:off x="228600" y="3400560"/>
            <a:ext cx="1238040" cy="1104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6000" b="0" u="none" strike="noStrike">
                <a:solidFill>
                  <a:schemeClr val="dk1"/>
                </a:solidFill>
                <a:effectLst/>
                <a:uFillTx/>
                <a:latin typeface="Calibri"/>
                <a:ea typeface="Hubot Sans Medium"/>
              </a:rPr>
              <a:t>01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ubTitle"/>
          </p:nvPr>
        </p:nvSpPr>
        <p:spPr>
          <a:xfrm>
            <a:off x="2266920" y="659315"/>
            <a:ext cx="6447960" cy="37856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spAutoFit/>
          </a:bodyPr>
          <a:lstStyle/>
          <a:p>
            <a:pPr indent="0" algn="ctr">
              <a:buNone/>
            </a:pPr>
            <a:r>
              <a:rPr lang="en-US" sz="14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SyriaTel Customer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28600" y="1209600"/>
            <a:ext cx="432396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Introduction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228600" y="1781280"/>
            <a:ext cx="4323960" cy="2161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dirty="0">
                <a:solidFill>
                  <a:schemeClr val="dk1"/>
                </a:solidFill>
                <a:latin typeface="Calibri"/>
                <a:ea typeface="Work Sans"/>
              </a:rPr>
              <a:t>We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Work Sans"/>
              </a:rPr>
              <a:t> want to reduce customer churn (leave) by identifying which customers are likely to leave. Churn is costly, so catching high-risk customers early allows targeted retention efforts, like special offers or support.</a:t>
            </a: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endParaRPr lang="en-US" sz="1200" dirty="0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rgbClr val="000000"/>
                </a:solidFill>
                <a:effectLst/>
                <a:uFillTx/>
                <a:latin typeface="OpenSymbol"/>
              </a:rPr>
              <a:t>This presentation aims to present our key findings and recommendations to reduce SyriaTel’s customer loss.</a:t>
            </a:r>
          </a:p>
        </p:txBody>
      </p:sp>
      <p:sp>
        <p:nvSpPr>
          <p:cNvPr id="89" name="Google Shape;224;p32" title="scenes-people-work.jpg"/>
          <p:cNvSpPr/>
          <p:nvPr/>
        </p:nvSpPr>
        <p:spPr>
          <a:xfrm>
            <a:off x="5473080" y="228600"/>
            <a:ext cx="3441960" cy="4663080"/>
          </a:xfrm>
          <a:prstGeom prst="roundRect">
            <a:avLst>
              <a:gd name="adj" fmla="val 16667"/>
            </a:avLst>
          </a:prstGeom>
          <a:blipFill rotWithShape="0">
            <a:blip r:embed="rId2"/>
            <a:srcRect/>
            <a:stretch/>
          </a:blipFill>
          <a:ln w="19050">
            <a:solidFill>
              <a:srgbClr val="FEA86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28600" y="266760"/>
            <a:ext cx="4304880" cy="88617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00" b="0" u="none" strike="noStrike" dirty="0">
                <a:solidFill>
                  <a:schemeClr val="dk1"/>
                </a:solidFill>
                <a:effectLst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Customer Loss and Impact</a:t>
            </a:r>
            <a:endParaRPr lang="fr-FR" sz="2600" b="0" u="none" strike="noStrike" dirty="0">
              <a:solidFill>
                <a:schemeClr val="dk1"/>
              </a:solidFill>
              <a:effectLst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194312" y="1961322"/>
            <a:ext cx="4890053" cy="176253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600" b="0" u="none" strike="noStrike" dirty="0">
                <a:solidFill>
                  <a:srgbClr val="000000"/>
                </a:solidFill>
                <a:effectLst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SyriaTel loses customers after about 100 days on average. Churn is costly, so catching high-risk customers early allows targeted offers and support. This presentation shows key findings and recommendations to reduce customer loss.</a:t>
            </a: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C7D6D1-A0EC-87A3-8B4D-58834F7A1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881"/>
            <a:ext cx="4107622" cy="27377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28600" y="1209600"/>
            <a:ext cx="432396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Opportunity Insights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228600" y="1781280"/>
            <a:ext cx="4323960" cy="2161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Calibri"/>
                <a:ea typeface="Work Sans"/>
              </a:rPr>
              <a:t>Predictive insights offer a chance to reduce churn by identifying at-risk customers early and enabling proactive retention efforts.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99" name="Google Shape;224;p32" title="scenes-people-work.jpg"/>
          <p:cNvSpPr/>
          <p:nvPr/>
        </p:nvSpPr>
        <p:spPr>
          <a:xfrm>
            <a:off x="5473080" y="228600"/>
            <a:ext cx="3441960" cy="4663080"/>
          </a:xfrm>
          <a:prstGeom prst="roundRect">
            <a:avLst>
              <a:gd name="adj" fmla="val 16667"/>
            </a:avLst>
          </a:prstGeom>
          <a:blipFill rotWithShape="0">
            <a:blip r:embed="rId2"/>
            <a:srcRect/>
            <a:stretch/>
          </a:blipFill>
          <a:ln w="19050">
            <a:solidFill>
              <a:srgbClr val="FEA86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28600" y="1200240"/>
            <a:ext cx="6981480" cy="2276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200" b="0" u="none" strike="noStrike" dirty="0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Methodology</a:t>
            </a:r>
            <a:endParaRPr lang="fr-FR" sz="52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title"/>
          </p:nvPr>
        </p:nvSpPr>
        <p:spPr>
          <a:xfrm>
            <a:off x="228600" y="3400560"/>
            <a:ext cx="1238040" cy="1104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6000" b="0" u="none" strike="noStrike">
                <a:solidFill>
                  <a:schemeClr val="dk1"/>
                </a:solidFill>
                <a:effectLst/>
                <a:uFillTx/>
                <a:latin typeface="Calibri"/>
                <a:ea typeface="Hubot Sans Medium"/>
              </a:rPr>
              <a:t>02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ubTitle"/>
          </p:nvPr>
        </p:nvSpPr>
        <p:spPr>
          <a:xfrm>
            <a:off x="2266920" y="659315"/>
            <a:ext cx="6447960" cy="37856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spAutoFit/>
          </a:bodyPr>
          <a:lstStyle/>
          <a:p>
            <a:pPr indent="0" algn="ctr">
              <a:buNone/>
            </a:pPr>
            <a:r>
              <a:rPr lang="en-US" sz="14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SyriaTel Customer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207525" y="125977"/>
            <a:ext cx="4304880" cy="62089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00" b="1" u="none" strike="noStrike" dirty="0">
                <a:solidFill>
                  <a:schemeClr val="dk1"/>
                </a:solidFill>
                <a:effectLst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Data &amp; Analysis Approach</a:t>
            </a:r>
            <a:endParaRPr lang="fr-FR" sz="2600" b="1" u="none" strike="noStrike" dirty="0">
              <a:solidFill>
                <a:schemeClr val="dk1"/>
              </a:solidFill>
              <a:effectLst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3888813" y="3138838"/>
            <a:ext cx="5247183" cy="187675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 lnSpcReduction="10000"/>
          </a:bodyPr>
          <a:lstStyle/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Our Analytical Approach:</a:t>
            </a:r>
          </a:p>
          <a:p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AutoNum type="arabicPeriod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Analyzed 3,333 customers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with complete behavioral data</a:t>
            </a:r>
          </a:p>
          <a:p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2. Applied statistical testing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to prove which factors drive churn</a:t>
            </a:r>
          </a:p>
          <a:p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3. Built predictive model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catching 75% of potential churners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10F7B0-779C-DCBF-5AE6-63C1C5CCC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3136"/>
            <a:ext cx="5080795" cy="22191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39C7-F0D5-5313-3A6C-A20ACCE82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80" y="3212592"/>
            <a:ext cx="4453056" cy="1342896"/>
          </a:xfrm>
        </p:spPr>
        <p:txBody>
          <a:bodyPr/>
          <a:lstStyle/>
          <a:p>
            <a:r>
              <a:rPr lang="en-US" sz="5400" dirty="0">
                <a:latin typeface="Hubot Sans Medium"/>
                <a:ea typeface="Cambria" panose="02040503050406030204" pitchFamily="18" charset="0"/>
              </a:rPr>
              <a:t>Findings</a:t>
            </a:r>
            <a:br>
              <a:rPr lang="en-US" sz="5400" dirty="0">
                <a:latin typeface="Hubot Sans Medium"/>
                <a:ea typeface="Cambria" panose="02040503050406030204" pitchFamily="18" charset="0"/>
              </a:rPr>
            </a:br>
            <a:r>
              <a:rPr lang="en-US" sz="5400" dirty="0">
                <a:latin typeface="Hubot Sans Medium"/>
                <a:ea typeface="Cambria" panose="02040503050406030204" pitchFamily="18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94194459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Gradient Pitch Deck by Slidesgo">
  <a:themeElements>
    <a:clrScheme name="Simple Light">
      <a:dk1>
        <a:srgbClr val="000000"/>
      </a:dk1>
      <a:lt1>
        <a:srgbClr val="FFFFFF"/>
      </a:lt1>
      <a:dk2>
        <a:srgbClr val="FEA86F"/>
      </a:dk2>
      <a:lt2>
        <a:srgbClr val="FFDEF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561</Words>
  <Application>Microsoft Office PowerPoint</Application>
  <PresentationFormat>On-screen Show (16:9)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Cambria</vt:lpstr>
      <vt:lpstr>Hubot Sans</vt:lpstr>
      <vt:lpstr>Hubot Sans Medium</vt:lpstr>
      <vt:lpstr>OpenSymbol</vt:lpstr>
      <vt:lpstr>Symbol</vt:lpstr>
      <vt:lpstr>Wingdings</vt:lpstr>
      <vt:lpstr>Work Sans</vt:lpstr>
      <vt:lpstr>Minimal Gradient Pitch Deck by Slidesgo</vt:lpstr>
      <vt:lpstr>Slidesgo Final Pages</vt:lpstr>
      <vt:lpstr>Predicting Churn in SyriaTel Customers</vt:lpstr>
      <vt:lpstr>PowerPoint Presentation</vt:lpstr>
      <vt:lpstr>Introduction</vt:lpstr>
      <vt:lpstr>Introduction</vt:lpstr>
      <vt:lpstr>Customer Loss and Impact</vt:lpstr>
      <vt:lpstr>Opportunity Insights</vt:lpstr>
      <vt:lpstr>Methodology</vt:lpstr>
      <vt:lpstr>Data &amp; Analysis Approach</vt:lpstr>
      <vt:lpstr>Findings 03</vt:lpstr>
      <vt:lpstr>Service Frustration</vt:lpstr>
      <vt:lpstr>Geographical Focus</vt:lpstr>
      <vt:lpstr>Billing Surprises</vt:lpstr>
      <vt:lpstr>Increase Value Through Service Bundling </vt:lpstr>
      <vt:lpstr>Introduce a Tiered Loyalty Program</vt:lpstr>
      <vt:lpstr>Conclusions</vt:lpstr>
      <vt:lpstr>THANK YOU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HP</cp:lastModifiedBy>
  <cp:revision>5</cp:revision>
  <dcterms:modified xsi:type="dcterms:W3CDTF">2025-09-15T21:33:19Z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2025-09-15T17:32:25Z</dcterms:created>
  <dc:creator>Unknown Creator</dc:creator>
  <dc:description/>
  <dc:language>en-US</dc:language>
  <cp:lastModifiedBy>Unknown Creator</cp:lastModifiedBy>
  <dcterms:modified xsi:type="dcterms:W3CDTF">2025-09-15T17:32:25Z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