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Fredoka" panose="020B0604020202020204" charset="-79"/>
      <p:regular r:id="rId10"/>
      <p:bold r:id="rId11"/>
    </p:embeddedFont>
    <p:embeddedFont>
      <p:font typeface="Fredoka Light" panose="020B0604020202020204" charset="-79"/>
      <p:regular r:id="rId12"/>
      <p:bold r:id="rId13"/>
    </p:embeddedFont>
    <p:embeddedFont>
      <p:font typeface="Fredoka Medium" panose="020B0604020202020204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4B"/>
    <a:srgbClr val="FFFFFF"/>
    <a:srgbClr val="E4E9EB"/>
    <a:srgbClr val="FABE00"/>
    <a:srgbClr val="FFDD71"/>
    <a:srgbClr val="B48900"/>
    <a:srgbClr val="8A69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2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Overall Crime Rate (per 100K residents)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54</c:v>
                </c:pt>
                <c:pt idx="1">
                  <c:v>54</c:v>
                </c:pt>
                <c:pt idx="2">
                  <c:v>56</c:v>
                </c:pt>
                <c:pt idx="3">
                  <c:v>58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D5-4F53-B503-22B0EBFBA7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74066559"/>
        <c:axId val="1174067039"/>
      </c:lineChart>
      <c:catAx>
        <c:axId val="117406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74067039"/>
        <c:crosses val="autoZero"/>
        <c:auto val="1"/>
        <c:lblAlgn val="ctr"/>
        <c:lblOffset val="100"/>
        <c:noMultiLvlLbl val="0"/>
      </c:catAx>
      <c:valAx>
        <c:axId val="1174067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7406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0.01207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8A2285E-4FDF-C23C-D5AD-A0AE2D142162}"/>
            </a:ext>
          </a:extLst>
        </cdr:cNvPr>
        <cdr:cNvSpPr/>
      </cdr:nvSpPr>
      <cdr:spPr>
        <a:xfrm xmlns:a="http://schemas.openxmlformats.org/drawingml/2006/main">
          <a:off x="-26363" y="46306"/>
          <a:ext cx="2408464" cy="1883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bg1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31d922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c5631d922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3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631d922f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c5631d922f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31d922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c5631d922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631d922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631d922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631d922f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5631d922f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631d922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c5631d922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631d922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5631d922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lein air, habits, ciel, personne">
            <a:extLst>
              <a:ext uri="{FF2B5EF4-FFF2-40B4-BE49-F238E27FC236}">
                <a16:creationId xmlns:a16="http://schemas.microsoft.com/office/drawing/2014/main" id="{32A551CF-382D-5A51-2464-7C30B150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  <p:sp>
        <p:nvSpPr>
          <p:cNvPr id="65" name="Google Shape;65;p14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rgbClr val="2F2F34">
              <a:alpha val="7089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2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57200" y="1013449"/>
            <a:ext cx="8095150" cy="26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20" dirty="0">
              <a:solidFill>
                <a:srgbClr val="FFFFFF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20" dirty="0">
                <a:solidFill>
                  <a:srgbClr val="FFFFFF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SafeLive</a:t>
            </a:r>
            <a:endParaRPr sz="4620" dirty="0">
              <a:solidFill>
                <a:srgbClr val="FFFFFF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20" dirty="0">
              <a:solidFill>
                <a:srgbClr val="FFFFFF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20" dirty="0">
              <a:solidFill>
                <a:srgbClr val="FFFFFF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Your Guardian in the Urban Jungle</a:t>
            </a:r>
            <a:endParaRPr sz="2020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20" dirty="0">
              <a:solidFill>
                <a:srgbClr val="FFFFFF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152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80549" y="899450"/>
            <a:ext cx="84409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1258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-US" sz="1600" dirty="0">
                <a:solidFill>
                  <a:srgbClr val="4A6368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As the number of crimes increase, tourists are growing more wary which is affecting the local economy, business investment, and public spending</a:t>
            </a:r>
            <a:endParaRPr dirty="0">
              <a:solidFill>
                <a:srgbClr val="4A6368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14625" y="298275"/>
            <a:ext cx="3123600" cy="453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4294967295"/>
          </p:nvPr>
        </p:nvSpPr>
        <p:spPr>
          <a:xfrm>
            <a:off x="439450" y="238875"/>
            <a:ext cx="27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dirty="0">
                <a:solidFill>
                  <a:schemeClr val="lt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CONTEXT</a:t>
            </a:r>
            <a:endParaRPr sz="2320" dirty="0">
              <a:solidFill>
                <a:schemeClr val="lt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411E87-07EA-A26C-640D-8689E83BF63E}"/>
              </a:ext>
            </a:extLst>
          </p:cNvPr>
          <p:cNvSpPr/>
          <p:nvPr/>
        </p:nvSpPr>
        <p:spPr>
          <a:xfrm>
            <a:off x="276163" y="1999664"/>
            <a:ext cx="2246601" cy="46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CCD30-81B0-A3CB-FB3A-4F1E090F2E78}"/>
              </a:ext>
            </a:extLst>
          </p:cNvPr>
          <p:cNvSpPr/>
          <p:nvPr/>
        </p:nvSpPr>
        <p:spPr>
          <a:xfrm>
            <a:off x="2856078" y="1999664"/>
            <a:ext cx="2246601" cy="46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023B8-D3FD-5A71-E5CC-54159B046E62}"/>
              </a:ext>
            </a:extLst>
          </p:cNvPr>
          <p:cNvSpPr txBox="1"/>
          <p:nvPr/>
        </p:nvSpPr>
        <p:spPr>
          <a:xfrm>
            <a:off x="2776792" y="1565806"/>
            <a:ext cx="2538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7" indent="-1258887">
              <a:buSzPts val="3200"/>
            </a:pPr>
            <a:r>
              <a:rPr lang="en-US" sz="1100" dirty="0">
                <a:solidFill>
                  <a:srgbClr val="4A6368"/>
                </a:solidFill>
                <a:latin typeface="Fredoka Medium"/>
                <a:cs typeface="Fredoka Medium"/>
              </a:rPr>
              <a:t>Most Common Tourist Concerns</a:t>
            </a:r>
            <a:endParaRPr lang="fr-FR" sz="1100" dirty="0">
              <a:solidFill>
                <a:srgbClr val="4A6368"/>
              </a:solidFill>
              <a:latin typeface="Fredoka Medium"/>
              <a:cs typeface="Fredoka Medium"/>
            </a:endParaRP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E4FF2C7F-4812-35E0-B183-F51C79A5F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199042"/>
              </p:ext>
            </p:extLst>
          </p:nvPr>
        </p:nvGraphicFramePr>
        <p:xfrm>
          <a:off x="276163" y="2266991"/>
          <a:ext cx="2246601" cy="190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0F89806-686B-6992-AECF-90DFD4AF89BA}"/>
              </a:ext>
            </a:extLst>
          </p:cNvPr>
          <p:cNvSpPr txBox="1"/>
          <p:nvPr/>
        </p:nvSpPr>
        <p:spPr>
          <a:xfrm>
            <a:off x="187291" y="1590160"/>
            <a:ext cx="2335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A6368"/>
                </a:solidFill>
                <a:latin typeface="Fredoka Medium"/>
                <a:cs typeface="Fredoka Medium"/>
              </a:rPr>
              <a:t>Crime rate in LA (2018-2022) per 100K residents</a:t>
            </a:r>
            <a:endParaRPr lang="fr-FR" sz="1100" dirty="0">
              <a:solidFill>
                <a:srgbClr val="4A6368"/>
              </a:solidFill>
              <a:latin typeface="Fredoka Medium"/>
              <a:cs typeface="Fredoka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9405A-CF9F-A474-F405-EA7137BB55B3}"/>
              </a:ext>
            </a:extLst>
          </p:cNvPr>
          <p:cNvSpPr/>
          <p:nvPr/>
        </p:nvSpPr>
        <p:spPr>
          <a:xfrm>
            <a:off x="2856077" y="2343150"/>
            <a:ext cx="717851" cy="554994"/>
          </a:xfrm>
          <a:prstGeom prst="rect">
            <a:avLst/>
          </a:prstGeom>
          <a:solidFill>
            <a:srgbClr val="8A6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Safety</a:t>
            </a:r>
            <a:endParaRPr lang="fr-FR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30C2E2-9B89-3590-324C-FFAF39FC2991}"/>
              </a:ext>
            </a:extLst>
          </p:cNvPr>
          <p:cNvSpPr/>
          <p:nvPr/>
        </p:nvSpPr>
        <p:spPr>
          <a:xfrm>
            <a:off x="3615510" y="2343150"/>
            <a:ext cx="717851" cy="554994"/>
          </a:xfrm>
          <a:prstGeom prst="rect">
            <a:avLst/>
          </a:prstGeom>
          <a:solidFill>
            <a:srgbClr val="B48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Scams</a:t>
            </a:r>
            <a:endParaRPr lang="fr-FR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2210D2-F59C-F02B-D290-81B97044C5FA}"/>
              </a:ext>
            </a:extLst>
          </p:cNvPr>
          <p:cNvSpPr/>
          <p:nvPr/>
        </p:nvSpPr>
        <p:spPr>
          <a:xfrm>
            <a:off x="4384827" y="2343150"/>
            <a:ext cx="717851" cy="554994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Navigation</a:t>
            </a:r>
            <a:endParaRPr lang="fr-FR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7DD59E-8D09-BFDD-6F9F-0268BDD08D00}"/>
              </a:ext>
            </a:extLst>
          </p:cNvPr>
          <p:cNvSpPr/>
          <p:nvPr/>
        </p:nvSpPr>
        <p:spPr>
          <a:xfrm>
            <a:off x="2856077" y="2957499"/>
            <a:ext cx="717851" cy="554994"/>
          </a:xfrm>
          <a:prstGeom prst="rect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Health</a:t>
            </a:r>
            <a:endParaRPr lang="fr-FR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838E9B-B849-FA4A-24A3-D9E9DC513E78}"/>
              </a:ext>
            </a:extLst>
          </p:cNvPr>
          <p:cNvSpPr/>
          <p:nvPr/>
        </p:nvSpPr>
        <p:spPr>
          <a:xfrm>
            <a:off x="3615510" y="2957499"/>
            <a:ext cx="717851" cy="554994"/>
          </a:xfrm>
          <a:prstGeom prst="rect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Transportation</a:t>
            </a:r>
            <a:endParaRPr lang="fr-FR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30F4ED-F0C4-CA35-AC9C-00580FA11E79}"/>
              </a:ext>
            </a:extLst>
          </p:cNvPr>
          <p:cNvSpPr/>
          <p:nvPr/>
        </p:nvSpPr>
        <p:spPr>
          <a:xfrm>
            <a:off x="4384827" y="2957499"/>
            <a:ext cx="717851" cy="554994"/>
          </a:xfrm>
          <a:prstGeom prst="rect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Cultural Etiquette</a:t>
            </a:r>
            <a:endParaRPr lang="fr-FR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27585-323A-669F-3C84-FA59C4108A02}"/>
              </a:ext>
            </a:extLst>
          </p:cNvPr>
          <p:cNvSpPr/>
          <p:nvPr/>
        </p:nvSpPr>
        <p:spPr>
          <a:xfrm>
            <a:off x="2856077" y="3571849"/>
            <a:ext cx="717851" cy="554994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Language Barrier</a:t>
            </a:r>
            <a:endParaRPr lang="fr-FR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018CEA-D095-8759-1D4A-C5C789CCB375}"/>
              </a:ext>
            </a:extLst>
          </p:cNvPr>
          <p:cNvSpPr/>
          <p:nvPr/>
        </p:nvSpPr>
        <p:spPr>
          <a:xfrm rot="16200000" flipH="1">
            <a:off x="3915287" y="3327456"/>
            <a:ext cx="128185" cy="2246601"/>
          </a:xfrm>
          <a:prstGeom prst="rect">
            <a:avLst/>
          </a:prstGeom>
          <a:gradFill>
            <a:gsLst>
              <a:gs pos="0">
                <a:srgbClr val="8A6900"/>
              </a:gs>
              <a:gs pos="21000">
                <a:srgbClr val="B48900"/>
              </a:gs>
              <a:gs pos="44000">
                <a:srgbClr val="FFDD71"/>
              </a:gs>
              <a:gs pos="99000">
                <a:srgbClr val="FFD44B"/>
              </a:gs>
              <a:gs pos="96000">
                <a:srgbClr val="FFD44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80F2BB-4081-7F59-3A64-21BB482FB33F}"/>
              </a:ext>
            </a:extLst>
          </p:cNvPr>
          <p:cNvSpPr txBox="1"/>
          <p:nvPr/>
        </p:nvSpPr>
        <p:spPr>
          <a:xfrm>
            <a:off x="2776792" y="4529475"/>
            <a:ext cx="7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High Concern</a:t>
            </a:r>
            <a:endParaRPr lang="fr-FR" sz="7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7A1FC4-D1ED-C9E8-3DB7-46D142E74836}"/>
              </a:ext>
            </a:extLst>
          </p:cNvPr>
          <p:cNvSpPr txBox="1"/>
          <p:nvPr/>
        </p:nvSpPr>
        <p:spPr>
          <a:xfrm>
            <a:off x="4401017" y="4529475"/>
            <a:ext cx="7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Low Concern</a:t>
            </a:r>
            <a:endParaRPr lang="fr-FR" sz="700" dirty="0"/>
          </a:p>
        </p:txBody>
      </p:sp>
      <p:sp>
        <p:nvSpPr>
          <p:cNvPr id="30" name="Étoile : 5 branches 29">
            <a:extLst>
              <a:ext uri="{FF2B5EF4-FFF2-40B4-BE49-F238E27FC236}">
                <a16:creationId xmlns:a16="http://schemas.microsoft.com/office/drawing/2014/main" id="{46648881-5491-2855-5AF7-BD1050BB59CD}"/>
              </a:ext>
            </a:extLst>
          </p:cNvPr>
          <p:cNvSpPr/>
          <p:nvPr/>
        </p:nvSpPr>
        <p:spPr>
          <a:xfrm>
            <a:off x="2776792" y="2238034"/>
            <a:ext cx="178679" cy="1965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 : 5 branches 30">
            <a:extLst>
              <a:ext uri="{FF2B5EF4-FFF2-40B4-BE49-F238E27FC236}">
                <a16:creationId xmlns:a16="http://schemas.microsoft.com/office/drawing/2014/main" id="{71A51CCB-0022-7D9E-B266-49E2B7243A89}"/>
              </a:ext>
            </a:extLst>
          </p:cNvPr>
          <p:cNvSpPr/>
          <p:nvPr/>
        </p:nvSpPr>
        <p:spPr>
          <a:xfrm>
            <a:off x="3536225" y="2238034"/>
            <a:ext cx="178679" cy="1965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 : 5 branches 31">
            <a:extLst>
              <a:ext uri="{FF2B5EF4-FFF2-40B4-BE49-F238E27FC236}">
                <a16:creationId xmlns:a16="http://schemas.microsoft.com/office/drawing/2014/main" id="{B0EEF8C6-097E-CD87-543C-A7B9698CCF82}"/>
              </a:ext>
            </a:extLst>
          </p:cNvPr>
          <p:cNvSpPr/>
          <p:nvPr/>
        </p:nvSpPr>
        <p:spPr>
          <a:xfrm>
            <a:off x="4311677" y="2238034"/>
            <a:ext cx="178679" cy="1965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 : 5 branches 32">
            <a:extLst>
              <a:ext uri="{FF2B5EF4-FFF2-40B4-BE49-F238E27FC236}">
                <a16:creationId xmlns:a16="http://schemas.microsoft.com/office/drawing/2014/main" id="{6DA3179B-632D-EEC8-DBB8-B35D30D77619}"/>
              </a:ext>
            </a:extLst>
          </p:cNvPr>
          <p:cNvSpPr/>
          <p:nvPr/>
        </p:nvSpPr>
        <p:spPr>
          <a:xfrm>
            <a:off x="2777398" y="2875327"/>
            <a:ext cx="178679" cy="1965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BA391002-77B1-0621-B0CE-1327FCBF5307}"/>
              </a:ext>
            </a:extLst>
          </p:cNvPr>
          <p:cNvSpPr/>
          <p:nvPr/>
        </p:nvSpPr>
        <p:spPr>
          <a:xfrm>
            <a:off x="2856077" y="4809759"/>
            <a:ext cx="178679" cy="1965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F4A569F-66E1-8F1E-7B81-2ADA2822ECF7}"/>
              </a:ext>
            </a:extLst>
          </p:cNvPr>
          <p:cNvSpPr txBox="1"/>
          <p:nvPr/>
        </p:nvSpPr>
        <p:spPr>
          <a:xfrm>
            <a:off x="3034756" y="4809759"/>
            <a:ext cx="1708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Covered in SafeLive App</a:t>
            </a:r>
            <a:endParaRPr lang="fr-FR" sz="800" i="1" dirty="0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1DB214BE-F95A-D232-EBE4-9AB9E0A75420}"/>
              </a:ext>
            </a:extLst>
          </p:cNvPr>
          <p:cNvSpPr/>
          <p:nvPr/>
        </p:nvSpPr>
        <p:spPr>
          <a:xfrm rot="5400000">
            <a:off x="3890663" y="2967182"/>
            <a:ext cx="2890157" cy="1345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CFB1E2F-444B-C6BE-BB12-F69A5039CBE0}"/>
              </a:ext>
            </a:extLst>
          </p:cNvPr>
          <p:cNvSpPr txBox="1"/>
          <p:nvPr/>
        </p:nvSpPr>
        <p:spPr>
          <a:xfrm>
            <a:off x="276163" y="4729530"/>
            <a:ext cx="199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Source: CNN, USA Today, LAPD reports, LA mayor’s office report</a:t>
            </a:r>
            <a:endParaRPr lang="fr-FR" sz="7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F1B4D-15B1-D257-175F-2C42B9FFEF78}"/>
              </a:ext>
            </a:extLst>
          </p:cNvPr>
          <p:cNvSpPr/>
          <p:nvPr/>
        </p:nvSpPr>
        <p:spPr>
          <a:xfrm>
            <a:off x="5558647" y="2000250"/>
            <a:ext cx="3201631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5802CC-2BBA-491F-4BFD-857A7C0B183D}"/>
              </a:ext>
            </a:extLst>
          </p:cNvPr>
          <p:cNvSpPr txBox="1"/>
          <p:nvPr/>
        </p:nvSpPr>
        <p:spPr>
          <a:xfrm>
            <a:off x="5453676" y="1565806"/>
            <a:ext cx="2538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7" indent="-1258887">
              <a:buSzPts val="3200"/>
            </a:pPr>
            <a:r>
              <a:rPr lang="en-US" sz="1100" dirty="0">
                <a:solidFill>
                  <a:srgbClr val="4A6368"/>
                </a:solidFill>
                <a:latin typeface="Fredoka Medium"/>
                <a:cs typeface="Fredoka Medium"/>
              </a:rPr>
              <a:t>Impact</a:t>
            </a:r>
            <a:endParaRPr lang="fr-FR" sz="1100" dirty="0">
              <a:solidFill>
                <a:srgbClr val="4A6368"/>
              </a:solidFill>
              <a:latin typeface="Fredoka Medium"/>
              <a:cs typeface="Fredoka Medium"/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5499556-01B3-6B31-A841-FF6A8AAEE76A}"/>
              </a:ext>
            </a:extLst>
          </p:cNvPr>
          <p:cNvGrpSpPr/>
          <p:nvPr/>
        </p:nvGrpSpPr>
        <p:grpSpPr>
          <a:xfrm>
            <a:off x="5532961" y="2171700"/>
            <a:ext cx="3227317" cy="2416629"/>
            <a:chOff x="5532962" y="2171700"/>
            <a:chExt cx="3088524" cy="2793191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28A3C711-1477-F0A9-7D07-6A6396FB9068}"/>
                </a:ext>
              </a:extLst>
            </p:cNvPr>
            <p:cNvSpPr/>
            <p:nvPr/>
          </p:nvSpPr>
          <p:spPr>
            <a:xfrm>
              <a:off x="5532962" y="2171700"/>
              <a:ext cx="3088524" cy="489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Decreased tourism which leads to </a:t>
              </a:r>
              <a:r>
                <a:rPr lang="en-US" sz="1050" b="1" dirty="0">
                  <a:solidFill>
                    <a:srgbClr val="4A6368"/>
                  </a:solidFill>
                  <a:latin typeface="Fredoka Medium"/>
                  <a:cs typeface="Fredoka Medium"/>
                </a:rPr>
                <a:t>impact on local economy including jobs and tax revenue</a:t>
              </a:r>
              <a:endParaRPr lang="fr-FR" sz="1050" dirty="0">
                <a:solidFill>
                  <a:srgbClr val="4A6368"/>
                </a:solidFill>
                <a:latin typeface="Fredoka Medium"/>
                <a:cs typeface="Fredoka Medium"/>
              </a:endParaRP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16A131D-A9E4-FB3F-F54E-5BE704E46B4D}"/>
                </a:ext>
              </a:extLst>
            </p:cNvPr>
            <p:cNvSpPr/>
            <p:nvPr/>
          </p:nvSpPr>
          <p:spPr>
            <a:xfrm>
              <a:off x="5532962" y="2745139"/>
              <a:ext cx="3088524" cy="489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Impact on </a:t>
              </a:r>
              <a:r>
                <a:rPr lang="en-US" sz="1050" b="1" dirty="0">
                  <a:solidFill>
                    <a:srgbClr val="4A6368"/>
                  </a:solidFill>
                  <a:latin typeface="Fredoka Medium"/>
                  <a:cs typeface="Fredoka Medium"/>
                </a:rPr>
                <a:t>business investment </a:t>
              </a:r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due to perception of safety and property crime impact</a:t>
              </a:r>
              <a:endParaRPr lang="fr-FR" sz="1050" dirty="0">
                <a:solidFill>
                  <a:srgbClr val="4A6368"/>
                </a:solidFill>
                <a:latin typeface="Fredoka Medium"/>
                <a:cs typeface="Fredoka Medium"/>
              </a:endParaRP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740AFA99-6F6E-82DF-1681-30BE90DD99C9}"/>
                </a:ext>
              </a:extLst>
            </p:cNvPr>
            <p:cNvSpPr/>
            <p:nvPr/>
          </p:nvSpPr>
          <p:spPr>
            <a:xfrm>
              <a:off x="5532962" y="3318578"/>
              <a:ext cx="3088524" cy="489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Increased </a:t>
              </a:r>
              <a:r>
                <a:rPr lang="en-US" sz="1050" b="1" dirty="0">
                  <a:solidFill>
                    <a:srgbClr val="4A6368"/>
                  </a:solidFill>
                  <a:latin typeface="Fredoka Medium"/>
                  <a:cs typeface="Fredoka Medium"/>
                </a:rPr>
                <a:t>public service spending </a:t>
              </a:r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notably law enforcement cost</a:t>
              </a:r>
              <a:endParaRPr lang="fr-FR" sz="1050" dirty="0">
                <a:solidFill>
                  <a:srgbClr val="4A6368"/>
                </a:solidFill>
                <a:latin typeface="Fredoka Medium"/>
                <a:cs typeface="Fredoka Medium"/>
              </a:endParaRP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7F1569B0-E511-278E-DB00-EEC8ACB7F08A}"/>
                </a:ext>
              </a:extLst>
            </p:cNvPr>
            <p:cNvSpPr/>
            <p:nvPr/>
          </p:nvSpPr>
          <p:spPr>
            <a:xfrm>
              <a:off x="5532962" y="3896806"/>
              <a:ext cx="3088524" cy="489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Impact on </a:t>
              </a:r>
              <a:r>
                <a:rPr lang="en-US" sz="1050" b="1" dirty="0">
                  <a:solidFill>
                    <a:srgbClr val="4A6368"/>
                  </a:solidFill>
                  <a:latin typeface="Fredoka Medium"/>
                  <a:cs typeface="Fredoka Medium"/>
                </a:rPr>
                <a:t>quality of life, social cohesion and community development</a:t>
              </a:r>
              <a:endParaRPr lang="fr-FR" sz="1050" b="1" dirty="0">
                <a:solidFill>
                  <a:srgbClr val="4A6368"/>
                </a:solidFill>
                <a:latin typeface="Fredoka Medium"/>
                <a:cs typeface="Fredoka Medium"/>
              </a:endParaRP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50CAF190-0627-F1BD-E7AD-48F8F70B0998}"/>
                </a:ext>
              </a:extLst>
            </p:cNvPr>
            <p:cNvSpPr/>
            <p:nvPr/>
          </p:nvSpPr>
          <p:spPr>
            <a:xfrm>
              <a:off x="5532962" y="4475034"/>
              <a:ext cx="3088524" cy="489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4A6368"/>
                  </a:solidFill>
                  <a:latin typeface="Fredoka Medium"/>
                  <a:cs typeface="Fredoka Medium"/>
                </a:rPr>
                <a:t>Direct and indirect </a:t>
              </a:r>
              <a:r>
                <a:rPr lang="en-US" sz="1050" b="1" dirty="0">
                  <a:solidFill>
                    <a:srgbClr val="4A6368"/>
                  </a:solidFill>
                  <a:latin typeface="Fredoka Medium"/>
                  <a:cs typeface="Fredoka Medium"/>
                </a:rPr>
                <a:t>impact on GDP</a:t>
              </a:r>
              <a:endParaRPr lang="fr-FR" sz="1050" b="1" dirty="0">
                <a:solidFill>
                  <a:srgbClr val="4A6368"/>
                </a:solidFill>
                <a:latin typeface="Fredoka Medium"/>
                <a:cs typeface="Fredoka Medium"/>
              </a:endParaRPr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8694A179-DC1D-AB1E-11AE-E6B655CF651F}"/>
              </a:ext>
            </a:extLst>
          </p:cNvPr>
          <p:cNvSpPr/>
          <p:nvPr/>
        </p:nvSpPr>
        <p:spPr>
          <a:xfrm>
            <a:off x="5414970" y="2122909"/>
            <a:ext cx="210981" cy="220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fr-FR" sz="1100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79D78E9-8A99-6C96-8703-E6FF3D6ADDA8}"/>
              </a:ext>
            </a:extLst>
          </p:cNvPr>
          <p:cNvSpPr/>
          <p:nvPr/>
        </p:nvSpPr>
        <p:spPr>
          <a:xfrm>
            <a:off x="5414970" y="2601036"/>
            <a:ext cx="210981" cy="220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fr-FR" sz="11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962004-3FCF-BB31-6165-A877A494C531}"/>
              </a:ext>
            </a:extLst>
          </p:cNvPr>
          <p:cNvSpPr/>
          <p:nvPr/>
        </p:nvSpPr>
        <p:spPr>
          <a:xfrm>
            <a:off x="5414970" y="3093753"/>
            <a:ext cx="210981" cy="220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fr-FR" sz="1100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B6B606E-A702-B627-C182-7E23AFFACE0E}"/>
              </a:ext>
            </a:extLst>
          </p:cNvPr>
          <p:cNvSpPr/>
          <p:nvPr/>
        </p:nvSpPr>
        <p:spPr>
          <a:xfrm>
            <a:off x="5414970" y="3571849"/>
            <a:ext cx="210981" cy="220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fr-FR" sz="11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C140F9C-1A1B-2FDE-7A2E-65A024385663}"/>
              </a:ext>
            </a:extLst>
          </p:cNvPr>
          <p:cNvSpPr/>
          <p:nvPr/>
        </p:nvSpPr>
        <p:spPr>
          <a:xfrm>
            <a:off x="5414970" y="4088054"/>
            <a:ext cx="210981" cy="220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  <a:endParaRPr lang="fr-F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4097700" y="0"/>
            <a:ext cx="5046300" cy="51435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278086" y="677636"/>
            <a:ext cx="4474028" cy="29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-US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Introducing our innovative AI-powered live map designed to guide you safely through LA's vibrant neighborhoods.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 lang="en-US" dirty="0">
              <a:solidFill>
                <a:schemeClr val="lt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-US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Our app is dedicated to providing real-time insights, </a:t>
            </a:r>
            <a:r>
              <a:rPr lang="en-US" b="1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steering you clear of potential danger zones </a:t>
            </a:r>
            <a:r>
              <a:rPr lang="en-US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and empowering you with accurate information on neighborhood safety levels.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 lang="en-US" dirty="0">
              <a:solidFill>
                <a:schemeClr val="lt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-US" b="1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Tailored to your profile</a:t>
            </a:r>
            <a:r>
              <a:rPr lang="en-US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, we offer precise details on the most common types of crime in each area, ensuring proactive and informed travel.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 lang="en-US" dirty="0">
              <a:solidFill>
                <a:schemeClr val="lt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 lang="en-US" dirty="0">
              <a:solidFill>
                <a:schemeClr val="lt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-US" dirty="0">
                <a:solidFill>
                  <a:schemeClr val="lt1"/>
                </a:solidFill>
                <a:latin typeface="Fredoka Light"/>
                <a:ea typeface="Fredoka Light"/>
                <a:cs typeface="Fredoka Light"/>
                <a:sym typeface="Fredoka Light"/>
              </a:rPr>
              <a:t>With us, explore LA confidently, knowing you're equipped with the knowledge to navigate safely."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4294967295"/>
          </p:nvPr>
        </p:nvSpPr>
        <p:spPr>
          <a:xfrm>
            <a:off x="1112525" y="1794750"/>
            <a:ext cx="182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PRODUCT</a:t>
            </a:r>
            <a:endParaRPr sz="2720" dirty="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D0C3D9-9EDD-A263-9766-4F672291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26" y="2509337"/>
            <a:ext cx="1905098" cy="533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14625" y="298275"/>
            <a:ext cx="3204600" cy="4539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5337425" y="3093075"/>
            <a:ext cx="516900" cy="0"/>
          </a:xfrm>
          <a:prstGeom prst="straightConnector1">
            <a:avLst/>
          </a:prstGeom>
          <a:noFill/>
          <a:ln w="19050" cap="flat" cmpd="sng">
            <a:solidFill>
              <a:srgbClr val="E4E9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5848528" y="2622225"/>
            <a:ext cx="0" cy="941700"/>
          </a:xfrm>
          <a:prstGeom prst="straightConnector1">
            <a:avLst/>
          </a:prstGeom>
          <a:noFill/>
          <a:ln w="19050" cap="flat" cmpd="sng">
            <a:solidFill>
              <a:srgbClr val="E4E9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7"/>
          <p:cNvSpPr/>
          <p:nvPr/>
        </p:nvSpPr>
        <p:spPr>
          <a:xfrm>
            <a:off x="4763388" y="2751312"/>
            <a:ext cx="656100" cy="6561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5337425" y="1882600"/>
            <a:ext cx="516900" cy="0"/>
          </a:xfrm>
          <a:prstGeom prst="straightConnector1">
            <a:avLst/>
          </a:prstGeom>
          <a:noFill/>
          <a:ln w="19050" cap="flat" cmpd="sng">
            <a:solidFill>
              <a:srgbClr val="E4E9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5848528" y="1411750"/>
            <a:ext cx="0" cy="941700"/>
          </a:xfrm>
          <a:prstGeom prst="straightConnector1">
            <a:avLst/>
          </a:prstGeom>
          <a:noFill/>
          <a:ln w="19050" cap="flat" cmpd="sng">
            <a:solidFill>
              <a:srgbClr val="E4E9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/>
          <p:nvPr/>
        </p:nvSpPr>
        <p:spPr>
          <a:xfrm>
            <a:off x="4712238" y="1536275"/>
            <a:ext cx="656100" cy="6561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730763" y="2751300"/>
            <a:ext cx="656100" cy="656100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 rot="10800000">
            <a:off x="3236978" y="3079350"/>
            <a:ext cx="516900" cy="0"/>
          </a:xfrm>
          <a:prstGeom prst="straightConnector1">
            <a:avLst/>
          </a:prstGeom>
          <a:noFill/>
          <a:ln w="19050" cap="flat" cmpd="sng">
            <a:solidFill>
              <a:srgbClr val="FFD4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3242775" y="2608500"/>
            <a:ext cx="0" cy="941700"/>
          </a:xfrm>
          <a:prstGeom prst="straightConnector1">
            <a:avLst/>
          </a:prstGeom>
          <a:noFill/>
          <a:ln w="19050" cap="flat" cmpd="sng">
            <a:solidFill>
              <a:srgbClr val="FFD4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/>
          <p:nvPr/>
        </p:nvSpPr>
        <p:spPr>
          <a:xfrm>
            <a:off x="3730763" y="1540825"/>
            <a:ext cx="656100" cy="656100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3236978" y="1868875"/>
            <a:ext cx="516900" cy="0"/>
          </a:xfrm>
          <a:prstGeom prst="straightConnector1">
            <a:avLst/>
          </a:prstGeom>
          <a:noFill/>
          <a:ln w="19050" cap="flat" cmpd="sng">
            <a:solidFill>
              <a:srgbClr val="FFD4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3242775" y="1398025"/>
            <a:ext cx="0" cy="941700"/>
          </a:xfrm>
          <a:prstGeom prst="straightConnector1">
            <a:avLst/>
          </a:prstGeom>
          <a:noFill/>
          <a:ln w="19050" cap="flat" cmpd="sng">
            <a:solidFill>
              <a:srgbClr val="FFD4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7"/>
          <p:cNvSpPr txBox="1"/>
          <p:nvPr/>
        </p:nvSpPr>
        <p:spPr>
          <a:xfrm>
            <a:off x="179615" y="1335575"/>
            <a:ext cx="285391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Predicting risk level of neighborhoods</a:t>
            </a:r>
            <a:endParaRPr sz="1200" dirty="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Anticipates crime risk levels by analyzing user's ethnicity, day of the year, and location</a:t>
            </a:r>
            <a:endParaRPr sz="1000" dirty="0">
              <a:solidFill>
                <a:schemeClr val="dk2"/>
              </a:solidFill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66225" y="2792361"/>
            <a:ext cx="26673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Risk assessment </a:t>
            </a:r>
            <a:endParaRPr sz="1200" dirty="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Evaluates neighborhood risk levels based on user-provided data</a:t>
            </a:r>
          </a:p>
        </p:txBody>
      </p:sp>
      <p:sp>
        <p:nvSpPr>
          <p:cNvPr id="112" name="Google Shape;112;p17"/>
          <p:cNvSpPr txBox="1"/>
          <p:nvPr/>
        </p:nvSpPr>
        <p:spPr>
          <a:xfrm>
            <a:off x="6171900" y="1335575"/>
            <a:ext cx="26673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Advanced Prediction using Video Feed and Web News </a:t>
            </a:r>
            <a:endParaRPr sz="1200" dirty="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Anticipating risk through video analysis and NLP-driven news scraping</a:t>
            </a:r>
            <a:endParaRPr sz="1000" dirty="0">
              <a:solidFill>
                <a:schemeClr val="dk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0" y="4068354"/>
            <a:ext cx="438150" cy="45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39450" y="238875"/>
            <a:ext cx="24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lt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KEY FEATURES</a:t>
            </a:r>
            <a:endParaRPr sz="2320">
              <a:solidFill>
                <a:schemeClr val="lt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579550" y="1122463"/>
            <a:ext cx="1269000" cy="1998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rPr>
              <a:t>Roadmap</a:t>
            </a:r>
            <a:endParaRPr sz="1100">
              <a:solidFill>
                <a:schemeClr val="dk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236975" y="1115600"/>
            <a:ext cx="1269000" cy="199800"/>
          </a:xfrm>
          <a:prstGeom prst="roundRect">
            <a:avLst>
              <a:gd name="adj" fmla="val 16667"/>
            </a:avLst>
          </a:prstGeom>
          <a:solidFill>
            <a:srgbClr val="FFD44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rPr>
              <a:t>MVP</a:t>
            </a:r>
            <a:endParaRPr sz="1100">
              <a:solidFill>
                <a:schemeClr val="dk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" name="Google Shape;112;p17">
            <a:extLst>
              <a:ext uri="{FF2B5EF4-FFF2-40B4-BE49-F238E27FC236}">
                <a16:creationId xmlns:a16="http://schemas.microsoft.com/office/drawing/2014/main" id="{593B89D2-077B-7510-E764-7A26BDD3EC16}"/>
              </a:ext>
            </a:extLst>
          </p:cNvPr>
          <p:cNvSpPr txBox="1"/>
          <p:nvPr/>
        </p:nvSpPr>
        <p:spPr>
          <a:xfrm>
            <a:off x="6171900" y="2792362"/>
            <a:ext cx="26673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Path risk analysis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Input your starting point and destination; receive the safest route with risk scores.</a:t>
            </a:r>
            <a:endParaRPr lang="en-US" sz="1000" dirty="0">
              <a:solidFill>
                <a:schemeClr val="dk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FC5CC8D-AE22-C32D-0AB3-554E01FA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56" y="2930042"/>
            <a:ext cx="326066" cy="326066"/>
          </a:xfrm>
          <a:prstGeom prst="rect">
            <a:avLst/>
          </a:prstGeom>
        </p:spPr>
      </p:pic>
      <p:pic>
        <p:nvPicPr>
          <p:cNvPr id="10" name="Image 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6751E9F-C163-702D-F941-CCFE8943A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461" y="1709275"/>
            <a:ext cx="343850" cy="343850"/>
          </a:xfrm>
          <a:prstGeom prst="rect">
            <a:avLst/>
          </a:prstGeom>
        </p:spPr>
      </p:pic>
      <p:pic>
        <p:nvPicPr>
          <p:cNvPr id="12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C478687-865B-6159-AACD-872990D49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888" y="1696950"/>
            <a:ext cx="343850" cy="343850"/>
          </a:xfrm>
          <a:prstGeom prst="rect">
            <a:avLst/>
          </a:prstGeom>
        </p:spPr>
      </p:pic>
      <p:pic>
        <p:nvPicPr>
          <p:cNvPr id="14" name="Image 1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21BA8D0-CA0C-E7A1-3C5B-1155AB5C8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780" y="2916317"/>
            <a:ext cx="326066" cy="326066"/>
          </a:xfrm>
          <a:prstGeom prst="rect">
            <a:avLst/>
          </a:prstGeom>
        </p:spPr>
      </p:pic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C805D796-EA2E-B2E4-63B1-22C000F51A32}"/>
              </a:ext>
            </a:extLst>
          </p:cNvPr>
          <p:cNvSpPr txBox="1"/>
          <p:nvPr/>
        </p:nvSpPr>
        <p:spPr>
          <a:xfrm>
            <a:off x="2815400" y="3704389"/>
            <a:ext cx="2048700" cy="939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To be reviewed with team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l="3025" t="13768" b="12604"/>
          <a:stretch/>
        </p:blipFill>
        <p:spPr>
          <a:xfrm>
            <a:off x="2752750" y="210575"/>
            <a:ext cx="8520602" cy="485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-14625" y="298275"/>
            <a:ext cx="2767500" cy="4539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39450" y="238875"/>
            <a:ext cx="22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dirty="0">
                <a:solidFill>
                  <a:schemeClr val="lt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LIVE DEMO</a:t>
            </a:r>
            <a:endParaRPr sz="2320" dirty="0">
              <a:solidFill>
                <a:schemeClr val="lt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pic>
        <p:nvPicPr>
          <p:cNvPr id="3" name="Image 2" descr="Une image contenant texte, capture d’écran, diagramme, Logiciel multimédia&#10;&#10;Description générée automatiquement">
            <a:extLst>
              <a:ext uri="{FF2B5EF4-FFF2-40B4-BE49-F238E27FC236}">
                <a16:creationId xmlns:a16="http://schemas.microsoft.com/office/drawing/2014/main" id="{7459EBFD-6E39-F7D1-59E3-E7F7545E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7" y="551971"/>
            <a:ext cx="5852161" cy="3355886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D2FD803C-60CC-D367-6727-B6FB76F6B618}"/>
              </a:ext>
            </a:extLst>
          </p:cNvPr>
          <p:cNvSpPr txBox="1"/>
          <p:nvPr/>
        </p:nvSpPr>
        <p:spPr>
          <a:xfrm>
            <a:off x="2686750" y="1290014"/>
            <a:ext cx="2048700" cy="939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This needs to be updated with latest one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5437200" y="75"/>
            <a:ext cx="3706800" cy="51435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53375" y="1635850"/>
            <a:ext cx="42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Trained a </a:t>
            </a:r>
            <a:r>
              <a:rPr lang="en" sz="12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SVM </a:t>
            </a:r>
            <a:r>
              <a:rPr lang="en" sz="12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model on a custom dataset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53375" y="1103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58887" lvl="0" indent="-125888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The Model</a:t>
            </a:r>
            <a:endParaRPr sz="160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774249" y="388900"/>
            <a:ext cx="243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tx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The Dataset </a:t>
            </a:r>
            <a:endParaRPr sz="1600" dirty="0">
              <a:solidFill>
                <a:schemeClr val="tx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856675" y="1828800"/>
            <a:ext cx="3000000" cy="213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tx1"/>
                </a:solidFill>
                <a:latin typeface="Fredoka Light"/>
                <a:ea typeface="Fredoka Light"/>
                <a:cs typeface="Fredoka Light"/>
                <a:sym typeface="Fredoka Light"/>
              </a:rPr>
              <a:t>Of crimes in LA from 2020 to 2023</a:t>
            </a:r>
            <a:endParaRPr sz="1200" i="1" dirty="0">
              <a:solidFill>
                <a:schemeClr val="tx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tx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Labeled</a:t>
            </a:r>
            <a:r>
              <a:rPr lang="en" sz="1200" dirty="0">
                <a:solidFill>
                  <a:schemeClr val="tx1"/>
                </a:solidFill>
                <a:latin typeface="Fredoka Light"/>
                <a:ea typeface="Fredoka Light"/>
                <a:cs typeface="Fredoka Light"/>
                <a:sym typeface="Fredoka Light"/>
              </a:rPr>
              <a:t> by</a:t>
            </a:r>
            <a:r>
              <a:rPr lang="en-US" sz="1200" dirty="0">
                <a:solidFill>
                  <a:schemeClr val="tx1"/>
                </a:solidFill>
                <a:latin typeface="Fredoka Light"/>
                <a:ea typeface="Fredoka Light"/>
                <a:cs typeface="Fredoka Light"/>
                <a:sym typeface="Fredoka Light"/>
              </a:rPr>
              <a:t> the LAPD </a:t>
            </a:r>
            <a:endParaRPr sz="1200" dirty="0">
              <a:solidFill>
                <a:schemeClr val="tx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tx1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420225" y="995000"/>
            <a:ext cx="22017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tx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850,000+ datapoints</a:t>
            </a:r>
            <a:endParaRPr sz="2500" dirty="0">
              <a:solidFill>
                <a:schemeClr val="tx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53375" y="3580875"/>
            <a:ext cx="208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Binary classification</a:t>
            </a:r>
            <a:r>
              <a:rPr lang="en" sz="11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 </a:t>
            </a:r>
            <a:endParaRPr sz="1100" dirty="0">
              <a:solidFill>
                <a:schemeClr val="dk2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Labeled classes crying/not_crying as proof-of-concept detection model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994065" y="3580875"/>
            <a:ext cx="208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Multiclass classification </a:t>
            </a:r>
            <a:endParaRPr sz="110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Pain level range 0-3 on the Edin Scale- clinically validated tool for pain assessment in newborns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53375" y="2132350"/>
            <a:ext cx="243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F4375"/>
              </a:buClr>
              <a:buSzPts val="1100"/>
              <a:buFont typeface="Fredoka Light"/>
              <a:buChar char="●"/>
            </a:pPr>
            <a:r>
              <a:rPr lang="en" sz="1100" dirty="0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AdamW optimizer </a:t>
            </a:r>
            <a:endParaRPr sz="1100" dirty="0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F4375"/>
              </a:buClr>
              <a:buSzPts val="1100"/>
              <a:buFont typeface="Fredoka Light"/>
              <a:buChar char="●"/>
            </a:pPr>
            <a:r>
              <a:rPr lang="en" sz="1100" dirty="0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Learning rate = 0.000714 </a:t>
            </a:r>
            <a:endParaRPr sz="1100" dirty="0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F4375"/>
              </a:buClr>
              <a:buSzPts val="1100"/>
              <a:buFont typeface="Fredoka Light"/>
              <a:buChar char="●"/>
            </a:pPr>
            <a:r>
              <a:rPr lang="en" sz="1100" dirty="0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Momentum = 0.9 </a:t>
            </a:r>
            <a:endParaRPr sz="1100" dirty="0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626275" y="2928925"/>
            <a:ext cx="412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0" y="3293025"/>
            <a:ext cx="302856" cy="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44" y="3293025"/>
            <a:ext cx="302856" cy="3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2928275" y="2132350"/>
            <a:ext cx="189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Weight decay separation</a:t>
            </a:r>
            <a:endParaRPr sz="1100" i="1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Controlled learning</a:t>
            </a:r>
            <a:endParaRPr sz="1100" i="1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DF4375"/>
                </a:solidFill>
                <a:latin typeface="Fredoka Light"/>
                <a:ea typeface="Fredoka Light"/>
                <a:cs typeface="Fredoka Light"/>
                <a:sym typeface="Fredoka Light"/>
              </a:rPr>
              <a:t>Speeds convergence</a:t>
            </a:r>
            <a:endParaRPr sz="1100" i="1">
              <a:solidFill>
                <a:srgbClr val="DF4375"/>
              </a:solidFill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298275"/>
            <a:ext cx="3109200" cy="4539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4294967295"/>
          </p:nvPr>
        </p:nvSpPr>
        <p:spPr>
          <a:xfrm>
            <a:off x="439450" y="238875"/>
            <a:ext cx="24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lt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HOW IT WORKS</a:t>
            </a:r>
            <a:endParaRPr sz="2320">
              <a:solidFill>
                <a:schemeClr val="lt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10E8645-918F-4CAA-A537-9CBFCA562584}"/>
              </a:ext>
            </a:extLst>
          </p:cNvPr>
          <p:cNvSpPr txBox="1"/>
          <p:nvPr/>
        </p:nvSpPr>
        <p:spPr>
          <a:xfrm>
            <a:off x="879574" y="2148489"/>
            <a:ext cx="3706799" cy="6765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This needs to be updated with our model specifications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4B3182B8-3A67-0783-444D-DF47866FC878}"/>
              </a:ext>
            </a:extLst>
          </p:cNvPr>
          <p:cNvSpPr txBox="1"/>
          <p:nvPr/>
        </p:nvSpPr>
        <p:spPr>
          <a:xfrm>
            <a:off x="879574" y="3815294"/>
            <a:ext cx="3706799" cy="6765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This needs to be updated with our model specifications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493300" y="1712050"/>
            <a:ext cx="10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">
                <a:solidFill>
                  <a:srgbClr val="4A6368"/>
                </a:solidFill>
                <a:latin typeface="Fredoka"/>
                <a:ea typeface="Fredoka"/>
                <a:cs typeface="Fredoka"/>
                <a:sym typeface="Fredoka"/>
              </a:rPr>
              <a:t>Model &amp; Data</a:t>
            </a:r>
            <a:endParaRPr>
              <a:solidFill>
                <a:srgbClr val="4A6368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>
              <a:solidFill>
                <a:srgbClr val="4A6368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93300" y="3182575"/>
            <a:ext cx="10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">
                <a:solidFill>
                  <a:srgbClr val="4A6368"/>
                </a:solidFill>
                <a:latin typeface="Fredoka"/>
                <a:ea typeface="Fredoka"/>
                <a:cs typeface="Fredoka"/>
                <a:sym typeface="Fredoka"/>
              </a:rPr>
              <a:t>Features</a:t>
            </a:r>
            <a:endParaRPr>
              <a:solidFill>
                <a:srgbClr val="4A6368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endParaRPr>
              <a:solidFill>
                <a:srgbClr val="4A6368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7100" y="4439875"/>
            <a:ext cx="10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</a:pPr>
            <a:r>
              <a:rPr lang="en">
                <a:solidFill>
                  <a:srgbClr val="4A6368"/>
                </a:solidFill>
                <a:latin typeface="Fredoka"/>
                <a:ea typeface="Fredoka"/>
                <a:cs typeface="Fredoka"/>
                <a:sym typeface="Fredoka"/>
              </a:rPr>
              <a:t>Ecosystem</a:t>
            </a:r>
            <a:endParaRPr>
              <a:solidFill>
                <a:srgbClr val="4A6368"/>
              </a:solidFill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1918452" y="3629750"/>
            <a:ext cx="6455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1918452" y="2343150"/>
            <a:ext cx="6421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8" name="Google Shape;158;p20"/>
          <p:cNvSpPr txBox="1"/>
          <p:nvPr/>
        </p:nvSpPr>
        <p:spPr>
          <a:xfrm>
            <a:off x="4231100" y="2509750"/>
            <a:ext cx="19416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 err="1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Alerts</a:t>
            </a:r>
            <a:r>
              <a:rPr lang="fr-FR" sz="1000" b="1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 and Notifications</a:t>
            </a:r>
            <a:endParaRPr lang="en" sz="1000" b="1" dirty="0">
              <a:solidFill>
                <a:schemeClr val="dk2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Implement alerts to notify users of any significant changes in risk levels along their chosen route.</a:t>
            </a:r>
            <a:endParaRPr lang="en-US" sz="8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795825" y="3827950"/>
            <a:ext cx="1996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Mobile Application: </a:t>
            </a:r>
            <a:r>
              <a:rPr lang="en-US" sz="10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Develop a user-friendly mobile app for both iOS and Android platforms,</a:t>
            </a:r>
            <a:endParaRPr lang="en-US" sz="10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231100" y="1311700"/>
            <a:ext cx="19416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Add Hospital 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Add geodata on nearby hospitals to help tourists in distress find the nearest one quickly</a:t>
            </a:r>
            <a:endParaRPr sz="10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569500" y="2574500"/>
            <a:ext cx="653400" cy="662100"/>
            <a:chOff x="340900" y="2422100"/>
            <a:chExt cx="653400" cy="662100"/>
          </a:xfrm>
        </p:grpSpPr>
        <p:sp>
          <p:nvSpPr>
            <p:cNvPr id="163" name="Google Shape;163;p20"/>
            <p:cNvSpPr/>
            <p:nvPr/>
          </p:nvSpPr>
          <p:spPr>
            <a:xfrm>
              <a:off x="340900" y="2422100"/>
              <a:ext cx="653400" cy="662100"/>
            </a:xfrm>
            <a:prstGeom prst="ellipse">
              <a:avLst/>
            </a:prstGeom>
            <a:solidFill>
              <a:srgbClr val="C8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4" name="Google Shape;16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9950" y="2587409"/>
              <a:ext cx="295276" cy="2952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20"/>
          <p:cNvGrpSpPr/>
          <p:nvPr/>
        </p:nvGrpSpPr>
        <p:grpSpPr>
          <a:xfrm>
            <a:off x="569500" y="3826600"/>
            <a:ext cx="653400" cy="662100"/>
            <a:chOff x="340900" y="3750400"/>
            <a:chExt cx="653400" cy="662100"/>
          </a:xfrm>
        </p:grpSpPr>
        <p:sp>
          <p:nvSpPr>
            <p:cNvPr id="166" name="Google Shape;166;p20"/>
            <p:cNvSpPr/>
            <p:nvPr/>
          </p:nvSpPr>
          <p:spPr>
            <a:xfrm>
              <a:off x="340900" y="3750400"/>
              <a:ext cx="653400" cy="662100"/>
            </a:xfrm>
            <a:prstGeom prst="ellipse">
              <a:avLst/>
            </a:prstGeom>
            <a:solidFill>
              <a:srgbClr val="DCF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7" name="Google Shape;16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375" y="3956223"/>
              <a:ext cx="254450" cy="2504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20"/>
          <p:cNvGrpSpPr/>
          <p:nvPr/>
        </p:nvGrpSpPr>
        <p:grpSpPr>
          <a:xfrm>
            <a:off x="569500" y="1103975"/>
            <a:ext cx="653400" cy="662100"/>
            <a:chOff x="340900" y="951575"/>
            <a:chExt cx="653400" cy="662100"/>
          </a:xfrm>
        </p:grpSpPr>
        <p:sp>
          <p:nvSpPr>
            <p:cNvPr id="169" name="Google Shape;169;p20"/>
            <p:cNvSpPr/>
            <p:nvPr/>
          </p:nvSpPr>
          <p:spPr>
            <a:xfrm>
              <a:off x="340900" y="951575"/>
              <a:ext cx="653400" cy="662100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0" name="Google Shape;17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0375" y="1134399"/>
              <a:ext cx="254457" cy="2906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0"/>
          <p:cNvSpPr txBox="1"/>
          <p:nvPr/>
        </p:nvSpPr>
        <p:spPr>
          <a:xfrm>
            <a:off x="1795824" y="1311700"/>
            <a:ext cx="2235808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Enhance the model performance : </a:t>
            </a:r>
            <a:r>
              <a:rPr lang="en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Add video feed data by converting videos to tabular data ; add webscaraped news data by using webscraping techniques</a:t>
            </a:r>
            <a:endParaRPr sz="10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231100" y="3827950"/>
            <a:ext cx="1996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Data Integration</a:t>
            </a: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: Establish partnerships or APIs with relevant data providers such as law enforcement agencies, local governments, and news outlets to access up-to-date information.</a:t>
            </a:r>
            <a:endParaRPr lang="en-US" sz="10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834300" y="2509750"/>
            <a:ext cx="225075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R</a:t>
            </a:r>
            <a:r>
              <a:rPr lang="en" sz="1000" b="1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oute Planning: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Enable users to input their starting point and destination. Utilize the predictive model to generate the safest route considering factors like crime rates, time of day, and user preference</a:t>
            </a:r>
            <a:endParaRPr lang="en-US" sz="8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0" y="298275"/>
            <a:ext cx="2731800" cy="453900"/>
          </a:xfrm>
          <a:prstGeom prst="rect">
            <a:avLst/>
          </a:prstGeom>
          <a:solidFill>
            <a:srgbClr val="FABE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39450" y="238875"/>
            <a:ext cx="24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lt1"/>
                </a:solidFill>
                <a:latin typeface="Fredoka Medium"/>
                <a:ea typeface="Fredoka Medium"/>
                <a:cs typeface="Fredoka Medium"/>
                <a:sym typeface="Fredoka Medium"/>
              </a:rPr>
              <a:t>ROADMAP</a:t>
            </a:r>
            <a:endParaRPr sz="2320">
              <a:solidFill>
                <a:schemeClr val="lt1"/>
              </a:solidFill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  <p:sp>
        <p:nvSpPr>
          <p:cNvPr id="2" name="Google Shape;172;p20">
            <a:extLst>
              <a:ext uri="{FF2B5EF4-FFF2-40B4-BE49-F238E27FC236}">
                <a16:creationId xmlns:a16="http://schemas.microsoft.com/office/drawing/2014/main" id="{4E1D5EDD-DD88-2218-4E24-548C46D69014}"/>
              </a:ext>
            </a:extLst>
          </p:cNvPr>
          <p:cNvSpPr txBox="1"/>
          <p:nvPr/>
        </p:nvSpPr>
        <p:spPr>
          <a:xfrm>
            <a:off x="6464161" y="3827950"/>
            <a:ext cx="1996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Monetization Strategy: </a:t>
            </a:r>
            <a:r>
              <a:rPr lang="en-US" sz="1000" dirty="0">
                <a:solidFill>
                  <a:schemeClr val="dk2"/>
                </a:solidFill>
                <a:latin typeface="Fredoka Light"/>
                <a:ea typeface="Fredoka Light"/>
                <a:cs typeface="Fredoka Light"/>
                <a:sym typeface="Fredoka Light"/>
              </a:rPr>
              <a:t>Consider revenue streams such as subscription models, freemium features, or partnerships with local businesses for advertising or sponsored content.</a:t>
            </a:r>
            <a:endParaRPr lang="en-US" sz="1000" dirty="0">
              <a:latin typeface="Fredoka Light"/>
              <a:ea typeface="Fredoka Light"/>
              <a:cs typeface="Fredoka Light"/>
              <a:sym typeface="Fredoka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575</Words>
  <Application>Microsoft Office PowerPoint</Application>
  <PresentationFormat>Affichage à l'écran (16:9)</PresentationFormat>
  <Paragraphs>93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Fredoka Medium</vt:lpstr>
      <vt:lpstr>Fredoka Light</vt:lpstr>
      <vt:lpstr>Fredoka</vt:lpstr>
      <vt:lpstr>Arial</vt:lpstr>
      <vt:lpstr>Simple Light</vt:lpstr>
      <vt:lpstr>Présentation PowerPoint</vt:lpstr>
      <vt:lpstr>CONTEXT</vt:lpstr>
      <vt:lpstr>PRODUCT</vt:lpstr>
      <vt:lpstr>KEY FEATURES</vt:lpstr>
      <vt:lpstr>LIVE DEMO</vt:lpstr>
      <vt:lpstr>HOW IT WORKS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Teeny</dc:creator>
  <cp:lastModifiedBy>Elie Teeny</cp:lastModifiedBy>
  <cp:revision>2</cp:revision>
  <dcterms:modified xsi:type="dcterms:W3CDTF">2024-03-27T10:54:36Z</dcterms:modified>
</cp:coreProperties>
</file>