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61" r:id="rId2"/>
    <p:sldId id="290" r:id="rId3"/>
    <p:sldId id="301" r:id="rId4"/>
    <p:sldId id="291" r:id="rId5"/>
    <p:sldId id="279" r:id="rId6"/>
    <p:sldId id="293" r:id="rId7"/>
    <p:sldId id="304" r:id="rId8"/>
    <p:sldId id="282" r:id="rId9"/>
    <p:sldId id="294" r:id="rId10"/>
    <p:sldId id="303" r:id="rId11"/>
    <p:sldId id="298" r:id="rId12"/>
    <p:sldId id="284" r:id="rId13"/>
    <p:sldId id="297" r:id="rId14"/>
    <p:sldId id="299" r:id="rId15"/>
    <p:sldId id="285" r:id="rId16"/>
    <p:sldId id="300" r:id="rId17"/>
    <p:sldId id="30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DAY KIRAN PALAGIRI" initials="UKP" lastIdx="1" clrIdx="0">
    <p:extLst>
      <p:ext uri="{19B8F6BF-5375-455C-9EA6-DF929625EA0E}">
        <p15:presenceInfo xmlns:p15="http://schemas.microsoft.com/office/powerpoint/2012/main" userId="e472569547126c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varScale="1">
        <p:scale>
          <a:sx n="82" d="100"/>
          <a:sy n="82" d="100"/>
        </p:scale>
        <p:origin x="148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7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7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7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7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7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7 November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7 November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7 November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7 November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7 November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7 November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7 November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healthline.com/health/diabetes" TargetMode="External"/><Relationship Id="rId2" Type="http://schemas.openxmlformats.org/officeDocument/2006/relationships/hyperlink" Target="https://archive.ics.uci.edu/ml/datasets/Early+stage+diabetes+risk+prediction+dataset" TargetMode="External"/><Relationship Id="rId1" Type="http://schemas.openxmlformats.org/officeDocument/2006/relationships/slideLayout" Target="../slideLayouts/slideLayout4.xml"/><Relationship Id="rId5" Type="http://schemas.openxmlformats.org/officeDocument/2006/relationships/hyperlink" Target="https://scikit-learn.org/stable/" TargetMode="External"/><Relationship Id="rId4" Type="http://schemas.openxmlformats.org/officeDocument/2006/relationships/hyperlink" Target="https://towardsdatascience.com/understanding-random-forest-58381e0602d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5" name="Footer Placeholder 4"/>
          <p:cNvSpPr>
            <a:spLocks noGrp="1"/>
          </p:cNvSpPr>
          <p:nvPr>
            <p:ph type="ftr" sz="quarter" idx="11"/>
          </p:nvPr>
        </p:nvSpPr>
        <p:spPr>
          <a:xfrm>
            <a:off x="3183222" y="6430963"/>
            <a:ext cx="2379378" cy="290511"/>
          </a:xfrm>
        </p:spPr>
        <p:txBody>
          <a:bodyPr/>
          <a:lstStyle/>
          <a:p>
            <a:r>
              <a:rPr lang="en-US" sz="1600" dirty="0"/>
              <a:t>Department of CSE</a:t>
            </a:r>
          </a:p>
          <a:p>
            <a:endParaRPr lang="en-US" sz="1600" b="1" dirty="0"/>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524000" y="1905000"/>
            <a:ext cx="6290245" cy="1323439"/>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 </a:t>
            </a:r>
            <a:r>
              <a:rPr lang="en-IN" sz="4000" b="1" dirty="0">
                <a:latin typeface="Arial" panose="020B0604020202020204" pitchFamily="34" charset="0"/>
                <a:cs typeface="Arial" panose="020B0604020202020204" pitchFamily="34" charset="0"/>
              </a:rPr>
              <a:t>DIABETES RISK PREDICTION </a:t>
            </a:r>
            <a:endParaRPr lang="en-US" sz="3200" b="1" dirty="0">
              <a:latin typeface="Arial" panose="020B0604020202020204" pitchFamily="34" charset="0"/>
              <a:cs typeface="Arial" panose="020B0604020202020204" pitchFamily="34" charset="0"/>
            </a:endParaRPr>
          </a:p>
        </p:txBody>
      </p:sp>
      <p:sp>
        <p:nvSpPr>
          <p:cNvPr id="8" name="Rectangle 7"/>
          <p:cNvSpPr/>
          <p:nvPr/>
        </p:nvSpPr>
        <p:spPr>
          <a:xfrm>
            <a:off x="914400" y="3733800"/>
            <a:ext cx="7315200" cy="1933863"/>
          </a:xfrm>
          <a:prstGeom prst="rect">
            <a:avLst/>
          </a:prstGeom>
        </p:spPr>
        <p:txBody>
          <a:bodyPr wrap="square">
            <a:spAutoFit/>
          </a:bodyPr>
          <a:lstStyle/>
          <a:p>
            <a:pPr algn="ctr"/>
            <a:r>
              <a:rPr lang="en-US" sz="2400" b="1" dirty="0">
                <a:latin typeface="Arial" pitchFamily="34" charset="0"/>
                <a:cs typeface="Arial" pitchFamily="34" charset="0"/>
              </a:rPr>
              <a:t>Project Supervisor: </a:t>
            </a:r>
            <a:r>
              <a:rPr lang="en-US" sz="2400" b="1" dirty="0" err="1">
                <a:latin typeface="Arial" pitchFamily="34" charset="0"/>
                <a:cs typeface="Arial" pitchFamily="34" charset="0"/>
              </a:rPr>
              <a:t>Ms.D.Menaka</a:t>
            </a:r>
            <a:r>
              <a:rPr lang="en-US" sz="2400" b="1" dirty="0">
                <a:latin typeface="Arial" pitchFamily="34" charset="0"/>
                <a:cs typeface="Arial" pitchFamily="34" charset="0"/>
              </a:rPr>
              <a:t> M.E., (</a:t>
            </a:r>
            <a:r>
              <a:rPr lang="en-US" sz="2400" b="1" dirty="0" err="1">
                <a:latin typeface="Arial" pitchFamily="34" charset="0"/>
                <a:cs typeface="Arial" pitchFamily="34" charset="0"/>
              </a:rPr>
              <a:t>Ph.D</a:t>
            </a:r>
            <a:r>
              <a:rPr lang="en-US" sz="2400" b="1" dirty="0">
                <a:latin typeface="Arial" pitchFamily="34" charset="0"/>
                <a:cs typeface="Arial" pitchFamily="34" charset="0"/>
              </a:rPr>
              <a:t>)</a:t>
            </a:r>
          </a:p>
          <a:p>
            <a:pPr algn="ctr">
              <a:lnSpc>
                <a:spcPct val="150000"/>
              </a:lnSpc>
            </a:pPr>
            <a:r>
              <a:rPr lang="en-US" sz="2400" b="1" dirty="0">
                <a:latin typeface="Arial" pitchFamily="34" charset="0"/>
                <a:cs typeface="Arial" pitchFamily="34" charset="0"/>
              </a:rPr>
              <a:t>Name of the Student: B. RUPESH SURYA</a:t>
            </a:r>
          </a:p>
          <a:p>
            <a:pPr algn="ctr">
              <a:lnSpc>
                <a:spcPct val="150000"/>
              </a:lnSpc>
            </a:pPr>
            <a:r>
              <a:rPr lang="en-US" sz="2400" b="1" dirty="0">
                <a:latin typeface="Arial" pitchFamily="34" charset="0"/>
                <a:cs typeface="Arial" pitchFamily="34" charset="0"/>
              </a:rPr>
              <a:t>Register Number: 40111084</a:t>
            </a:r>
          </a:p>
          <a:p>
            <a:pPr algn="ctr">
              <a:lnSpc>
                <a:spcPct val="150000"/>
              </a:lnSpc>
            </a:pPr>
            <a:endParaRPr lang="en-US"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304800" y="174813"/>
            <a:ext cx="86106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7A60-70E9-4F92-946F-27246A401C27}"/>
              </a:ext>
            </a:extLst>
          </p:cNvPr>
          <p:cNvSpPr>
            <a:spLocks noGrp="1"/>
          </p:cNvSpPr>
          <p:nvPr>
            <p:ph type="title"/>
          </p:nvPr>
        </p:nvSpPr>
        <p:spPr/>
        <p:txBody>
          <a:bodyPr>
            <a:normAutofit/>
          </a:bodyPr>
          <a:lstStyle/>
          <a:p>
            <a:r>
              <a:rPr lang="en-US" sz="3600" b="1" dirty="0">
                <a:solidFill>
                  <a:srgbClr val="FF0000"/>
                </a:solidFill>
                <a:latin typeface="Arial" panose="020B0604020202020204" pitchFamily="34" charset="0"/>
                <a:cs typeface="Arial" panose="020B0604020202020204" pitchFamily="34" charset="0"/>
              </a:rPr>
              <a:t>PROJECT IMPLEMENTATION</a:t>
            </a:r>
            <a:endParaRPr lang="en-IN" sz="3600" b="1"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CB93176-3E77-48AA-B2CF-EF8812064DB5}"/>
              </a:ext>
            </a:extLst>
          </p:cNvPr>
          <p:cNvSpPr>
            <a:spLocks noGrp="1"/>
          </p:cNvSpPr>
          <p:nvPr>
            <p:ph idx="1"/>
          </p:nvPr>
        </p:nvSpPr>
        <p:spPr/>
        <p:txBody>
          <a:bodyPr>
            <a:normAutofit fontScale="62500" lnSpcReduction="20000"/>
          </a:bodyPr>
          <a:lstStyle/>
          <a:p>
            <a:pPr lvl="1">
              <a:lnSpc>
                <a:spcPct val="170000"/>
              </a:lnSpc>
            </a:pPr>
            <a:r>
              <a:rPr lang="en-US" sz="3300" b="1" dirty="0">
                <a:solidFill>
                  <a:srgbClr val="292929"/>
                </a:solidFill>
                <a:latin typeface="Arial" panose="020B0604020202020204" pitchFamily="34" charset="0"/>
                <a:cs typeface="Arial" panose="020B0604020202020204" pitchFamily="34" charset="0"/>
              </a:rPr>
              <a:t>Train and Test:</a:t>
            </a:r>
          </a:p>
          <a:p>
            <a:pPr lvl="3">
              <a:lnSpc>
                <a:spcPct val="170000"/>
              </a:lnSpc>
              <a:buFont typeface="Wingdings" panose="05000000000000000000" pitchFamily="2" charset="2"/>
              <a:buChar char="§"/>
            </a:pPr>
            <a:r>
              <a:rPr lang="en-US" sz="3300" b="1" dirty="0">
                <a:solidFill>
                  <a:srgbClr val="292929"/>
                </a:solidFill>
                <a:latin typeface="Arial" panose="020B0604020202020204" pitchFamily="34" charset="0"/>
                <a:cs typeface="Arial" panose="020B0604020202020204" pitchFamily="34" charset="0"/>
              </a:rPr>
              <a:t> Split the dataset into train(80%) and test(20%).</a:t>
            </a:r>
          </a:p>
          <a:p>
            <a:pPr lvl="1">
              <a:lnSpc>
                <a:spcPct val="170000"/>
              </a:lnSpc>
            </a:pPr>
            <a:r>
              <a:rPr lang="en-US" sz="3300" b="1" dirty="0">
                <a:solidFill>
                  <a:srgbClr val="292929"/>
                </a:solidFill>
                <a:latin typeface="Arial" panose="020B0604020202020204" pitchFamily="34" charset="0"/>
                <a:cs typeface="Arial" panose="020B0604020202020204" pitchFamily="34" charset="0"/>
              </a:rPr>
              <a:t>Model Selection :</a:t>
            </a:r>
          </a:p>
          <a:p>
            <a:pPr lvl="3">
              <a:lnSpc>
                <a:spcPct val="170000"/>
              </a:lnSpc>
              <a:buFont typeface="Wingdings" panose="05000000000000000000" pitchFamily="2" charset="2"/>
              <a:buChar char="§"/>
            </a:pPr>
            <a:r>
              <a:rPr lang="en-US" sz="3300" b="1" dirty="0">
                <a:solidFill>
                  <a:srgbClr val="292929"/>
                </a:solidFill>
                <a:latin typeface="Arial" panose="020B0604020202020204" pitchFamily="34" charset="0"/>
                <a:cs typeface="Arial" panose="020B0604020202020204" pitchFamily="34" charset="0"/>
              </a:rPr>
              <a:t>  Implement Random Forest Classifier for the given data set.</a:t>
            </a:r>
          </a:p>
          <a:p>
            <a:pPr lvl="1">
              <a:lnSpc>
                <a:spcPct val="170000"/>
              </a:lnSpc>
            </a:pPr>
            <a:r>
              <a:rPr lang="en-US" sz="3300" b="1" dirty="0">
                <a:solidFill>
                  <a:srgbClr val="292929"/>
                </a:solidFill>
                <a:latin typeface="Arial" panose="020B0604020202020204" pitchFamily="34" charset="0"/>
                <a:cs typeface="Arial" panose="020B0604020202020204" pitchFamily="34" charset="0"/>
              </a:rPr>
              <a:t>Model Evaluation :</a:t>
            </a:r>
          </a:p>
          <a:p>
            <a:pPr lvl="3">
              <a:lnSpc>
                <a:spcPct val="170000"/>
              </a:lnSpc>
              <a:buFont typeface="Wingdings" panose="05000000000000000000" pitchFamily="2" charset="2"/>
              <a:buChar char="§"/>
            </a:pPr>
            <a:r>
              <a:rPr lang="en-US" sz="3300" b="1" dirty="0">
                <a:solidFill>
                  <a:srgbClr val="292929"/>
                </a:solidFill>
                <a:latin typeface="Arial" panose="020B0604020202020204" pitchFamily="34" charset="0"/>
                <a:cs typeface="Arial" panose="020B0604020202020204" pitchFamily="34" charset="0"/>
              </a:rPr>
              <a:t>Check Classification Metrics. </a:t>
            </a:r>
          </a:p>
          <a:p>
            <a:endParaRPr lang="en-IN" dirty="0"/>
          </a:p>
        </p:txBody>
      </p:sp>
      <p:sp>
        <p:nvSpPr>
          <p:cNvPr id="4" name="Date Placeholder 3">
            <a:extLst>
              <a:ext uri="{FF2B5EF4-FFF2-40B4-BE49-F238E27FC236}">
                <a16:creationId xmlns:a16="http://schemas.microsoft.com/office/drawing/2014/main" id="{EFA1557E-B6D9-4A09-8B26-C199ED25EF82}"/>
              </a:ext>
            </a:extLst>
          </p:cNvPr>
          <p:cNvSpPr>
            <a:spLocks noGrp="1"/>
          </p:cNvSpPr>
          <p:nvPr>
            <p:ph type="dt" sz="half" idx="10"/>
          </p:nvPr>
        </p:nvSpPr>
        <p:spPr/>
        <p:txBody>
          <a:bodyPr/>
          <a:lstStyle/>
          <a:p>
            <a:fld id="{A2414E9F-A237-4082-B37B-D926ADB268EE}" type="datetime3">
              <a:rPr lang="en-US" smtClean="0"/>
              <a:pPr/>
              <a:t>7 November 2022</a:t>
            </a:fld>
            <a:endParaRPr lang="en-US"/>
          </a:p>
        </p:txBody>
      </p:sp>
      <p:sp>
        <p:nvSpPr>
          <p:cNvPr id="5" name="Footer Placeholder 4">
            <a:extLst>
              <a:ext uri="{FF2B5EF4-FFF2-40B4-BE49-F238E27FC236}">
                <a16:creationId xmlns:a16="http://schemas.microsoft.com/office/drawing/2014/main" id="{478E6C93-68EE-400E-B1D7-24F9A717824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C164964D-C8C1-4229-99A2-362988A75E68}"/>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219411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E070-4E03-4253-AAB0-7FC6861223F1}"/>
              </a:ext>
            </a:extLst>
          </p:cNvPr>
          <p:cNvSpPr>
            <a:spLocks noGrp="1"/>
          </p:cNvSpPr>
          <p:nvPr>
            <p:ph type="title"/>
          </p:nvPr>
        </p:nvSpPr>
        <p:spPr/>
        <p:txBody>
          <a:bodyPr>
            <a:normAutofit/>
          </a:bodyPr>
          <a:lstStyle/>
          <a:p>
            <a:r>
              <a:rPr lang="en-US" sz="3600" b="1" dirty="0">
                <a:solidFill>
                  <a:srgbClr val="C00000"/>
                </a:solidFill>
                <a:latin typeface="Arial" panose="020B0604020202020204" pitchFamily="34" charset="0"/>
                <a:cs typeface="Arial" panose="020B0604020202020204" pitchFamily="34" charset="0"/>
              </a:rPr>
              <a:t>PROJECT IMPLEMENTATION</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35CA8CB-7E9D-4408-91D4-A02B97D4982D}"/>
              </a:ext>
            </a:extLst>
          </p:cNvPr>
          <p:cNvSpPr>
            <a:spLocks noGrp="1"/>
          </p:cNvSpPr>
          <p:nvPr>
            <p:ph idx="1"/>
          </p:nvPr>
        </p:nvSpPr>
        <p:spPr>
          <a:xfrm>
            <a:off x="457200" y="1600201"/>
            <a:ext cx="7924800" cy="4343399"/>
          </a:xfrm>
        </p:spPr>
        <p:txBody>
          <a:bodyPr>
            <a:noAutofit/>
          </a:bodyPr>
          <a:lstStyle/>
          <a:p>
            <a:pPr algn="just">
              <a:lnSpc>
                <a:spcPct val="150000"/>
              </a:lnSpc>
            </a:pPr>
            <a:r>
              <a:rPr lang="en-US" sz="1800" dirty="0">
                <a:latin typeface="Arial" panose="020B0604020202020204" pitchFamily="34" charset="0"/>
                <a:cs typeface="Arial" panose="020B0604020202020204" pitchFamily="34" charset="0"/>
              </a:rPr>
              <a:t>Here we choose random forest classifier model because our prediction feature is a discrete class label. Random forest classifier is a ensemble learning model that operates by constructing a multitude of decision trees at training time.</a:t>
            </a:r>
          </a:p>
          <a:p>
            <a:pPr algn="just">
              <a:lnSpc>
                <a:spcPct val="150000"/>
              </a:lnSpc>
            </a:pPr>
            <a:r>
              <a:rPr lang="en-US" sz="1800" dirty="0">
                <a:latin typeface="Arial" panose="020B0604020202020204" pitchFamily="34" charset="0"/>
                <a:cs typeface="Arial" panose="020B0604020202020204" pitchFamily="34" charset="0"/>
              </a:rPr>
              <a:t>For classification tasks the output of the random forest is the class selected by most trees so that our accuracy will also be high.</a:t>
            </a:r>
          </a:p>
          <a:p>
            <a:pPr algn="just">
              <a:lnSpc>
                <a:spcPct val="150000"/>
              </a:lnSpc>
            </a:pPr>
            <a:r>
              <a:rPr lang="en-US" sz="1800" dirty="0">
                <a:latin typeface="Arial" panose="020B0604020202020204" pitchFamily="34" charset="0"/>
                <a:cs typeface="Arial" panose="020B0604020202020204" pitchFamily="34" charset="0"/>
              </a:rPr>
              <a:t>From SkLearn.ensemble we import Randomforest classifier into our Model </a:t>
            </a:r>
          </a:p>
          <a:p>
            <a:pPr algn="just">
              <a:lnSpc>
                <a:spcPct val="150000"/>
              </a:lnSpc>
            </a:pPr>
            <a:r>
              <a:rPr lang="en-US" sz="1800" dirty="0">
                <a:latin typeface="Arial" panose="020B0604020202020204" pitchFamily="34" charset="0"/>
                <a:cs typeface="Arial" panose="020B0604020202020204" pitchFamily="34" charset="0"/>
              </a:rPr>
              <a:t>Model.fit () is used for training model and Model.predict() is used for prediction.</a:t>
            </a:r>
          </a:p>
        </p:txBody>
      </p:sp>
      <p:sp>
        <p:nvSpPr>
          <p:cNvPr id="4" name="Date Placeholder 3">
            <a:extLst>
              <a:ext uri="{FF2B5EF4-FFF2-40B4-BE49-F238E27FC236}">
                <a16:creationId xmlns:a16="http://schemas.microsoft.com/office/drawing/2014/main" id="{CB48C24B-E153-4BF5-8CBD-FA822331E4A8}"/>
              </a:ext>
            </a:extLst>
          </p:cNvPr>
          <p:cNvSpPr>
            <a:spLocks noGrp="1"/>
          </p:cNvSpPr>
          <p:nvPr>
            <p:ph type="dt" sz="half" idx="10"/>
          </p:nvPr>
        </p:nvSpPr>
        <p:spPr/>
        <p:txBody>
          <a:bodyPr/>
          <a:lstStyle/>
          <a:p>
            <a:fld id="{A2414E9F-A237-4082-B37B-D926ADB268EE}" type="datetime3">
              <a:rPr lang="en-US" smtClean="0"/>
              <a:pPr/>
              <a:t>7 November 2022</a:t>
            </a:fld>
            <a:endParaRPr lang="en-US"/>
          </a:p>
        </p:txBody>
      </p:sp>
      <p:sp>
        <p:nvSpPr>
          <p:cNvPr id="5" name="Footer Placeholder 4">
            <a:extLst>
              <a:ext uri="{FF2B5EF4-FFF2-40B4-BE49-F238E27FC236}">
                <a16:creationId xmlns:a16="http://schemas.microsoft.com/office/drawing/2014/main" id="{D6D087AA-B10B-4113-8F97-220BFEE72C8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0B86D35-F971-40BC-B385-31D14C562CF7}"/>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128510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7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381000"/>
            <a:ext cx="8229600" cy="685800"/>
          </a:xfrm>
        </p:spPr>
        <p:txBody>
          <a:bodyPr>
            <a:normAutofit/>
          </a:bodyPr>
          <a:lstStyle/>
          <a:p>
            <a:pPr algn="l"/>
            <a:r>
              <a:rPr lang="en-US" sz="3600" b="1" dirty="0">
                <a:solidFill>
                  <a:srgbClr val="C00000"/>
                </a:solidFill>
                <a:cs typeface="Arial" pitchFamily="34" charset="0"/>
              </a:rPr>
              <a:t>           </a:t>
            </a:r>
            <a:r>
              <a:rPr lang="en-US" sz="3600" b="1" dirty="0">
                <a:solidFill>
                  <a:srgbClr val="C00000"/>
                </a:solidFill>
                <a:latin typeface="Arial" panose="020B0604020202020204" pitchFamily="34" charset="0"/>
                <a:cs typeface="Arial" panose="020B0604020202020204" pitchFamily="34" charset="0"/>
              </a:rPr>
              <a:t>RESULTS AND DISCUSSION</a:t>
            </a:r>
          </a:p>
        </p:txBody>
      </p:sp>
      <p:sp>
        <p:nvSpPr>
          <p:cNvPr id="8" name="Content Placeholder 2"/>
          <p:cNvSpPr>
            <a:spLocks noGrp="1"/>
          </p:cNvSpPr>
          <p:nvPr>
            <p:ph idx="1"/>
          </p:nvPr>
        </p:nvSpPr>
        <p:spPr>
          <a:xfrm>
            <a:off x="457200" y="2362200"/>
            <a:ext cx="8229600" cy="1981200"/>
          </a:xfrm>
        </p:spPr>
        <p:txBody>
          <a:bodyPr>
            <a:normAutofit fontScale="92500" lnSpcReduction="20000"/>
          </a:bodyPr>
          <a:lstStyle/>
          <a:p>
            <a:pPr algn="just">
              <a:lnSpc>
                <a:spcPct val="150000"/>
              </a:lnSpc>
            </a:pPr>
            <a:r>
              <a:rPr lang="en-US" sz="1900" dirty="0">
                <a:latin typeface="Arial" panose="020B0604020202020204" pitchFamily="34" charset="0"/>
                <a:cs typeface="Arial" panose="020B0604020202020204" pitchFamily="34" charset="0"/>
              </a:rPr>
              <a:t>Confusion matrix and it’s related metrics given a good score ,So by this we can conclude that our model performed well.</a:t>
            </a:r>
          </a:p>
          <a:p>
            <a:pPr algn="just">
              <a:lnSpc>
                <a:spcPct val="150000"/>
              </a:lnSpc>
            </a:pPr>
            <a:r>
              <a:rPr lang="en-US" sz="1900" dirty="0">
                <a:latin typeface="Arial" panose="020B0604020202020204" pitchFamily="34" charset="0"/>
                <a:cs typeface="Arial" panose="020B0604020202020204" pitchFamily="34" charset="0"/>
              </a:rPr>
              <a:t>Hence, we can say that our model is pretty good because by implementing all the steps above mentioned we got an accuracy equal to 99%.Therefore,it is a good model and our predictions will be effective </a:t>
            </a:r>
            <a:r>
              <a:rPr lang="en-US" sz="1800" dirty="0">
                <a:latin typeface="Arial" panose="020B0604020202020204" pitchFamily="34" charset="0"/>
                <a:cs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22586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ADB5-BA05-46C3-9BE2-F8F84A1F3BED}"/>
              </a:ext>
            </a:extLst>
          </p:cNvPr>
          <p:cNvSpPr>
            <a:spLocks noGrp="1"/>
          </p:cNvSpPr>
          <p:nvPr>
            <p:ph type="title"/>
          </p:nvPr>
        </p:nvSpPr>
        <p:spPr/>
        <p:txBody>
          <a:bodyPr>
            <a:normAutofit/>
          </a:bodyPr>
          <a:lstStyle/>
          <a:p>
            <a:r>
              <a:rPr lang="en-US" sz="3600" b="1" dirty="0">
                <a:solidFill>
                  <a:srgbClr val="C00000"/>
                </a:solidFill>
                <a:latin typeface="Arial" panose="020B0604020202020204" pitchFamily="34" charset="0"/>
                <a:cs typeface="Arial" panose="020B0604020202020204" pitchFamily="34" charset="0"/>
              </a:rPr>
              <a:t>RESULT SNAPSHOTS</a:t>
            </a:r>
            <a:endParaRPr lang="en-IN" sz="3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39FDB275-AA56-4323-9F15-4DC35AD9BA26}"/>
              </a:ext>
            </a:extLst>
          </p:cNvPr>
          <p:cNvSpPr>
            <a:spLocks noGrp="1"/>
          </p:cNvSpPr>
          <p:nvPr>
            <p:ph type="dt" sz="half" idx="10"/>
          </p:nvPr>
        </p:nvSpPr>
        <p:spPr/>
        <p:txBody>
          <a:bodyPr/>
          <a:lstStyle/>
          <a:p>
            <a:fld id="{A2414E9F-A237-4082-B37B-D926ADB268EE}" type="datetime3">
              <a:rPr lang="en-US" smtClean="0"/>
              <a:pPr/>
              <a:t>7 November 2022</a:t>
            </a:fld>
            <a:endParaRPr lang="en-US"/>
          </a:p>
        </p:txBody>
      </p:sp>
      <p:sp>
        <p:nvSpPr>
          <p:cNvPr id="5" name="Footer Placeholder 4">
            <a:extLst>
              <a:ext uri="{FF2B5EF4-FFF2-40B4-BE49-F238E27FC236}">
                <a16:creationId xmlns:a16="http://schemas.microsoft.com/office/drawing/2014/main" id="{AA621CBF-DC45-4485-9A91-9305E17BDF2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A3526F5-95FF-4362-BD46-4B37F490899B}"/>
              </a:ext>
            </a:extLst>
          </p:cNvPr>
          <p:cNvSpPr>
            <a:spLocks noGrp="1"/>
          </p:cNvSpPr>
          <p:nvPr>
            <p:ph type="sldNum" sz="quarter" idx="12"/>
          </p:nvPr>
        </p:nvSpPr>
        <p:spPr/>
        <p:txBody>
          <a:bodyPr/>
          <a:lstStyle/>
          <a:p>
            <a:fld id="{7B28076C-CE04-4A00-BFAA-A90EA8355859}" type="slidenum">
              <a:rPr lang="en-US" smtClean="0"/>
              <a:pPr/>
              <a:t>13</a:t>
            </a:fld>
            <a:endParaRPr lang="en-US"/>
          </a:p>
        </p:txBody>
      </p:sp>
      <p:pic>
        <p:nvPicPr>
          <p:cNvPr id="12" name="Content Placeholder 11">
            <a:extLst>
              <a:ext uri="{FF2B5EF4-FFF2-40B4-BE49-F238E27FC236}">
                <a16:creationId xmlns:a16="http://schemas.microsoft.com/office/drawing/2014/main" id="{C7786B90-7694-48B9-8C6F-7A47D1BC48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00200"/>
            <a:ext cx="7391400" cy="4676536"/>
          </a:xfrm>
        </p:spPr>
      </p:pic>
    </p:spTree>
    <p:extLst>
      <p:ext uri="{BB962C8B-B14F-4D97-AF65-F5344CB8AC3E}">
        <p14:creationId xmlns:p14="http://schemas.microsoft.com/office/powerpoint/2010/main" val="236138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ADB5-BA05-46C3-9BE2-F8F84A1F3BED}"/>
              </a:ext>
            </a:extLst>
          </p:cNvPr>
          <p:cNvSpPr>
            <a:spLocks noGrp="1"/>
          </p:cNvSpPr>
          <p:nvPr>
            <p:ph type="title"/>
          </p:nvPr>
        </p:nvSpPr>
        <p:spPr/>
        <p:txBody>
          <a:bodyPr>
            <a:normAutofit/>
          </a:bodyPr>
          <a:lstStyle/>
          <a:p>
            <a:r>
              <a:rPr lang="en-US" sz="3600" b="1" dirty="0">
                <a:solidFill>
                  <a:srgbClr val="C00000"/>
                </a:solidFill>
                <a:latin typeface="Arial" panose="020B0604020202020204" pitchFamily="34" charset="0"/>
                <a:cs typeface="Arial" panose="020B0604020202020204" pitchFamily="34" charset="0"/>
              </a:rPr>
              <a:t>RESULT SNAPSHOTS</a:t>
            </a:r>
            <a:endParaRPr lang="en-IN" sz="3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39FDB275-AA56-4323-9F15-4DC35AD9BA26}"/>
              </a:ext>
            </a:extLst>
          </p:cNvPr>
          <p:cNvSpPr>
            <a:spLocks noGrp="1"/>
          </p:cNvSpPr>
          <p:nvPr>
            <p:ph type="dt" sz="half" idx="10"/>
          </p:nvPr>
        </p:nvSpPr>
        <p:spPr/>
        <p:txBody>
          <a:bodyPr/>
          <a:lstStyle/>
          <a:p>
            <a:fld id="{A2414E9F-A237-4082-B37B-D926ADB268EE}" type="datetime3">
              <a:rPr lang="en-US" smtClean="0"/>
              <a:pPr/>
              <a:t>7 November 2022</a:t>
            </a:fld>
            <a:endParaRPr lang="en-US"/>
          </a:p>
        </p:txBody>
      </p:sp>
      <p:sp>
        <p:nvSpPr>
          <p:cNvPr id="5" name="Footer Placeholder 4">
            <a:extLst>
              <a:ext uri="{FF2B5EF4-FFF2-40B4-BE49-F238E27FC236}">
                <a16:creationId xmlns:a16="http://schemas.microsoft.com/office/drawing/2014/main" id="{AA621CBF-DC45-4485-9A91-9305E17BDF2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A3526F5-95FF-4362-BD46-4B37F490899B}"/>
              </a:ext>
            </a:extLst>
          </p:cNvPr>
          <p:cNvSpPr>
            <a:spLocks noGrp="1"/>
          </p:cNvSpPr>
          <p:nvPr>
            <p:ph type="sldNum" sz="quarter" idx="12"/>
          </p:nvPr>
        </p:nvSpPr>
        <p:spPr/>
        <p:txBody>
          <a:bodyPr/>
          <a:lstStyle/>
          <a:p>
            <a:fld id="{7B28076C-CE04-4A00-BFAA-A90EA8355859}" type="slidenum">
              <a:rPr lang="en-US" smtClean="0"/>
              <a:pPr/>
              <a:t>14</a:t>
            </a:fld>
            <a:endParaRPr lang="en-US"/>
          </a:p>
        </p:txBody>
      </p:sp>
      <p:pic>
        <p:nvPicPr>
          <p:cNvPr id="10" name="Content Placeholder 9">
            <a:extLst>
              <a:ext uri="{FF2B5EF4-FFF2-40B4-BE49-F238E27FC236}">
                <a16:creationId xmlns:a16="http://schemas.microsoft.com/office/drawing/2014/main" id="{DFF2FE22-78D4-45D1-B52D-56C1601226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657" y="1600200"/>
            <a:ext cx="7282686" cy="4525963"/>
          </a:xfrm>
        </p:spPr>
      </p:pic>
    </p:spTree>
    <p:extLst>
      <p:ext uri="{BB962C8B-B14F-4D97-AF65-F5344CB8AC3E}">
        <p14:creationId xmlns:p14="http://schemas.microsoft.com/office/powerpoint/2010/main" val="328851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7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latin typeface="Arial" pitchFamily="34" charset="0"/>
                <a:cs typeface="Arial" pitchFamily="34" charset="0"/>
              </a:rPr>
              <a:t>       </a:t>
            </a:r>
            <a:r>
              <a:rPr lang="en-US" sz="4000" b="1" dirty="0">
                <a:solidFill>
                  <a:srgbClr val="C00000"/>
                </a:solidFill>
                <a:latin typeface="+mn-lt"/>
                <a:cs typeface="Arial" panose="020B0604020202020204" pitchFamily="34" charset="0"/>
              </a:rPr>
              <a:t>CONCLUSION &amp; FUTURE WORK</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114800"/>
          </a:xfrm>
        </p:spPr>
        <p:txBody>
          <a:bodyPr>
            <a:noAutofit/>
          </a:bodyPr>
          <a:lstStyle/>
          <a:p>
            <a:pPr algn="just">
              <a:lnSpc>
                <a:spcPct val="150000"/>
              </a:lnSpc>
            </a:pPr>
            <a:r>
              <a:rPr lang="en-US" sz="1800" dirty="0">
                <a:latin typeface="Arial" panose="020B0604020202020204" pitchFamily="34" charset="0"/>
                <a:cs typeface="Arial" panose="020B0604020202020204" pitchFamily="34" charset="0"/>
              </a:rPr>
              <a:t>Machine learning approaches work well for diagnosis of diabetes. It performs very well with medical datasets. Prediction of diabetes at early stage helps the patient in order to provide appropriate treatment.</a:t>
            </a:r>
          </a:p>
          <a:p>
            <a:pPr algn="just">
              <a:lnSpc>
                <a:spcPct val="150000"/>
              </a:lnSpc>
            </a:pPr>
            <a:r>
              <a:rPr lang="en-US" sz="1800" dirty="0">
                <a:latin typeface="Arial" panose="020B0604020202020204" pitchFamily="34" charset="0"/>
                <a:cs typeface="Arial" panose="020B0604020202020204" pitchFamily="34" charset="0"/>
              </a:rPr>
              <a:t>I had taken a wide range of research about different ML Algorithms and finally choose random forest classifier approach to solve this problem.</a:t>
            </a:r>
          </a:p>
          <a:p>
            <a:pPr algn="just">
              <a:lnSpc>
                <a:spcPct val="150000"/>
              </a:lnSpc>
            </a:pPr>
            <a:r>
              <a:rPr lang="en-US" sz="1800" dirty="0">
                <a:latin typeface="Arial" panose="020B0604020202020204" pitchFamily="34" charset="0"/>
                <a:cs typeface="Arial" panose="020B0604020202020204" pitchFamily="34" charset="0"/>
              </a:rPr>
              <a:t>In this project we implement random forest classifier approach and we observed that it given a good accuracy and performed well.</a:t>
            </a:r>
          </a:p>
          <a:p>
            <a:pPr algn="just">
              <a:lnSpc>
                <a:spcPct val="150000"/>
              </a:lnSpc>
            </a:pPr>
            <a:r>
              <a:rPr lang="en-US" sz="1800" dirty="0">
                <a:latin typeface="Arial" panose="020B0604020202020204" pitchFamily="34" charset="0"/>
                <a:cs typeface="Arial" panose="020B0604020202020204" pitchFamily="34" charset="0"/>
              </a:rPr>
              <a:t>In the process of research, I came to know about the various  ML techniques and it’s different algorithms which helps to solve real-world problems. </a:t>
            </a:r>
          </a:p>
        </p:txBody>
      </p:sp>
    </p:spTree>
    <p:extLst>
      <p:ext uri="{BB962C8B-B14F-4D97-AF65-F5344CB8AC3E}">
        <p14:creationId xmlns:p14="http://schemas.microsoft.com/office/powerpoint/2010/main" val="542845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D66E7F-DEC1-45A0-8E19-12F87E4C15B4}"/>
              </a:ext>
            </a:extLst>
          </p:cNvPr>
          <p:cNvSpPr>
            <a:spLocks noGrp="1"/>
          </p:cNvSpPr>
          <p:nvPr>
            <p:ph type="title"/>
          </p:nvPr>
        </p:nvSpPr>
        <p:spPr/>
        <p:txBody>
          <a:bodyPr>
            <a:normAutofit/>
          </a:bodyPr>
          <a:lstStyle/>
          <a:p>
            <a:r>
              <a:rPr lang="en-US" sz="3600" b="1" dirty="0">
                <a:solidFill>
                  <a:srgbClr val="C00000"/>
                </a:solidFill>
                <a:latin typeface="Arial" panose="020B0604020202020204" pitchFamily="34" charset="0"/>
                <a:cs typeface="Arial" panose="020B0604020202020204" pitchFamily="34" charset="0"/>
              </a:rPr>
              <a:t>REFERENCES</a:t>
            </a:r>
            <a:endParaRPr lang="en-IN" sz="3600"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F049C7DD-197E-4B8B-BC31-2A7C86475A83}"/>
              </a:ext>
            </a:extLst>
          </p:cNvPr>
          <p:cNvSpPr>
            <a:spLocks noGrp="1"/>
          </p:cNvSpPr>
          <p:nvPr>
            <p:ph sz="half" idx="1"/>
          </p:nvPr>
        </p:nvSpPr>
        <p:spPr>
          <a:xfrm>
            <a:off x="457200" y="1600201"/>
            <a:ext cx="609600" cy="4038600"/>
          </a:xfrm>
        </p:spPr>
        <p:txBody>
          <a:bodyPr>
            <a:normAutofit/>
          </a:bodyPr>
          <a:lstStyle/>
          <a:p>
            <a:pPr marL="0" indent="0">
              <a:buNone/>
            </a:pPr>
            <a:r>
              <a:rPr lang="en-IN" sz="1900" dirty="0"/>
              <a:t>[1]</a:t>
            </a:r>
          </a:p>
          <a:p>
            <a:pPr marL="0" indent="0">
              <a:buNone/>
            </a:pPr>
            <a:endParaRPr lang="en-IN" sz="1900" dirty="0"/>
          </a:p>
          <a:p>
            <a:pPr marL="0" indent="0">
              <a:buNone/>
            </a:pPr>
            <a:r>
              <a:rPr lang="en-IN" sz="1900" dirty="0"/>
              <a:t>[2]</a:t>
            </a:r>
          </a:p>
          <a:p>
            <a:pPr marL="0" indent="0">
              <a:buNone/>
            </a:pPr>
            <a:endParaRPr lang="en-IN" sz="1900" dirty="0"/>
          </a:p>
          <a:p>
            <a:pPr marL="0" indent="0">
              <a:buNone/>
            </a:pPr>
            <a:r>
              <a:rPr lang="en-IN" sz="1900" dirty="0"/>
              <a:t>[3]</a:t>
            </a:r>
          </a:p>
          <a:p>
            <a:pPr marL="0" indent="0">
              <a:buNone/>
            </a:pPr>
            <a:endParaRPr lang="en-IN" sz="1900" dirty="0"/>
          </a:p>
          <a:p>
            <a:pPr marL="0" indent="0">
              <a:buNone/>
            </a:pPr>
            <a:r>
              <a:rPr lang="en-IN" sz="1900" dirty="0"/>
              <a:t>[4]</a:t>
            </a:r>
          </a:p>
          <a:p>
            <a:pPr marL="0" indent="0">
              <a:buNone/>
            </a:pPr>
            <a:endParaRPr lang="en-IN" sz="1900" dirty="0"/>
          </a:p>
          <a:p>
            <a:pPr marL="0" indent="0">
              <a:buNone/>
            </a:pPr>
            <a:r>
              <a:rPr lang="en-IN" sz="1900" dirty="0"/>
              <a:t>[5]</a:t>
            </a:r>
          </a:p>
        </p:txBody>
      </p:sp>
      <p:sp>
        <p:nvSpPr>
          <p:cNvPr id="9" name="Content Placeholder 8">
            <a:extLst>
              <a:ext uri="{FF2B5EF4-FFF2-40B4-BE49-F238E27FC236}">
                <a16:creationId xmlns:a16="http://schemas.microsoft.com/office/drawing/2014/main" id="{248B1995-2397-40B6-8D46-85CDDE3A2ED0}"/>
              </a:ext>
            </a:extLst>
          </p:cNvPr>
          <p:cNvSpPr>
            <a:spLocks noGrp="1"/>
          </p:cNvSpPr>
          <p:nvPr>
            <p:ph sz="half" idx="2"/>
          </p:nvPr>
        </p:nvSpPr>
        <p:spPr>
          <a:xfrm>
            <a:off x="1066800" y="1600200"/>
            <a:ext cx="7848600" cy="4756150"/>
          </a:xfrm>
        </p:spPr>
        <p:txBody>
          <a:bodyPr/>
          <a:lstStyle/>
          <a:p>
            <a:pPr marL="0" indent="0">
              <a:buNone/>
            </a:pPr>
            <a:r>
              <a:rPr lang="en-IN" sz="1800" dirty="0">
                <a:hlinkClick r:id="rId2"/>
              </a:rPr>
              <a:t>https://archive.ics.uci.edu/ml/datasets/Early+stage+diabetes+risk+prediction+dataset</a:t>
            </a:r>
            <a:r>
              <a:rPr lang="en-IN" sz="1800" dirty="0"/>
              <a:t>.</a:t>
            </a:r>
          </a:p>
          <a:p>
            <a:pPr marL="0" indent="0">
              <a:buNone/>
            </a:pPr>
            <a:r>
              <a:rPr lang="en-IN" sz="2000" dirty="0">
                <a:hlinkClick r:id="rId3"/>
              </a:rPr>
              <a:t>https://www.healthline.com/health/diabetes</a:t>
            </a:r>
            <a:r>
              <a:rPr lang="en-IN" sz="2000" dirty="0"/>
              <a:t>.</a:t>
            </a:r>
          </a:p>
          <a:p>
            <a:pPr marL="0" indent="0">
              <a:buNone/>
            </a:pPr>
            <a:endParaRPr lang="en-IN" sz="2000" dirty="0"/>
          </a:p>
          <a:p>
            <a:pPr marL="0" indent="0">
              <a:buNone/>
            </a:pPr>
            <a:r>
              <a:rPr lang="en-IN" sz="2000" dirty="0">
                <a:hlinkClick r:id="rId4"/>
              </a:rPr>
              <a:t>https://www.python.org/doc/</a:t>
            </a:r>
          </a:p>
          <a:p>
            <a:pPr marL="0" indent="0">
              <a:buNone/>
            </a:pPr>
            <a:endParaRPr lang="en-IN" sz="2000" dirty="0">
              <a:hlinkClick r:id="rId4"/>
            </a:endParaRPr>
          </a:p>
          <a:p>
            <a:pPr marL="0" indent="0">
              <a:buNone/>
            </a:pPr>
            <a:r>
              <a:rPr lang="en-IN" sz="1800" dirty="0">
                <a:hlinkClick r:id="rId5"/>
              </a:rPr>
              <a:t>https://scikit-learn.org/stable/</a:t>
            </a:r>
            <a:r>
              <a:rPr lang="en-IN" sz="1800" dirty="0"/>
              <a:t>.</a:t>
            </a:r>
          </a:p>
          <a:p>
            <a:pPr marL="0" indent="0">
              <a:buNone/>
            </a:pPr>
            <a:endParaRPr lang="en-IN" sz="1800" dirty="0">
              <a:hlinkClick r:id="rId4"/>
            </a:endParaRPr>
          </a:p>
          <a:p>
            <a:pPr marL="0" indent="0">
              <a:buNone/>
            </a:pPr>
            <a:r>
              <a:rPr lang="en-IN" sz="1800" dirty="0">
                <a:hlinkClick r:id="rId4"/>
              </a:rPr>
              <a:t>https://towardsdatascience.com/understanding-random-forest-58381e0602d2</a:t>
            </a:r>
            <a:r>
              <a:rPr lang="en-IN" sz="1800" dirty="0"/>
              <a:t>.</a:t>
            </a:r>
          </a:p>
          <a:p>
            <a:pPr marL="0" indent="0">
              <a:buNone/>
            </a:pPr>
            <a:endParaRPr lang="en-IN" sz="18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p:txBody>
      </p:sp>
      <p:sp>
        <p:nvSpPr>
          <p:cNvPr id="4" name="Date Placeholder 3">
            <a:extLst>
              <a:ext uri="{FF2B5EF4-FFF2-40B4-BE49-F238E27FC236}">
                <a16:creationId xmlns:a16="http://schemas.microsoft.com/office/drawing/2014/main" id="{9ACD1CBF-2A96-43DD-8DC9-9DB6822FA6AC}"/>
              </a:ext>
            </a:extLst>
          </p:cNvPr>
          <p:cNvSpPr>
            <a:spLocks noGrp="1"/>
          </p:cNvSpPr>
          <p:nvPr>
            <p:ph type="dt" sz="half" idx="10"/>
          </p:nvPr>
        </p:nvSpPr>
        <p:spPr/>
        <p:txBody>
          <a:bodyPr/>
          <a:lstStyle/>
          <a:p>
            <a:fld id="{A2414E9F-A237-4082-B37B-D926ADB268EE}" type="datetime3">
              <a:rPr lang="en-US" smtClean="0"/>
              <a:pPr/>
              <a:t>7 November 2022</a:t>
            </a:fld>
            <a:endParaRPr lang="en-US"/>
          </a:p>
        </p:txBody>
      </p:sp>
      <p:sp>
        <p:nvSpPr>
          <p:cNvPr id="5" name="Footer Placeholder 4">
            <a:extLst>
              <a:ext uri="{FF2B5EF4-FFF2-40B4-BE49-F238E27FC236}">
                <a16:creationId xmlns:a16="http://schemas.microsoft.com/office/drawing/2014/main" id="{86288C0D-B06C-433A-9032-5578A841307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5327FD1-9FC2-420E-9264-EA7A9A063EDF}"/>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13798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47DE25-20B9-4305-B47C-480F46A3636B}"/>
              </a:ext>
            </a:extLst>
          </p:cNvPr>
          <p:cNvSpPr>
            <a:spLocks noGrp="1"/>
          </p:cNvSpPr>
          <p:nvPr>
            <p:ph type="title"/>
          </p:nvPr>
        </p:nvSpPr>
        <p:spPr/>
        <p:txBody>
          <a:bodyPr/>
          <a:lstStyle/>
          <a:p>
            <a:endParaRPr lang="en-IN" dirty="0"/>
          </a:p>
        </p:txBody>
      </p:sp>
      <p:sp>
        <p:nvSpPr>
          <p:cNvPr id="5" name="Date Placeholder 4">
            <a:extLst>
              <a:ext uri="{FF2B5EF4-FFF2-40B4-BE49-F238E27FC236}">
                <a16:creationId xmlns:a16="http://schemas.microsoft.com/office/drawing/2014/main" id="{00AA22C1-60C2-4D5B-A610-694C147D4E9D}"/>
              </a:ext>
            </a:extLst>
          </p:cNvPr>
          <p:cNvSpPr>
            <a:spLocks noGrp="1"/>
          </p:cNvSpPr>
          <p:nvPr>
            <p:ph type="dt" sz="half" idx="10"/>
          </p:nvPr>
        </p:nvSpPr>
        <p:spPr/>
        <p:txBody>
          <a:bodyPr/>
          <a:lstStyle/>
          <a:p>
            <a:fld id="{39EAEA68-FEEF-400D-AE97-0743E2B01B36}" type="datetime3">
              <a:rPr lang="en-US" smtClean="0"/>
              <a:pPr/>
              <a:t>7 November 2022</a:t>
            </a:fld>
            <a:endParaRPr lang="en-US"/>
          </a:p>
        </p:txBody>
      </p:sp>
      <p:sp>
        <p:nvSpPr>
          <p:cNvPr id="6" name="Footer Placeholder 5">
            <a:extLst>
              <a:ext uri="{FF2B5EF4-FFF2-40B4-BE49-F238E27FC236}">
                <a16:creationId xmlns:a16="http://schemas.microsoft.com/office/drawing/2014/main" id="{7EB6AC50-5DE4-4A4F-ABDA-AD169D4630C5}"/>
              </a:ext>
            </a:extLst>
          </p:cNvPr>
          <p:cNvSpPr>
            <a:spLocks noGrp="1"/>
          </p:cNvSpPr>
          <p:nvPr>
            <p:ph type="ftr" sz="quarter" idx="11"/>
          </p:nvPr>
        </p:nvSpPr>
        <p:spPr/>
        <p:txBody>
          <a:bodyPr/>
          <a:lstStyle/>
          <a:p>
            <a:r>
              <a:rPr lang="en-US"/>
              <a:t>Department of CSE</a:t>
            </a:r>
          </a:p>
        </p:txBody>
      </p:sp>
      <p:sp>
        <p:nvSpPr>
          <p:cNvPr id="7" name="Slide Number Placeholder 6">
            <a:extLst>
              <a:ext uri="{FF2B5EF4-FFF2-40B4-BE49-F238E27FC236}">
                <a16:creationId xmlns:a16="http://schemas.microsoft.com/office/drawing/2014/main" id="{203E045D-144D-4F99-ADE1-D7B18AFFF5BD}"/>
              </a:ext>
            </a:extLst>
          </p:cNvPr>
          <p:cNvSpPr>
            <a:spLocks noGrp="1"/>
          </p:cNvSpPr>
          <p:nvPr>
            <p:ph type="sldNum" sz="quarter" idx="12"/>
          </p:nvPr>
        </p:nvSpPr>
        <p:spPr/>
        <p:txBody>
          <a:bodyPr/>
          <a:lstStyle/>
          <a:p>
            <a:fld id="{7B28076C-CE04-4A00-BFAA-A90EA8355859}" type="slidenum">
              <a:rPr lang="en-US" smtClean="0"/>
              <a:pPr/>
              <a:t>17</a:t>
            </a:fld>
            <a:endParaRPr lang="en-US"/>
          </a:p>
        </p:txBody>
      </p:sp>
      <p:pic>
        <p:nvPicPr>
          <p:cNvPr id="15" name="Content Placeholder 14">
            <a:extLst>
              <a:ext uri="{FF2B5EF4-FFF2-40B4-BE49-F238E27FC236}">
                <a16:creationId xmlns:a16="http://schemas.microsoft.com/office/drawing/2014/main" id="{1406EB4F-68AF-4A71-B01E-587AC0EB65E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3283" y="1940859"/>
            <a:ext cx="7451810" cy="4323448"/>
          </a:xfrm>
        </p:spPr>
      </p:pic>
      <p:pic>
        <p:nvPicPr>
          <p:cNvPr id="16" name="Picture 15" descr="new letter head July30_2020.png">
            <a:extLst>
              <a:ext uri="{FF2B5EF4-FFF2-40B4-BE49-F238E27FC236}">
                <a16:creationId xmlns:a16="http://schemas.microsoft.com/office/drawing/2014/main" id="{E84DA7C8-EE82-4182-BF50-63D8CC94AFCB}"/>
              </a:ext>
            </a:extLst>
          </p:cNvPr>
          <p:cNvPicPr/>
          <p:nvPr/>
        </p:nvPicPr>
        <p:blipFill>
          <a:blip r:embed="rId3" cstate="print"/>
          <a:stretch>
            <a:fillRect/>
          </a:stretch>
        </p:blipFill>
        <p:spPr>
          <a:xfrm>
            <a:off x="187570" y="165848"/>
            <a:ext cx="8768860" cy="1447800"/>
          </a:xfrm>
          <a:prstGeom prst="rect">
            <a:avLst/>
          </a:prstGeom>
        </p:spPr>
      </p:pic>
    </p:spTree>
    <p:extLst>
      <p:ext uri="{BB962C8B-B14F-4D97-AF65-F5344CB8AC3E}">
        <p14:creationId xmlns:p14="http://schemas.microsoft.com/office/powerpoint/2010/main" val="258364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sz="3600" b="1" dirty="0">
                <a:solidFill>
                  <a:srgbClr val="C00000"/>
                </a:solidFill>
                <a:cs typeface="Arial" pitchFamily="34" charset="0"/>
              </a:rPr>
              <a:t>              </a:t>
            </a:r>
            <a:r>
              <a:rPr lang="en-US" sz="3600" b="1" dirty="0">
                <a:solidFill>
                  <a:srgbClr val="C00000"/>
                </a:solidFill>
                <a:latin typeface="Arial" panose="020B0604020202020204" pitchFamily="34" charset="0"/>
                <a:cs typeface="Arial" panose="020B0604020202020204" pitchFamily="34" charset="0"/>
              </a:rPr>
              <a:t>PRESENTATION OUTLINE</a:t>
            </a:r>
          </a:p>
        </p:txBody>
      </p:sp>
      <p:sp>
        <p:nvSpPr>
          <p:cNvPr id="3" name="Content Placeholder 2"/>
          <p:cNvSpPr>
            <a:spLocks noGrp="1"/>
          </p:cNvSpPr>
          <p:nvPr>
            <p:ph idx="1"/>
          </p:nvPr>
        </p:nvSpPr>
        <p:spPr>
          <a:xfrm>
            <a:off x="609600" y="1600200"/>
            <a:ext cx="8229600" cy="4525963"/>
          </a:xfrm>
        </p:spPr>
        <p:txBody>
          <a:bodyPr>
            <a:normAutofit fontScale="92500" lnSpcReduction="20000"/>
          </a:bodyPr>
          <a:lstStyle/>
          <a:p>
            <a:pPr algn="just">
              <a:lnSpc>
                <a:spcPct val="150000"/>
              </a:lnSpc>
            </a:pPr>
            <a:r>
              <a:rPr lang="en-US" sz="2000" dirty="0">
                <a:latin typeface="Arial" panose="020B0604020202020204" pitchFamily="34" charset="0"/>
                <a:cs typeface="Arial" panose="020B0604020202020204" pitchFamily="34" charset="0"/>
              </a:rPr>
              <a:t>Course Certificate</a:t>
            </a:r>
          </a:p>
          <a:p>
            <a:pPr algn="just">
              <a:lnSpc>
                <a:spcPct val="150000"/>
              </a:lnSpc>
            </a:pPr>
            <a:r>
              <a:rPr lang="en-US" sz="2000" dirty="0">
                <a:latin typeface="Arial" panose="020B0604020202020204" pitchFamily="34" charset="0"/>
                <a:cs typeface="Arial" panose="020B0604020202020204" pitchFamily="34" charset="0"/>
              </a:rPr>
              <a:t>Introduction</a:t>
            </a:r>
          </a:p>
          <a:p>
            <a:pPr algn="just">
              <a:lnSpc>
                <a:spcPct val="150000"/>
              </a:lnSpc>
            </a:pPr>
            <a:r>
              <a:rPr lang="en-US" sz="2000" dirty="0">
                <a:latin typeface="Arial" panose="020B0604020202020204" pitchFamily="34" charset="0"/>
                <a:cs typeface="Arial" panose="020B0604020202020204" pitchFamily="34" charset="0"/>
              </a:rPr>
              <a:t>Objectives</a:t>
            </a:r>
          </a:p>
          <a:p>
            <a:pPr algn="just">
              <a:lnSpc>
                <a:spcPct val="150000"/>
              </a:lnSpc>
            </a:pPr>
            <a:r>
              <a:rPr lang="en-US" sz="2000" dirty="0">
                <a:latin typeface="Arial" panose="020B0604020202020204" pitchFamily="34" charset="0"/>
                <a:cs typeface="Arial" panose="020B0604020202020204" pitchFamily="34" charset="0"/>
              </a:rPr>
              <a:t>Abstract</a:t>
            </a:r>
          </a:p>
          <a:p>
            <a:pPr algn="just">
              <a:lnSpc>
                <a:spcPct val="150000"/>
              </a:lnSpc>
            </a:pPr>
            <a:r>
              <a:rPr lang="en-US" sz="2000" dirty="0">
                <a:latin typeface="Arial" panose="020B0604020202020204" pitchFamily="34" charset="0"/>
                <a:cs typeface="Arial" panose="020B0604020202020204" pitchFamily="34" charset="0"/>
              </a:rPr>
              <a:t>System Architecture </a:t>
            </a:r>
          </a:p>
          <a:p>
            <a:pPr algn="just">
              <a:lnSpc>
                <a:spcPct val="150000"/>
              </a:lnSpc>
            </a:pPr>
            <a:r>
              <a:rPr lang="en-US" sz="2000" dirty="0">
                <a:latin typeface="Arial" panose="020B0604020202020204" pitchFamily="34" charset="0"/>
                <a:cs typeface="Arial" panose="020B0604020202020204" pitchFamily="34" charset="0"/>
              </a:rPr>
              <a:t>Project Implementation</a:t>
            </a:r>
          </a:p>
          <a:p>
            <a:pPr algn="just">
              <a:lnSpc>
                <a:spcPct val="150000"/>
              </a:lnSpc>
            </a:pPr>
            <a:r>
              <a:rPr lang="en-US" sz="2000" dirty="0">
                <a:latin typeface="Arial" panose="020B0604020202020204" pitchFamily="34" charset="0"/>
                <a:cs typeface="Arial" panose="020B0604020202020204" pitchFamily="34" charset="0"/>
              </a:rPr>
              <a:t>Results and Discussions</a:t>
            </a:r>
          </a:p>
          <a:p>
            <a:pPr algn="just">
              <a:lnSpc>
                <a:spcPct val="150000"/>
              </a:lnSpc>
            </a:pPr>
            <a:r>
              <a:rPr lang="en-US" sz="2000" dirty="0">
                <a:latin typeface="Arial" panose="020B0604020202020204" pitchFamily="34" charset="0"/>
                <a:cs typeface="Arial" panose="020B0604020202020204" pitchFamily="34" charset="0"/>
              </a:rPr>
              <a:t>Result Snapshots</a:t>
            </a:r>
          </a:p>
          <a:p>
            <a:pPr algn="just">
              <a:lnSpc>
                <a:spcPct val="150000"/>
              </a:lnSpc>
            </a:pPr>
            <a:r>
              <a:rPr lang="en-US" sz="2000" dirty="0">
                <a:latin typeface="Arial" panose="020B0604020202020204" pitchFamily="34" charset="0"/>
                <a:cs typeface="Arial" panose="020B0604020202020204" pitchFamily="34" charset="0"/>
              </a:rPr>
              <a:t>Conclusion &amp; Future work</a:t>
            </a:r>
          </a:p>
          <a:p>
            <a:pPr algn="just">
              <a:lnSpc>
                <a:spcPct val="150000"/>
              </a:lnSpc>
            </a:pPr>
            <a:r>
              <a:rPr lang="en-US" sz="2000" dirty="0">
                <a:latin typeface="Arial" panose="020B0604020202020204" pitchFamily="34" charset="0"/>
                <a:cs typeface="Arial" panose="020B0604020202020204"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7 November 2022</a:t>
            </a:fld>
            <a:endParaRPr lang="en-US" dirty="0"/>
          </a:p>
        </p:txBody>
      </p:sp>
      <p:sp>
        <p:nvSpPr>
          <p:cNvPr id="5" name="Footer Placeholder 4"/>
          <p:cNvSpPr>
            <a:spLocks noGrp="1"/>
          </p:cNvSpPr>
          <p:nvPr>
            <p:ph type="ftr" sz="quarter" idx="11"/>
          </p:nvPr>
        </p:nvSpPr>
        <p:spPr>
          <a:xfrm>
            <a:off x="3733800" y="6354763"/>
            <a:ext cx="2133600" cy="366713"/>
          </a:xfrm>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7AFF-3BB7-4D8A-B9C5-8F3B0AEE6AD3}"/>
              </a:ext>
            </a:extLst>
          </p:cNvPr>
          <p:cNvSpPr>
            <a:spLocks noGrp="1"/>
          </p:cNvSpPr>
          <p:nvPr>
            <p:ph type="title"/>
          </p:nvPr>
        </p:nvSpPr>
        <p:spPr/>
        <p:txBody>
          <a:bodyPr>
            <a:normAutofit/>
          </a:bodyPr>
          <a:lstStyle/>
          <a:p>
            <a:r>
              <a:rPr lang="en-IN" sz="3600" b="1" dirty="0">
                <a:solidFill>
                  <a:srgbClr val="C00000"/>
                </a:solidFill>
                <a:latin typeface="Arial" panose="020B0604020202020204" pitchFamily="34" charset="0"/>
                <a:cs typeface="Arial" panose="020B0604020202020204" pitchFamily="34" charset="0"/>
              </a:rPr>
              <a:t>COURSE CERTIFICATE</a:t>
            </a:r>
          </a:p>
        </p:txBody>
      </p:sp>
      <p:sp>
        <p:nvSpPr>
          <p:cNvPr id="4" name="Date Placeholder 3">
            <a:extLst>
              <a:ext uri="{FF2B5EF4-FFF2-40B4-BE49-F238E27FC236}">
                <a16:creationId xmlns:a16="http://schemas.microsoft.com/office/drawing/2014/main" id="{0FA9D9BB-15EC-4B1C-83FD-B26D5A9132AA}"/>
              </a:ext>
            </a:extLst>
          </p:cNvPr>
          <p:cNvSpPr>
            <a:spLocks noGrp="1"/>
          </p:cNvSpPr>
          <p:nvPr>
            <p:ph type="dt" sz="half" idx="10"/>
          </p:nvPr>
        </p:nvSpPr>
        <p:spPr/>
        <p:txBody>
          <a:bodyPr/>
          <a:lstStyle/>
          <a:p>
            <a:fld id="{A2414E9F-A237-4082-B37B-D926ADB268EE}" type="datetime3">
              <a:rPr lang="en-US" smtClean="0"/>
              <a:pPr/>
              <a:t>7 November 2022</a:t>
            </a:fld>
            <a:endParaRPr lang="en-US"/>
          </a:p>
        </p:txBody>
      </p:sp>
      <p:sp>
        <p:nvSpPr>
          <p:cNvPr id="5" name="Footer Placeholder 4">
            <a:extLst>
              <a:ext uri="{FF2B5EF4-FFF2-40B4-BE49-F238E27FC236}">
                <a16:creationId xmlns:a16="http://schemas.microsoft.com/office/drawing/2014/main" id="{0E1766A9-B976-473B-9756-E9CC70586A2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DF5E134-5B36-43B6-B88A-0BD46D92CA57}"/>
              </a:ext>
            </a:extLst>
          </p:cNvPr>
          <p:cNvSpPr>
            <a:spLocks noGrp="1"/>
          </p:cNvSpPr>
          <p:nvPr>
            <p:ph type="sldNum" sz="quarter" idx="12"/>
          </p:nvPr>
        </p:nvSpPr>
        <p:spPr/>
        <p:txBody>
          <a:bodyPr/>
          <a:lstStyle/>
          <a:p>
            <a:fld id="{7B28076C-CE04-4A00-BFAA-A90EA8355859}" type="slidenum">
              <a:rPr lang="en-US" smtClean="0"/>
              <a:pPr/>
              <a:t>3</a:t>
            </a:fld>
            <a:endParaRPr lang="en-US"/>
          </a:p>
        </p:txBody>
      </p:sp>
      <p:pic>
        <p:nvPicPr>
          <p:cNvPr id="9" name="Content Placeholder 8">
            <a:extLst>
              <a:ext uri="{FF2B5EF4-FFF2-40B4-BE49-F238E27FC236}">
                <a16:creationId xmlns:a16="http://schemas.microsoft.com/office/drawing/2014/main" id="{8FCD3039-EA9E-4F34-9618-1D7CDA6E6D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7696200" cy="4572000"/>
          </a:xfrm>
        </p:spPr>
      </p:pic>
    </p:spTree>
    <p:extLst>
      <p:ext uri="{BB962C8B-B14F-4D97-AF65-F5344CB8AC3E}">
        <p14:creationId xmlns:p14="http://schemas.microsoft.com/office/powerpoint/2010/main" val="1250975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C00000"/>
                </a:solidFill>
                <a:cs typeface="Arial" pitchFamily="34" charset="0"/>
              </a:rPr>
              <a:t>                      </a:t>
            </a:r>
            <a:r>
              <a:rPr lang="en-US" sz="3600" b="1" dirty="0">
                <a:solidFill>
                  <a:srgbClr val="C00000"/>
                </a:solidFill>
                <a:latin typeface="Arial" panose="020B0604020202020204" pitchFamily="34" charset="0"/>
                <a:cs typeface="Arial" panose="020B0604020202020204" pitchFamily="34" charset="0"/>
              </a:rPr>
              <a:t>INTRODUCTION</a:t>
            </a:r>
          </a:p>
        </p:txBody>
      </p:sp>
      <p:sp>
        <p:nvSpPr>
          <p:cNvPr id="6" name="Content Placeholder 2"/>
          <p:cNvSpPr txBox="1">
            <a:spLocks/>
          </p:cNvSpPr>
          <p:nvPr/>
        </p:nvSpPr>
        <p:spPr>
          <a:xfrm>
            <a:off x="457200" y="1524000"/>
            <a:ext cx="8305800" cy="483235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7200" dirty="0">
                <a:latin typeface="Arial" panose="020B0604020202020204" pitchFamily="34" charset="0"/>
                <a:cs typeface="Arial" panose="020B0604020202020204" pitchFamily="34" charset="0"/>
              </a:rPr>
              <a:t>A diabetics risk prediction machine learning model which helps in early detection of diabetics with known attributes, which is demonstrating now.</a:t>
            </a:r>
          </a:p>
          <a:p>
            <a:pPr algn="just">
              <a:lnSpc>
                <a:spcPct val="150000"/>
              </a:lnSpc>
            </a:pPr>
            <a:r>
              <a:rPr lang="en-US" sz="7200" dirty="0">
                <a:latin typeface="Arial" panose="020B0604020202020204" pitchFamily="34" charset="0"/>
                <a:cs typeface="Arial" panose="020B0604020202020204" pitchFamily="34" charset="0"/>
              </a:rPr>
              <a:t>For this project we used machine learning using python because ML provides better result for prediction by constructing  different models from the datasets collected from  various patients.</a:t>
            </a:r>
          </a:p>
          <a:p>
            <a:pPr algn="just">
              <a:lnSpc>
                <a:spcPct val="150000"/>
              </a:lnSpc>
            </a:pPr>
            <a:r>
              <a:rPr lang="en-US" sz="7200" dirty="0">
                <a:latin typeface="Arial" panose="020B0604020202020204" pitchFamily="34" charset="0"/>
                <a:cs typeface="Arial" panose="020B0604020202020204" pitchFamily="34" charset="0"/>
              </a:rPr>
              <a:t>The main purpose of this project is to show how the machine learning can solve our real world problems and to showcase the different dimensions in machine learning.</a:t>
            </a:r>
          </a:p>
          <a:p>
            <a:pPr algn="just">
              <a:lnSpc>
                <a:spcPct val="150000"/>
              </a:lnSpc>
            </a:pPr>
            <a:r>
              <a:rPr lang="en-US" sz="7200">
                <a:latin typeface="Arial" panose="020B0604020202020204" pitchFamily="34" charset="0"/>
                <a:cs typeface="Arial" panose="020B0604020202020204" pitchFamily="34" charset="0"/>
              </a:rPr>
              <a:t>So, we </a:t>
            </a:r>
            <a:r>
              <a:rPr lang="en-US" sz="7200" dirty="0">
                <a:latin typeface="Arial" panose="020B0604020202020204" pitchFamily="34" charset="0"/>
                <a:cs typeface="Arial" panose="020B0604020202020204" pitchFamily="34" charset="0"/>
              </a:rPr>
              <a:t>have taken diabetics problem and followed all the steps in this process to achieve the outcome with a good accuracy.</a:t>
            </a:r>
          </a:p>
          <a:p>
            <a:pPr algn="just">
              <a:lnSpc>
                <a:spcPct val="80000"/>
              </a:lnSpc>
            </a:pPr>
            <a:endParaRPr lang="en-US" sz="4500" dirty="0">
              <a:latin typeface="Arial" panose="020B0604020202020204" pitchFamily="34" charset="0"/>
              <a:cs typeface="Arial" panose="020B0604020202020204" pitchFamily="34" charset="0"/>
            </a:endParaRPr>
          </a:p>
          <a:p>
            <a:pPr marL="0" indent="0" algn="just">
              <a:buNone/>
            </a:pPr>
            <a:endParaRPr lang="en-US" sz="2800" dirty="0">
              <a:latin typeface="Arial" pitchFamily="34" charset="0"/>
              <a:cs typeface="Arial" pitchFamily="34" charset="0"/>
            </a:endParaRPr>
          </a:p>
        </p:txBody>
      </p:sp>
      <p:sp>
        <p:nvSpPr>
          <p:cNvPr id="7" name="Date Placeholder 6"/>
          <p:cNvSpPr>
            <a:spLocks noGrp="1"/>
          </p:cNvSpPr>
          <p:nvPr>
            <p:ph type="dt" sz="half" idx="10"/>
          </p:nvPr>
        </p:nvSpPr>
        <p:spPr/>
        <p:txBody>
          <a:bodyPr/>
          <a:lstStyle/>
          <a:p>
            <a:fld id="{34BF8381-4334-4BCF-A228-57F83149AF87}" type="datetime3">
              <a:rPr lang="en-US" smtClean="0"/>
              <a:pPr/>
              <a:t>7 November 2022</a:t>
            </a:fld>
            <a:endParaRPr lang="en-US"/>
          </a:p>
        </p:txBody>
      </p:sp>
      <p:sp>
        <p:nvSpPr>
          <p:cNvPr id="8" name="Footer Placeholder 7"/>
          <p:cNvSpPr>
            <a:spLocks noGrp="1"/>
          </p:cNvSpPr>
          <p:nvPr>
            <p:ph type="ftr" sz="quarter" idx="11"/>
          </p:nvPr>
        </p:nvSpPr>
        <p:spPr/>
        <p:txBody>
          <a:bodyPr/>
          <a:lstStyle/>
          <a:p>
            <a:r>
              <a:rPr lang="en-US" sz="1600" b="1" dirty="0"/>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7 November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rmAutofit/>
          </a:bodyPr>
          <a:lstStyle/>
          <a:p>
            <a:pPr algn="l"/>
            <a:r>
              <a:rPr lang="en-US" sz="3600" b="1" dirty="0">
                <a:solidFill>
                  <a:srgbClr val="C00000"/>
                </a:solidFill>
                <a:cs typeface="Arial" pitchFamily="34" charset="0"/>
              </a:rPr>
              <a:t>                           </a:t>
            </a:r>
            <a:r>
              <a:rPr lang="en-US" sz="3600" b="1" dirty="0">
                <a:solidFill>
                  <a:srgbClr val="C00000"/>
                </a:solidFill>
                <a:latin typeface="Arial" panose="020B0604020202020204" pitchFamily="34" charset="0"/>
                <a:cs typeface="Arial" panose="020B0604020202020204" pitchFamily="34" charset="0"/>
              </a:rPr>
              <a:t>OBJECTIVES</a:t>
            </a:r>
          </a:p>
        </p:txBody>
      </p:sp>
      <p:sp>
        <p:nvSpPr>
          <p:cNvPr id="11" name="Content Placeholder 2"/>
          <p:cNvSpPr>
            <a:spLocks noGrp="1"/>
          </p:cNvSpPr>
          <p:nvPr>
            <p:ph idx="1"/>
          </p:nvPr>
        </p:nvSpPr>
        <p:spPr>
          <a:xfrm>
            <a:off x="533400" y="1828800"/>
            <a:ext cx="8153400" cy="4038600"/>
          </a:xfrm>
        </p:spPr>
        <p:txBody>
          <a:bodyPr>
            <a:normAutofit fontScale="62500" lnSpcReduction="20000"/>
          </a:bodyPr>
          <a:lstStyle/>
          <a:p>
            <a:pPr algn="just">
              <a:lnSpc>
                <a:spcPct val="170000"/>
              </a:lnSpc>
            </a:pPr>
            <a:r>
              <a:rPr lang="en-US" sz="2800" dirty="0">
                <a:solidFill>
                  <a:srgbClr val="292929"/>
                </a:solidFill>
                <a:latin typeface="Arial" panose="020B0604020202020204" pitchFamily="34" charset="0"/>
                <a:cs typeface="Arial" panose="020B0604020202020204" pitchFamily="34" charset="0"/>
              </a:rPr>
              <a:t>The Objective of this project is to develop a system which can perform early prediction of diabetes for a patient with a higher accuracy by machine learning techniques.</a:t>
            </a:r>
          </a:p>
          <a:p>
            <a:pPr algn="just">
              <a:lnSpc>
                <a:spcPct val="170000"/>
              </a:lnSpc>
            </a:pPr>
            <a:r>
              <a:rPr lang="en-US" sz="2800" dirty="0">
                <a:solidFill>
                  <a:srgbClr val="292929"/>
                </a:solidFill>
                <a:latin typeface="Arial" panose="020B0604020202020204" pitchFamily="34" charset="0"/>
                <a:cs typeface="Arial" panose="020B0604020202020204" pitchFamily="34" charset="0"/>
              </a:rPr>
              <a:t>To achieve this goal we gathered diagnostic dataset having 17 attributes of 520 patients.</a:t>
            </a:r>
          </a:p>
          <a:p>
            <a:pPr algn="just">
              <a:lnSpc>
                <a:spcPct val="170000"/>
              </a:lnSpc>
            </a:pPr>
            <a:r>
              <a:rPr lang="en-US" sz="2800" dirty="0">
                <a:solidFill>
                  <a:srgbClr val="292929"/>
                </a:solidFill>
                <a:latin typeface="Arial" panose="020B0604020202020204" pitchFamily="34" charset="0"/>
                <a:cs typeface="Arial" panose="020B0604020202020204" pitchFamily="34" charset="0"/>
              </a:rPr>
              <a:t>Based on this attributes, we figured to use Random Forest Classifier Machine learning techniques to predict Diabetes with higher accuracy.</a:t>
            </a:r>
          </a:p>
          <a:p>
            <a:pPr algn="just">
              <a:lnSpc>
                <a:spcPct val="170000"/>
              </a:lnSpc>
            </a:pPr>
            <a:r>
              <a:rPr lang="en-US" sz="2800" dirty="0">
                <a:solidFill>
                  <a:srgbClr val="292929"/>
                </a:solidFill>
                <a:latin typeface="Arial" panose="020B0604020202020204" pitchFamily="34" charset="0"/>
                <a:cs typeface="Arial" panose="020B0604020202020204" pitchFamily="34" charset="0"/>
              </a:rPr>
              <a:t>We also chosen python language for machine learning because in python there are  various  built in libraries which helps in building models easily .</a:t>
            </a:r>
          </a:p>
          <a:p>
            <a:pPr>
              <a:lnSpc>
                <a:spcPct val="170000"/>
              </a:lnSpc>
            </a:pPr>
            <a:endParaRPr lang="en-US" sz="2800" dirty="0"/>
          </a:p>
          <a:p>
            <a:endParaRPr lang="en-US" sz="2800" dirty="0">
              <a:latin typeface="Arial" pitchFamily="34" charset="0"/>
              <a:cs typeface="Arial" pitchFamily="34" charset="0"/>
            </a:endParaRPr>
          </a:p>
          <a:p>
            <a:pPr marL="0" indent="0" algn="just">
              <a:buNone/>
            </a:pPr>
            <a:endParaRPr lang="en-US" sz="2800" dirty="0"/>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11B5-EF77-467A-8E2A-BB4AD0D87B13}"/>
              </a:ext>
            </a:extLst>
          </p:cNvPr>
          <p:cNvSpPr>
            <a:spLocks noGrp="1"/>
          </p:cNvSpPr>
          <p:nvPr>
            <p:ph type="title"/>
          </p:nvPr>
        </p:nvSpPr>
        <p:spPr/>
        <p:txBody>
          <a:bodyPr>
            <a:normAutofit/>
          </a:bodyPr>
          <a:lstStyle/>
          <a:p>
            <a:r>
              <a:rPr lang="en-IN" sz="3600" b="1" dirty="0">
                <a:solidFill>
                  <a:srgbClr val="C00000"/>
                </a:solidFill>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59EF7A90-AAE4-4CE3-8BFD-8CCF7FBE10DD}"/>
              </a:ext>
            </a:extLst>
          </p:cNvPr>
          <p:cNvSpPr>
            <a:spLocks noGrp="1"/>
          </p:cNvSpPr>
          <p:nvPr>
            <p:ph idx="1"/>
          </p:nvPr>
        </p:nvSpPr>
        <p:spPr>
          <a:xfrm>
            <a:off x="457200" y="1600993"/>
            <a:ext cx="8229600" cy="4525963"/>
          </a:xfrm>
        </p:spPr>
        <p:txBody>
          <a:bodyPr>
            <a:normAutofit fontScale="92500" lnSpcReduction="20000"/>
          </a:bodyPr>
          <a:lstStyle/>
          <a:p>
            <a:pPr algn="just">
              <a:lnSpc>
                <a:spcPct val="160000"/>
              </a:lnSpc>
            </a:pPr>
            <a:r>
              <a:rPr lang="en-US" sz="1900" dirty="0">
                <a:latin typeface="Arial" panose="020B0604020202020204" pitchFamily="34" charset="0"/>
                <a:cs typeface="Arial" panose="020B0604020202020204" pitchFamily="34" charset="0"/>
              </a:rPr>
              <a:t>Diabetes is a chronic disease or group of metabolic disease where a person suffers from an extended level of blood glucose in the body, which is either the insulin production is inadequate, or because the body’s cells do not respond properly to insulin.</a:t>
            </a:r>
          </a:p>
          <a:p>
            <a:pPr algn="just">
              <a:lnSpc>
                <a:spcPct val="160000"/>
              </a:lnSpc>
            </a:pPr>
            <a:r>
              <a:rPr lang="en-US" sz="1900" dirty="0">
                <a:latin typeface="Arial" panose="020B0604020202020204" pitchFamily="34" charset="0"/>
                <a:cs typeface="Arial" panose="020B0604020202020204" pitchFamily="34" charset="0"/>
              </a:rPr>
              <a:t>Early prediction of such disease helpful for control over it. To achieve this goal we gathered diagnostic dataset having 17 attributes of 520 patients. Based on this attributes, we figured to use Random Forest Classifier Machine learning Algorithm to predict Diabetes.</a:t>
            </a:r>
          </a:p>
          <a:p>
            <a:pPr algn="just">
              <a:lnSpc>
                <a:spcPct val="160000"/>
              </a:lnSpc>
            </a:pPr>
            <a:r>
              <a:rPr lang="en-US" sz="1900" dirty="0">
                <a:latin typeface="Arial" panose="020B0604020202020204" pitchFamily="34" charset="0"/>
                <a:cs typeface="Arial" panose="020B0604020202020204" pitchFamily="34" charset="0"/>
              </a:rPr>
              <a:t>Random forest classifier will handle the missing values and maintain the accuracy of a large proportion of data. If there are more trees, it won't allow over-fitting trees in the model</a:t>
            </a:r>
            <a:r>
              <a:rPr lang="en-US" sz="2000"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7EBA610-CC19-4227-B31D-DD5952D5132F}"/>
              </a:ext>
            </a:extLst>
          </p:cNvPr>
          <p:cNvSpPr>
            <a:spLocks noGrp="1"/>
          </p:cNvSpPr>
          <p:nvPr>
            <p:ph type="dt" sz="half" idx="10"/>
          </p:nvPr>
        </p:nvSpPr>
        <p:spPr/>
        <p:txBody>
          <a:bodyPr/>
          <a:lstStyle/>
          <a:p>
            <a:fld id="{A2414E9F-A237-4082-B37B-D926ADB268EE}" type="datetime3">
              <a:rPr lang="en-US" smtClean="0"/>
              <a:pPr/>
              <a:t>7 November 2022</a:t>
            </a:fld>
            <a:endParaRPr lang="en-US"/>
          </a:p>
        </p:txBody>
      </p:sp>
      <p:sp>
        <p:nvSpPr>
          <p:cNvPr id="5" name="Footer Placeholder 4">
            <a:extLst>
              <a:ext uri="{FF2B5EF4-FFF2-40B4-BE49-F238E27FC236}">
                <a16:creationId xmlns:a16="http://schemas.microsoft.com/office/drawing/2014/main" id="{9B82D2A2-7665-4ECC-BDE1-875E892D358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6FB8A523-CF78-4D69-9924-645284BC54A5}"/>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369612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CB4A-F0F5-4D37-B409-000D46FBC8FD}"/>
              </a:ext>
            </a:extLst>
          </p:cNvPr>
          <p:cNvSpPr>
            <a:spLocks noGrp="1"/>
          </p:cNvSpPr>
          <p:nvPr>
            <p:ph type="title"/>
          </p:nvPr>
        </p:nvSpPr>
        <p:spPr/>
        <p:txBody>
          <a:bodyPr>
            <a:normAutofit/>
          </a:bodyPr>
          <a:lstStyle/>
          <a:p>
            <a:r>
              <a:rPr lang="en-US" sz="3600" b="1" dirty="0">
                <a:solidFill>
                  <a:srgbClr val="C00000"/>
                </a:solidFill>
                <a:latin typeface="Arial" panose="020B0604020202020204" pitchFamily="34" charset="0"/>
                <a:cs typeface="Arial" panose="020B0604020202020204" pitchFamily="34" charset="0"/>
              </a:rPr>
              <a:t>SYSTEM ARCHITECTURE</a:t>
            </a:r>
            <a:endParaRPr lang="en-IN" sz="3600" dirty="0">
              <a:latin typeface="Arial" panose="020B06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046319EE-3C4E-4703-AC8C-6832388E7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2" y="1600200"/>
            <a:ext cx="7983936" cy="4525963"/>
          </a:xfrm>
        </p:spPr>
      </p:pic>
      <p:sp>
        <p:nvSpPr>
          <p:cNvPr id="4" name="Date Placeholder 3">
            <a:extLst>
              <a:ext uri="{FF2B5EF4-FFF2-40B4-BE49-F238E27FC236}">
                <a16:creationId xmlns:a16="http://schemas.microsoft.com/office/drawing/2014/main" id="{45928AC2-2B9E-43E2-9710-CC993528C473}"/>
              </a:ext>
            </a:extLst>
          </p:cNvPr>
          <p:cNvSpPr>
            <a:spLocks noGrp="1"/>
          </p:cNvSpPr>
          <p:nvPr>
            <p:ph type="dt" sz="half" idx="10"/>
          </p:nvPr>
        </p:nvSpPr>
        <p:spPr/>
        <p:txBody>
          <a:bodyPr/>
          <a:lstStyle/>
          <a:p>
            <a:fld id="{A2414E9F-A237-4082-B37B-D926ADB268EE}" type="datetime3">
              <a:rPr lang="en-US" smtClean="0"/>
              <a:pPr/>
              <a:t>7 November 2022</a:t>
            </a:fld>
            <a:endParaRPr lang="en-US"/>
          </a:p>
        </p:txBody>
      </p:sp>
      <p:sp>
        <p:nvSpPr>
          <p:cNvPr id="5" name="Footer Placeholder 4">
            <a:extLst>
              <a:ext uri="{FF2B5EF4-FFF2-40B4-BE49-F238E27FC236}">
                <a16:creationId xmlns:a16="http://schemas.microsoft.com/office/drawing/2014/main" id="{7F4CF3F7-42E0-4832-96DC-90796845C79A}"/>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7A8E7F7-AE4B-4656-83AB-AC81EC8A1710}"/>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249920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7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dirty="0"/>
          </a:p>
        </p:txBody>
      </p:sp>
      <p:sp>
        <p:nvSpPr>
          <p:cNvPr id="7" name="Title 1"/>
          <p:cNvSpPr>
            <a:spLocks noGrp="1"/>
          </p:cNvSpPr>
          <p:nvPr>
            <p:ph type="title"/>
          </p:nvPr>
        </p:nvSpPr>
        <p:spPr>
          <a:xfrm>
            <a:off x="381000" y="457200"/>
            <a:ext cx="8229600" cy="655638"/>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PROJECT IMPLEMENTATION</a:t>
            </a:r>
          </a:p>
        </p:txBody>
      </p:sp>
      <p:sp>
        <p:nvSpPr>
          <p:cNvPr id="8" name="Content Placeholder 2"/>
          <p:cNvSpPr>
            <a:spLocks noGrp="1"/>
          </p:cNvSpPr>
          <p:nvPr>
            <p:ph idx="1"/>
          </p:nvPr>
        </p:nvSpPr>
        <p:spPr>
          <a:xfrm>
            <a:off x="457200" y="1600200"/>
            <a:ext cx="8305800" cy="4267200"/>
          </a:xfrm>
        </p:spPr>
        <p:txBody>
          <a:bodyPr>
            <a:normAutofit fontScale="92500" lnSpcReduction="10000"/>
          </a:bodyPr>
          <a:lstStyle/>
          <a:p>
            <a:pPr algn="just">
              <a:lnSpc>
                <a:spcPct val="150000"/>
              </a:lnSpc>
            </a:pPr>
            <a:r>
              <a:rPr lang="en-US" sz="2100" dirty="0">
                <a:latin typeface="Arial" panose="020B0604020202020204" pitchFamily="34" charset="0"/>
                <a:cs typeface="Arial" panose="020B0604020202020204" pitchFamily="34" charset="0"/>
              </a:rPr>
              <a:t>Software Requirements</a:t>
            </a:r>
          </a:p>
          <a:p>
            <a:pPr lvl="1" algn="just">
              <a:lnSpc>
                <a:spcPct val="150000"/>
              </a:lnSpc>
            </a:pPr>
            <a:r>
              <a:rPr lang="en-US" sz="2100" dirty="0">
                <a:latin typeface="Arial" panose="020B0604020202020204" pitchFamily="34" charset="0"/>
                <a:cs typeface="Arial" panose="020B0604020202020204" pitchFamily="34" charset="0"/>
              </a:rPr>
              <a:t>Jupyter Notebook  - Project environment</a:t>
            </a:r>
          </a:p>
          <a:p>
            <a:pPr lvl="1" algn="just">
              <a:lnSpc>
                <a:spcPct val="150000"/>
              </a:lnSpc>
            </a:pPr>
            <a:r>
              <a:rPr lang="en-US" sz="2100" dirty="0">
                <a:latin typeface="Arial" panose="020B0604020202020204" pitchFamily="34" charset="0"/>
                <a:cs typeface="Arial" panose="020B0604020202020204" pitchFamily="34" charset="0"/>
              </a:rPr>
              <a:t>Numpy – Used to convert 1D arrays to 2D arrays</a:t>
            </a:r>
          </a:p>
          <a:p>
            <a:pPr lvl="1" algn="just">
              <a:lnSpc>
                <a:spcPct val="150000"/>
              </a:lnSpc>
            </a:pPr>
            <a:r>
              <a:rPr lang="en-US" sz="2100" dirty="0">
                <a:latin typeface="Arial" panose="020B0604020202020204" pitchFamily="34" charset="0"/>
                <a:cs typeface="Arial" panose="020B0604020202020204" pitchFamily="34" charset="0"/>
              </a:rPr>
              <a:t>Pandas – Convert  dataset into data-frame</a:t>
            </a:r>
          </a:p>
          <a:p>
            <a:pPr lvl="1" algn="just">
              <a:lnSpc>
                <a:spcPct val="150000"/>
              </a:lnSpc>
            </a:pPr>
            <a:r>
              <a:rPr lang="en-US" sz="2100" dirty="0">
                <a:latin typeface="Arial" panose="020B0604020202020204" pitchFamily="34" charset="0"/>
                <a:cs typeface="Arial" panose="020B0604020202020204" pitchFamily="34" charset="0"/>
              </a:rPr>
              <a:t>Matplot , Seaborn – Used to visualize the dataset</a:t>
            </a:r>
          </a:p>
          <a:p>
            <a:pPr lvl="1" algn="just">
              <a:lnSpc>
                <a:spcPct val="150000"/>
              </a:lnSpc>
            </a:pPr>
            <a:r>
              <a:rPr lang="en-US" sz="2100" dirty="0">
                <a:latin typeface="Arial" panose="020B0604020202020204" pitchFamily="34" charset="0"/>
                <a:cs typeface="Arial" panose="020B0604020202020204" pitchFamily="34" charset="0"/>
              </a:rPr>
              <a:t>SkLearn module – To import all types ML algorithms</a:t>
            </a:r>
          </a:p>
          <a:p>
            <a:pPr algn="just">
              <a:lnSpc>
                <a:spcPct val="150000"/>
              </a:lnSpc>
            </a:pPr>
            <a:r>
              <a:rPr lang="en-US" sz="2100" dirty="0">
                <a:latin typeface="Arial" panose="020B0604020202020204" pitchFamily="34" charset="0"/>
                <a:cs typeface="Arial" panose="020B0604020202020204" pitchFamily="34" charset="0"/>
              </a:rPr>
              <a:t>Hardware Requirements</a:t>
            </a:r>
          </a:p>
          <a:p>
            <a:pPr lvl="1" algn="just">
              <a:lnSpc>
                <a:spcPct val="150000"/>
              </a:lnSpc>
            </a:pPr>
            <a:r>
              <a:rPr lang="en-US" sz="2100" dirty="0">
                <a:latin typeface="Arial" panose="020B0604020202020204" pitchFamily="34" charset="0"/>
                <a:cs typeface="Arial" panose="020B0604020202020204" pitchFamily="34" charset="0"/>
              </a:rPr>
              <a:t>GPU</a:t>
            </a:r>
          </a:p>
          <a:p>
            <a:pPr lvl="1" algn="just">
              <a:lnSpc>
                <a:spcPct val="150000"/>
              </a:lnSpc>
            </a:pPr>
            <a:r>
              <a:rPr lang="en-US" sz="2100" dirty="0">
                <a:latin typeface="Arial" panose="020B0604020202020204" pitchFamily="34" charset="0"/>
                <a:cs typeface="Arial" panose="020B0604020202020204" pitchFamily="34" charset="0"/>
              </a:rPr>
              <a:t>Any Operating System</a:t>
            </a:r>
          </a:p>
          <a:p>
            <a:pPr lvl="2">
              <a:lnSpc>
                <a:spcPct val="170000"/>
              </a:lnSpc>
            </a:pPr>
            <a:endParaRPr lang="en-US" sz="2800" dirty="0">
              <a:solidFill>
                <a:srgbClr val="292929"/>
              </a:solidFill>
              <a:cs typeface="Arial" panose="020B0604020202020204" pitchFamily="34" charset="0"/>
            </a:endParaRPr>
          </a:p>
          <a:p>
            <a:pPr lvl="2">
              <a:lnSpc>
                <a:spcPct val="170000"/>
              </a:lnSpc>
            </a:pPr>
            <a:endParaRPr lang="en-US" sz="2800" dirty="0">
              <a:solidFill>
                <a:srgbClr val="292929"/>
              </a:solidFill>
              <a:cs typeface="Arial" panose="020B0604020202020204" pitchFamily="34" charset="0"/>
            </a:endParaRPr>
          </a:p>
          <a:p>
            <a:pPr lvl="1">
              <a:lnSpc>
                <a:spcPct val="150000"/>
              </a:lnSpc>
            </a:pPr>
            <a:endParaRPr lang="en-US" sz="2400" dirty="0">
              <a:latin typeface="Arial" pitchFamily="34" charset="0"/>
              <a:cs typeface="Arial" pitchFamily="34" charset="0"/>
            </a:endParaRPr>
          </a:p>
          <a:p>
            <a:pPr>
              <a:buNone/>
            </a:pPr>
            <a:endParaRPr lang="en-US" dirty="0"/>
          </a:p>
        </p:txBody>
      </p:sp>
    </p:spTree>
    <p:extLst>
      <p:ext uri="{BB962C8B-B14F-4D97-AF65-F5344CB8AC3E}">
        <p14:creationId xmlns:p14="http://schemas.microsoft.com/office/powerpoint/2010/main" val="25264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DF3B-CCB1-4769-B759-BAB65C5F7695}"/>
              </a:ext>
            </a:extLst>
          </p:cNvPr>
          <p:cNvSpPr>
            <a:spLocks noGrp="1"/>
          </p:cNvSpPr>
          <p:nvPr>
            <p:ph type="title"/>
          </p:nvPr>
        </p:nvSpPr>
        <p:spPr/>
        <p:txBody>
          <a:bodyPr>
            <a:normAutofit/>
          </a:bodyPr>
          <a:lstStyle/>
          <a:p>
            <a:r>
              <a:rPr lang="en-US" sz="3600" b="1" dirty="0">
                <a:solidFill>
                  <a:srgbClr val="C00000"/>
                </a:solidFill>
                <a:cs typeface="Arial" pitchFamily="34" charset="0"/>
              </a:rPr>
              <a:t>  </a:t>
            </a:r>
            <a:r>
              <a:rPr lang="en-US" sz="3600" b="1" dirty="0">
                <a:solidFill>
                  <a:srgbClr val="C00000"/>
                </a:solidFill>
                <a:latin typeface="Arial" panose="020B0604020202020204" pitchFamily="34" charset="0"/>
                <a:cs typeface="Arial" panose="020B0604020202020204" pitchFamily="34" charset="0"/>
              </a:rPr>
              <a:t>PROJECT IMPLEMENTATION</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48C9B57-DE89-4E88-B948-E8C1FB968481}"/>
              </a:ext>
            </a:extLst>
          </p:cNvPr>
          <p:cNvSpPr>
            <a:spLocks noGrp="1"/>
          </p:cNvSpPr>
          <p:nvPr>
            <p:ph idx="1"/>
          </p:nvPr>
        </p:nvSpPr>
        <p:spPr>
          <a:xfrm>
            <a:off x="457200" y="1447800"/>
            <a:ext cx="8229600" cy="4908550"/>
          </a:xfrm>
        </p:spPr>
        <p:txBody>
          <a:bodyPr>
            <a:normAutofit fontScale="55000" lnSpcReduction="20000"/>
          </a:bodyPr>
          <a:lstStyle/>
          <a:p>
            <a:pPr>
              <a:lnSpc>
                <a:spcPct val="150000"/>
              </a:lnSpc>
            </a:pPr>
            <a:r>
              <a:rPr lang="en-US" sz="3800" dirty="0">
                <a:latin typeface="Arial" panose="020B0604020202020204" pitchFamily="34" charset="0"/>
                <a:cs typeface="Arial" panose="020B0604020202020204" pitchFamily="34" charset="0"/>
              </a:rPr>
              <a:t>To implement this project we need to follow the below steps</a:t>
            </a:r>
          </a:p>
          <a:p>
            <a:pPr lvl="1">
              <a:lnSpc>
                <a:spcPct val="170000"/>
              </a:lnSpc>
            </a:pPr>
            <a:r>
              <a:rPr lang="en-US" sz="3800" b="1" dirty="0">
                <a:latin typeface="Arial" panose="020B0604020202020204" pitchFamily="34" charset="0"/>
                <a:cs typeface="Arial" panose="020B0604020202020204" pitchFamily="34" charset="0"/>
              </a:rPr>
              <a:t>GetData :</a:t>
            </a:r>
          </a:p>
          <a:p>
            <a:pPr lvl="3">
              <a:lnSpc>
                <a:spcPct val="170000"/>
              </a:lnSpc>
              <a:buFont typeface="Wingdings" panose="05000000000000000000" pitchFamily="2" charset="2"/>
              <a:buChar char="§"/>
            </a:pPr>
            <a:r>
              <a:rPr lang="en-US" sz="3800" b="1" dirty="0">
                <a:latin typeface="Arial" panose="020B0604020202020204" pitchFamily="34" charset="0"/>
                <a:cs typeface="Arial" panose="020B0604020202020204" pitchFamily="34" charset="0"/>
              </a:rPr>
              <a:t> </a:t>
            </a:r>
            <a:r>
              <a:rPr lang="en-US" sz="3800" b="1" dirty="0">
                <a:solidFill>
                  <a:srgbClr val="292929"/>
                </a:solidFill>
                <a:latin typeface="Arial" panose="020B0604020202020204" pitchFamily="34" charset="0"/>
                <a:cs typeface="Arial" panose="020B0604020202020204" pitchFamily="34" charset="0"/>
              </a:rPr>
              <a:t>Gather the diagnostic dataset of 520 patients.</a:t>
            </a:r>
          </a:p>
          <a:p>
            <a:pPr lvl="1">
              <a:lnSpc>
                <a:spcPct val="170000"/>
              </a:lnSpc>
            </a:pPr>
            <a:r>
              <a:rPr lang="en-US" sz="3800" b="1" dirty="0">
                <a:solidFill>
                  <a:srgbClr val="292929"/>
                </a:solidFill>
                <a:latin typeface="Arial" panose="020B0604020202020204" pitchFamily="34" charset="0"/>
                <a:cs typeface="Arial" panose="020B0604020202020204" pitchFamily="34" charset="0"/>
              </a:rPr>
              <a:t>DataCleaning :</a:t>
            </a:r>
          </a:p>
          <a:p>
            <a:pPr lvl="3">
              <a:lnSpc>
                <a:spcPct val="170000"/>
              </a:lnSpc>
              <a:buFont typeface="Wingdings" panose="05000000000000000000" pitchFamily="2" charset="2"/>
              <a:buChar char="§"/>
            </a:pPr>
            <a:r>
              <a:rPr lang="en-US" sz="3800" b="1" dirty="0">
                <a:solidFill>
                  <a:srgbClr val="292929"/>
                </a:solidFill>
                <a:latin typeface="Arial" panose="020B0604020202020204" pitchFamily="34" charset="0"/>
                <a:cs typeface="Arial" panose="020B0604020202020204" pitchFamily="34" charset="0"/>
              </a:rPr>
              <a:t>Check for Null values and replace them with mean value of the column.</a:t>
            </a:r>
          </a:p>
          <a:p>
            <a:pPr lvl="1">
              <a:lnSpc>
                <a:spcPct val="170000"/>
              </a:lnSpc>
            </a:pPr>
            <a:r>
              <a:rPr lang="en-US" sz="3800" b="1" dirty="0">
                <a:solidFill>
                  <a:srgbClr val="292929"/>
                </a:solidFill>
                <a:latin typeface="Arial" panose="020B0604020202020204" pitchFamily="34" charset="0"/>
                <a:cs typeface="Arial" panose="020B0604020202020204" pitchFamily="34" charset="0"/>
              </a:rPr>
              <a:t>DataPreprocessing :</a:t>
            </a:r>
          </a:p>
          <a:p>
            <a:pPr lvl="3">
              <a:lnSpc>
                <a:spcPct val="170000"/>
              </a:lnSpc>
              <a:buFont typeface="Wingdings" panose="05000000000000000000" pitchFamily="2" charset="2"/>
              <a:buChar char="§"/>
            </a:pPr>
            <a:r>
              <a:rPr lang="en-US" sz="3800" b="1" dirty="0">
                <a:solidFill>
                  <a:srgbClr val="292929"/>
                </a:solidFill>
                <a:latin typeface="Arial" panose="020B0604020202020204" pitchFamily="34" charset="0"/>
                <a:cs typeface="Arial" panose="020B0604020202020204" pitchFamily="34" charset="0"/>
              </a:rPr>
              <a:t> Divide the data into features(x) and label(y).</a:t>
            </a:r>
          </a:p>
          <a:p>
            <a:pPr marL="1371600" lvl="3" indent="0">
              <a:lnSpc>
                <a:spcPct val="170000"/>
              </a:lnSpc>
              <a:buNone/>
            </a:pPr>
            <a:endParaRPr lang="en-US" sz="3800" b="1" dirty="0">
              <a:solidFill>
                <a:srgbClr val="292929"/>
              </a:solidFill>
              <a:latin typeface="Arial" panose="020B0604020202020204" pitchFamily="34" charset="0"/>
              <a:cs typeface="Arial" panose="020B0604020202020204" pitchFamily="34" charset="0"/>
            </a:endParaRPr>
          </a:p>
          <a:p>
            <a:pPr lvl="1">
              <a:lnSpc>
                <a:spcPct val="170000"/>
              </a:lnSpc>
            </a:pPr>
            <a:endParaRPr lang="en-US" dirty="0">
              <a:solidFill>
                <a:srgbClr val="292929"/>
              </a:solidFill>
              <a:cs typeface="Arial" panose="020B0604020202020204" pitchFamily="34" charset="0"/>
            </a:endParaRPr>
          </a:p>
          <a:p>
            <a:pPr lvl="1">
              <a:lnSpc>
                <a:spcPct val="170000"/>
              </a:lnSpc>
            </a:pPr>
            <a:endParaRPr lang="en-US" sz="2800" dirty="0">
              <a:solidFill>
                <a:srgbClr val="292929"/>
              </a:solidFill>
              <a:cs typeface="Arial" panose="020B0604020202020204" pitchFamily="34" charset="0"/>
            </a:endParaRPr>
          </a:p>
          <a:p>
            <a:pPr lvl="2">
              <a:lnSpc>
                <a:spcPct val="170000"/>
              </a:lnSpc>
            </a:pPr>
            <a:endParaRPr lang="en-US" sz="2800" dirty="0">
              <a:solidFill>
                <a:srgbClr val="292929"/>
              </a:solidFill>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2FBD52CA-C05E-4ED0-93ED-B6BCCCB2912B}"/>
              </a:ext>
            </a:extLst>
          </p:cNvPr>
          <p:cNvSpPr>
            <a:spLocks noGrp="1"/>
          </p:cNvSpPr>
          <p:nvPr>
            <p:ph type="dt" sz="half" idx="10"/>
          </p:nvPr>
        </p:nvSpPr>
        <p:spPr/>
        <p:txBody>
          <a:bodyPr/>
          <a:lstStyle/>
          <a:p>
            <a:fld id="{A2414E9F-A237-4082-B37B-D926ADB268EE}" type="datetime3">
              <a:rPr lang="en-US" smtClean="0"/>
              <a:pPr/>
              <a:t>7 November 2022</a:t>
            </a:fld>
            <a:endParaRPr lang="en-US"/>
          </a:p>
        </p:txBody>
      </p:sp>
      <p:sp>
        <p:nvSpPr>
          <p:cNvPr id="5" name="Footer Placeholder 4">
            <a:extLst>
              <a:ext uri="{FF2B5EF4-FFF2-40B4-BE49-F238E27FC236}">
                <a16:creationId xmlns:a16="http://schemas.microsoft.com/office/drawing/2014/main" id="{117972D6-CAEA-46AF-8450-FF33F85B057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DEBEDBC-8F67-4FF3-B903-352BC604FE11}"/>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36982430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TotalTime>
  <Words>970</Words>
  <Application>Microsoft Office PowerPoint</Application>
  <PresentationFormat>On-screen Show (4:3)</PresentationFormat>
  <Paragraphs>150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Custom Design</vt:lpstr>
      <vt:lpstr> </vt:lpstr>
      <vt:lpstr>              PRESENTATION OUTLINE</vt:lpstr>
      <vt:lpstr>COURSE CERTIFICATE</vt:lpstr>
      <vt:lpstr>PowerPoint Presentation</vt:lpstr>
      <vt:lpstr>                           OBJECTIVES</vt:lpstr>
      <vt:lpstr>ABSTRACT</vt:lpstr>
      <vt:lpstr>SYSTEM ARCHITECTURE</vt:lpstr>
      <vt:lpstr>PROJECT IMPLEMENTATION</vt:lpstr>
      <vt:lpstr>  PROJECT IMPLEMENTATION</vt:lpstr>
      <vt:lpstr>PROJECT IMPLEMENTATION</vt:lpstr>
      <vt:lpstr>PROJECT IMPLEMENTATION</vt:lpstr>
      <vt:lpstr>           RESULTS AND DISCUSSION</vt:lpstr>
      <vt:lpstr>RESULT SNAPSHOTS</vt:lpstr>
      <vt:lpstr>RESULT SNAPSHOTS</vt:lpstr>
      <vt:lpstr>        CONCLUSION &amp; FUTURE WORK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RUPESH SURYA</cp:lastModifiedBy>
  <cp:revision>136</cp:revision>
  <dcterms:created xsi:type="dcterms:W3CDTF">2019-11-06T07:48:53Z</dcterms:created>
  <dcterms:modified xsi:type="dcterms:W3CDTF">2022-11-07T17:58:36Z</dcterms:modified>
</cp:coreProperties>
</file>