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C857E4-0E55-A247-9EC7-E4DA37B96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0C07F6-27FD-764E-9484-BB5A0FEE8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548AB32-36BC-C140-A54D-59CB110B9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A57EC4-B95D-574B-86E4-91B5007AD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5AFC665-E029-104D-9684-CACD24265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8955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028F97-4334-334A-9094-05583923B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35FB7A5-E707-814C-A4E4-C5AEE3DF6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9774C4-ACFF-C241-9BA7-82FB12DD7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10217C-372E-8D41-90A7-71F165202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1D32F0-0D29-B440-B599-9BE14EDB4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26999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FF4388A-E705-EA45-97DD-03CCE14B43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C75072B-D546-6F43-87B8-273EA91AA2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64A5CD-12B1-2448-AA1C-521170403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3AE029-EA97-9943-AEF9-30CFB7909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9733D6-4615-FC4E-8001-480CA42D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3732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EE3190-007C-A448-8118-E769CEDF1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BA100A8-CACD-B648-BE6B-9164A7EE5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7DEB20B-255E-C647-BE5D-F63A1E28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873A34-AAE6-F746-97DA-B77003A7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1941FB-FF6C-DE43-AF07-10FFABAA5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2539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361507-3EC8-9A44-9F28-816AD501F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5AE6651-7982-724F-BBA5-AB1EEFB3F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4AE0CC-128F-4341-8E0C-4B7D689F1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E6686E-96F3-A54F-BFB8-F10DAC56E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34FEE3-7535-6A40-BE55-8D16C9049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841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B9262B-A19C-CE4D-AE0D-355C070F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553CF-1AD5-AA45-A17A-259B2008D4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BC4BAF-22FF-6F4A-AB9A-7D2281E15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6A24781-770C-614D-9092-EBD47C96A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E6B7BA6-0339-2949-A3D7-9DBF87650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56DE4C0-1798-F043-8FB7-2E73775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913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1782E7-303D-BB4C-9F11-8EC4BD72F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455845-90AF-4E42-8997-9F52793AE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C90D03-6967-BB42-A672-51B4D7D1B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C26FAF-76EF-404B-88CB-177B1CD91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7E3EB0-0EB8-274B-9478-16B864054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4FE8388-9BD4-6B40-8591-71046606A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343745D-B07B-A94B-9782-9FF8B96C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BE756A-E594-0C48-B020-37298AE1E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6009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5AF26B3-8D0E-7B4F-B849-ADDF1CB4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9EE16E-C9E0-EE47-9EAD-77EEF7173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F08934F-6276-8340-8A53-24DF3168A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8E803A2-ED23-6143-9F85-4BD7026B7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531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CE81F1-E4F1-FE4F-9159-131469D56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040E2B7-95FB-1F4C-864C-D262B6F21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586B47F-204F-A942-BA1F-DCE607071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623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2132B-5A66-8C41-9B76-60A1317B3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597E62-31D4-1746-AE25-CE88277BE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413AB6C-34D2-6D4F-A20C-1923CD44D7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1A2B2A8-CD68-2244-A8B9-9B80D8D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615B18-8C5C-C44A-9072-A0F016B49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DEA32F3-DDC4-9544-95BF-79486A5C9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54799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F05E58-257E-7645-8102-D470ED94C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2F273E0-9220-D24F-9C7C-39BA10509C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B29887-B98F-1F4A-A541-F990C79E2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C71914-9FC4-AB46-8E8D-174F143A8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66AC04-B09A-E748-9353-6C29D82AA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A2A8D5-09A1-0C4B-AA3F-50E78CE46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83535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0525B9A-2B78-DC46-9BB2-60A4E4409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D5E9675-BF77-404A-846D-B90871F75D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F5953A2-892D-4744-94D6-B679D70F9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F645B-04E0-EA4A-B94E-87FF98C361E7}" type="datetimeFigureOut">
              <a:rPr lang="es-ES" smtClean="0"/>
              <a:t>31/3/20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481BC4-85BD-064D-91EE-9341B6A491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9E754A-5AE9-9147-AC32-064F5BE158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729E39-1D18-6242-9C0D-59AC6E6E86D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48236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764341C-C32F-474C-8956-581FF92319EA}"/>
              </a:ext>
            </a:extLst>
          </p:cNvPr>
          <p:cNvSpPr/>
          <p:nvPr/>
        </p:nvSpPr>
        <p:spPr>
          <a:xfrm>
            <a:off x="602751" y="5582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SELECT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dirty="0" err="1">
                <a:effectLst/>
                <a:latin typeface="Times" pitchFamily="2" charset="0"/>
              </a:rPr>
              <a:t>nro_cli,nombre,fecha_inicio</a:t>
            </a:r>
            <a:r>
              <a:rPr lang="es-ES" dirty="0">
                <a:effectLst/>
                <a:latin typeface="Times" pitchFamily="2" charset="0"/>
              </a:rPr>
              <a:t> FROM casas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NATURAL JOIN</a:t>
            </a:r>
            <a:r>
              <a:rPr lang="es-ES" dirty="0">
                <a:effectLst/>
                <a:latin typeface="Times" pitchFamily="2" charset="0"/>
              </a:rPr>
              <a:t> estancias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INNER JOIN</a:t>
            </a:r>
          </a:p>
          <a:p>
            <a:r>
              <a:rPr lang="es-ES" dirty="0">
                <a:effectLst/>
                <a:latin typeface="Times" pitchFamily="2" charset="0"/>
              </a:rPr>
              <a:t>clientes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ON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dirty="0" err="1">
                <a:effectLst/>
                <a:latin typeface="Times" pitchFamily="2" charset="0"/>
              </a:rPr>
              <a:t>nro_cli</a:t>
            </a:r>
            <a:r>
              <a:rPr lang="es-ES" dirty="0">
                <a:effectLst/>
                <a:latin typeface="Times" pitchFamily="2" charset="0"/>
              </a:rPr>
              <a:t>=</a:t>
            </a:r>
            <a:r>
              <a:rPr lang="es-ES" dirty="0" err="1">
                <a:effectLst/>
                <a:latin typeface="Times" pitchFamily="2" charset="0"/>
              </a:rPr>
              <a:t>nro_cliente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dirty="0">
                <a:solidFill>
                  <a:srgbClr val="FF0000"/>
                </a:solidFill>
                <a:effectLst/>
                <a:latin typeface="Times" pitchFamily="2" charset="0"/>
              </a:rPr>
              <a:t>WHERE</a:t>
            </a:r>
            <a:r>
              <a:rPr lang="es-ES" dirty="0">
                <a:effectLst/>
                <a:latin typeface="Times" pitchFamily="2" charset="0"/>
              </a:rPr>
              <a:t> categoría=’A’ AND días &gt; 5;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97471CFE-A218-0B46-B63A-A22F8F2013E3}"/>
              </a:ext>
            </a:extLst>
          </p:cNvPr>
          <p:cNvSpPr txBox="1"/>
          <p:nvPr/>
        </p:nvSpPr>
        <p:spPr>
          <a:xfrm>
            <a:off x="8992496" y="719848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nro_cli,nombre,fecha_inicio</a:t>
            </a:r>
            <a:endParaRPr lang="es-ES" sz="12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44ACC61-D74A-F842-8D6C-7BCE7F8D8A09}"/>
              </a:ext>
            </a:extLst>
          </p:cNvPr>
          <p:cNvSpPr txBox="1"/>
          <p:nvPr/>
        </p:nvSpPr>
        <p:spPr>
          <a:xfrm>
            <a:off x="7198393" y="3180590"/>
            <a:ext cx="7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8418D7E-E45D-CC4D-A2D2-E1AF226570D5}"/>
              </a:ext>
            </a:extLst>
          </p:cNvPr>
          <p:cNvSpPr txBox="1"/>
          <p:nvPr/>
        </p:nvSpPr>
        <p:spPr>
          <a:xfrm>
            <a:off x="8971529" y="1731000"/>
            <a:ext cx="26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nro_cli</a:t>
            </a:r>
            <a:r>
              <a:rPr lang="es-ES" sz="1200" dirty="0">
                <a:effectLst/>
                <a:latin typeface="Times" pitchFamily="2" charset="0"/>
              </a:rPr>
              <a:t>=</a:t>
            </a:r>
            <a:r>
              <a:rPr lang="es-ES" sz="1200" dirty="0" err="1">
                <a:effectLst/>
                <a:latin typeface="Times" pitchFamily="2" charset="0"/>
              </a:rPr>
              <a:t>nro_cliente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C60F341E-D056-F744-B319-4D79DB092F6C}"/>
              </a:ext>
            </a:extLst>
          </p:cNvPr>
          <p:cNvSpPr txBox="1"/>
          <p:nvPr/>
        </p:nvSpPr>
        <p:spPr>
          <a:xfrm>
            <a:off x="8019157" y="5010035"/>
            <a:ext cx="2506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effectLst/>
                <a:latin typeface="Times" pitchFamily="2" charset="0"/>
              </a:rPr>
              <a:t>días &gt; 5</a:t>
            </a:r>
            <a:endParaRPr lang="es-ES" sz="1200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95D15D04-E060-4041-A9C9-B2B9F937A323}"/>
              </a:ext>
            </a:extLst>
          </p:cNvPr>
          <p:cNvSpPr/>
          <p:nvPr/>
        </p:nvSpPr>
        <p:spPr>
          <a:xfrm>
            <a:off x="5513431" y="614590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effectLst/>
                <a:latin typeface="Times" pitchFamily="2" charset="0"/>
              </a:rPr>
              <a:t>casas</a:t>
            </a:r>
            <a:endParaRPr lang="es-ES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BBD5ED4B-3638-E043-B73C-B60D51C8B3B0}"/>
              </a:ext>
            </a:extLst>
          </p:cNvPr>
          <p:cNvSpPr/>
          <p:nvPr/>
        </p:nvSpPr>
        <p:spPr>
          <a:xfrm>
            <a:off x="7968955" y="6084331"/>
            <a:ext cx="10182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effectLst/>
                <a:latin typeface="Times" pitchFamily="2" charset="0"/>
              </a:rPr>
              <a:t>estancias</a:t>
            </a:r>
            <a:endParaRPr lang="es-ES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A9EF85E-B6CF-F14E-B912-1B30D972868E}"/>
              </a:ext>
            </a:extLst>
          </p:cNvPr>
          <p:cNvSpPr/>
          <p:nvPr/>
        </p:nvSpPr>
        <p:spPr>
          <a:xfrm>
            <a:off x="10257394" y="5010035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effectLst/>
                <a:latin typeface="Times" pitchFamily="2" charset="0"/>
              </a:rPr>
              <a:t>clientes</a:t>
            </a:r>
            <a:endParaRPr lang="es-ES" dirty="0"/>
          </a:p>
        </p:txBody>
      </p:sp>
      <p:cxnSp>
        <p:nvCxnSpPr>
          <p:cNvPr id="27" name="Conector recto 26">
            <a:extLst>
              <a:ext uri="{FF2B5EF4-FFF2-40B4-BE49-F238E27FC236}">
                <a16:creationId xmlns:a16="http://schemas.microsoft.com/office/drawing/2014/main" id="{3F3186FD-369C-2A4E-A1C1-698597FBACE7}"/>
              </a:ext>
            </a:extLst>
          </p:cNvPr>
          <p:cNvCxnSpPr>
            <a:cxnSpLocks/>
          </p:cNvCxnSpPr>
          <p:nvPr/>
        </p:nvCxnSpPr>
        <p:spPr>
          <a:xfrm flipV="1">
            <a:off x="9142400" y="82758"/>
            <a:ext cx="0" cy="62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28">
            <a:extLst>
              <a:ext uri="{FF2B5EF4-FFF2-40B4-BE49-F238E27FC236}">
                <a16:creationId xmlns:a16="http://schemas.microsoft.com/office/drawing/2014/main" id="{420AF97D-805F-3640-8620-A434C4CCA907}"/>
              </a:ext>
            </a:extLst>
          </p:cNvPr>
          <p:cNvCxnSpPr>
            <a:cxnSpLocks/>
          </p:cNvCxnSpPr>
          <p:nvPr/>
        </p:nvCxnSpPr>
        <p:spPr>
          <a:xfrm flipV="1">
            <a:off x="8943463" y="341905"/>
            <a:ext cx="370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5AB607FC-0308-BC4F-9940-C803C6043777}"/>
              </a:ext>
            </a:extLst>
          </p:cNvPr>
          <p:cNvCxnSpPr>
            <a:cxnSpLocks/>
          </p:cNvCxnSpPr>
          <p:nvPr/>
        </p:nvCxnSpPr>
        <p:spPr>
          <a:xfrm flipV="1">
            <a:off x="8938326" y="432073"/>
            <a:ext cx="370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ángulo 34">
            <a:extLst>
              <a:ext uri="{FF2B5EF4-FFF2-40B4-BE49-F238E27FC236}">
                <a16:creationId xmlns:a16="http://schemas.microsoft.com/office/drawing/2014/main" id="{DAFAF36A-951E-B543-A2C4-86797BE07ED1}"/>
              </a:ext>
            </a:extLst>
          </p:cNvPr>
          <p:cNvSpPr/>
          <p:nvPr/>
        </p:nvSpPr>
        <p:spPr>
          <a:xfrm>
            <a:off x="5513431" y="4672979"/>
            <a:ext cx="12623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/>
              <a:t>𝞂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>
                <a:latin typeface="Times" pitchFamily="2" charset="0"/>
              </a:rPr>
              <a:t>categoría=’A’ </a:t>
            </a:r>
            <a:endParaRPr lang="es-ES" sz="1200" dirty="0"/>
          </a:p>
        </p:txBody>
      </p: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DE6A3D7D-D256-BF49-93B1-89AAB8BCC411}"/>
              </a:ext>
            </a:extLst>
          </p:cNvPr>
          <p:cNvCxnSpPr>
            <a:cxnSpLocks/>
          </p:cNvCxnSpPr>
          <p:nvPr/>
        </p:nvCxnSpPr>
        <p:spPr>
          <a:xfrm flipV="1">
            <a:off x="5839623" y="5042312"/>
            <a:ext cx="0" cy="968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70EED90C-89DD-8541-B136-58F1D97E7439}"/>
              </a:ext>
            </a:extLst>
          </p:cNvPr>
          <p:cNvCxnSpPr>
            <a:cxnSpLocks/>
          </p:cNvCxnSpPr>
          <p:nvPr/>
        </p:nvCxnSpPr>
        <p:spPr>
          <a:xfrm flipV="1">
            <a:off x="5839623" y="4308044"/>
            <a:ext cx="0" cy="36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uadroTexto 40">
            <a:extLst>
              <a:ext uri="{FF2B5EF4-FFF2-40B4-BE49-F238E27FC236}">
                <a16:creationId xmlns:a16="http://schemas.microsoft.com/office/drawing/2014/main" id="{F7D71D46-E141-B34B-B56C-438824D6B26E}"/>
              </a:ext>
            </a:extLst>
          </p:cNvPr>
          <p:cNvSpPr txBox="1"/>
          <p:nvPr/>
        </p:nvSpPr>
        <p:spPr>
          <a:xfrm>
            <a:off x="5661059" y="3919254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</a:t>
            </a:r>
            <a:endParaRPr lang="es-ES" sz="1200" dirty="0"/>
          </a:p>
        </p:txBody>
      </p:sp>
      <p:cxnSp>
        <p:nvCxnSpPr>
          <p:cNvPr id="43" name="Conector recto 42">
            <a:extLst>
              <a:ext uri="{FF2B5EF4-FFF2-40B4-BE49-F238E27FC236}">
                <a16:creationId xmlns:a16="http://schemas.microsoft.com/office/drawing/2014/main" id="{A258698A-D8CC-EA49-8FF4-CF40329B5773}"/>
              </a:ext>
            </a:extLst>
          </p:cNvPr>
          <p:cNvCxnSpPr>
            <a:cxnSpLocks/>
          </p:cNvCxnSpPr>
          <p:nvPr/>
        </p:nvCxnSpPr>
        <p:spPr>
          <a:xfrm flipV="1">
            <a:off x="5950927" y="3459822"/>
            <a:ext cx="1189612" cy="45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ector recto 44">
            <a:extLst>
              <a:ext uri="{FF2B5EF4-FFF2-40B4-BE49-F238E27FC236}">
                <a16:creationId xmlns:a16="http://schemas.microsoft.com/office/drawing/2014/main" id="{46B0720B-253C-E14B-9D67-EFBDFEE3A3B1}"/>
              </a:ext>
            </a:extLst>
          </p:cNvPr>
          <p:cNvCxnSpPr>
            <a:cxnSpLocks/>
          </p:cNvCxnSpPr>
          <p:nvPr/>
        </p:nvCxnSpPr>
        <p:spPr>
          <a:xfrm flipV="1">
            <a:off x="8365353" y="5407246"/>
            <a:ext cx="0" cy="55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A3F448C7-BBB6-D047-A188-FA10365A2C20}"/>
              </a:ext>
            </a:extLst>
          </p:cNvPr>
          <p:cNvCxnSpPr>
            <a:cxnSpLocks/>
          </p:cNvCxnSpPr>
          <p:nvPr/>
        </p:nvCxnSpPr>
        <p:spPr>
          <a:xfrm flipV="1">
            <a:off x="8365353" y="4645100"/>
            <a:ext cx="0" cy="3649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uadroTexto 48">
            <a:extLst>
              <a:ext uri="{FF2B5EF4-FFF2-40B4-BE49-F238E27FC236}">
                <a16:creationId xmlns:a16="http://schemas.microsoft.com/office/drawing/2014/main" id="{6DC66C80-7A24-D54C-AE57-EE41DB276817}"/>
              </a:ext>
            </a:extLst>
          </p:cNvPr>
          <p:cNvSpPr txBox="1"/>
          <p:nvPr/>
        </p:nvSpPr>
        <p:spPr>
          <a:xfrm>
            <a:off x="7801870" y="4135831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nro_casa,nro_cli,fecha_inicio</a:t>
            </a:r>
            <a:endParaRPr lang="es-ES" sz="1200" dirty="0"/>
          </a:p>
        </p:txBody>
      </p:sp>
      <p:cxnSp>
        <p:nvCxnSpPr>
          <p:cNvPr id="50" name="Conector recto 49">
            <a:extLst>
              <a:ext uri="{FF2B5EF4-FFF2-40B4-BE49-F238E27FC236}">
                <a16:creationId xmlns:a16="http://schemas.microsoft.com/office/drawing/2014/main" id="{D0E607FF-9BAD-A949-9796-22807AC665ED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7583674" y="3549922"/>
            <a:ext cx="738134" cy="51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3D124809-F0A4-F940-B0D7-6AC0DB663E5A}"/>
              </a:ext>
            </a:extLst>
          </p:cNvPr>
          <p:cNvSpPr txBox="1"/>
          <p:nvPr/>
        </p:nvSpPr>
        <p:spPr>
          <a:xfrm>
            <a:off x="7503734" y="2474914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nro_cli,fecha_inicio</a:t>
            </a:r>
            <a:endParaRPr lang="es-ES" sz="1200" dirty="0"/>
          </a:p>
        </p:txBody>
      </p:sp>
      <p:cxnSp>
        <p:nvCxnSpPr>
          <p:cNvPr id="53" name="Conector recto 52">
            <a:extLst>
              <a:ext uri="{FF2B5EF4-FFF2-40B4-BE49-F238E27FC236}">
                <a16:creationId xmlns:a16="http://schemas.microsoft.com/office/drawing/2014/main" id="{FC5C23C2-361F-EC42-88A3-19D83AE20AC1}"/>
              </a:ext>
            </a:extLst>
          </p:cNvPr>
          <p:cNvCxnSpPr>
            <a:cxnSpLocks/>
          </p:cNvCxnSpPr>
          <p:nvPr/>
        </p:nvCxnSpPr>
        <p:spPr>
          <a:xfrm flipV="1">
            <a:off x="7374149" y="2877234"/>
            <a:ext cx="209525" cy="330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cto 54">
            <a:extLst>
              <a:ext uri="{FF2B5EF4-FFF2-40B4-BE49-F238E27FC236}">
                <a16:creationId xmlns:a16="http://schemas.microsoft.com/office/drawing/2014/main" id="{3DF0FC3A-EE50-6446-8DD2-4C2324963554}"/>
              </a:ext>
            </a:extLst>
          </p:cNvPr>
          <p:cNvCxnSpPr>
            <a:cxnSpLocks/>
          </p:cNvCxnSpPr>
          <p:nvPr/>
        </p:nvCxnSpPr>
        <p:spPr>
          <a:xfrm flipV="1">
            <a:off x="8104957" y="2039529"/>
            <a:ext cx="919477" cy="43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uadroTexto 56">
            <a:extLst>
              <a:ext uri="{FF2B5EF4-FFF2-40B4-BE49-F238E27FC236}">
                <a16:creationId xmlns:a16="http://schemas.microsoft.com/office/drawing/2014/main" id="{BB3A17C2-9CD9-6142-9A0C-E52A1A946D76}"/>
              </a:ext>
            </a:extLst>
          </p:cNvPr>
          <p:cNvSpPr txBox="1"/>
          <p:nvPr/>
        </p:nvSpPr>
        <p:spPr>
          <a:xfrm>
            <a:off x="10244423" y="3689539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nro_cliente,nombre</a:t>
            </a:r>
            <a:endParaRPr lang="es-ES" sz="1200" dirty="0"/>
          </a:p>
        </p:txBody>
      </p:sp>
      <p:cxnSp>
        <p:nvCxnSpPr>
          <p:cNvPr id="58" name="Conector recto 57">
            <a:extLst>
              <a:ext uri="{FF2B5EF4-FFF2-40B4-BE49-F238E27FC236}">
                <a16:creationId xmlns:a16="http://schemas.microsoft.com/office/drawing/2014/main" id="{7AA734B3-7C95-FA4C-A80D-33A78B37EDB7}"/>
              </a:ext>
            </a:extLst>
          </p:cNvPr>
          <p:cNvCxnSpPr>
            <a:cxnSpLocks/>
          </p:cNvCxnSpPr>
          <p:nvPr/>
        </p:nvCxnSpPr>
        <p:spPr>
          <a:xfrm flipV="1">
            <a:off x="10671563" y="4154863"/>
            <a:ext cx="0" cy="6653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ector recto 59">
            <a:extLst>
              <a:ext uri="{FF2B5EF4-FFF2-40B4-BE49-F238E27FC236}">
                <a16:creationId xmlns:a16="http://schemas.microsoft.com/office/drawing/2014/main" id="{A6C17ECC-8FDF-7E46-AF4A-F3EFE29D2BC1}"/>
              </a:ext>
            </a:extLst>
          </p:cNvPr>
          <p:cNvCxnSpPr>
            <a:cxnSpLocks/>
          </p:cNvCxnSpPr>
          <p:nvPr/>
        </p:nvCxnSpPr>
        <p:spPr>
          <a:xfrm flipH="1" flipV="1">
            <a:off x="9272604" y="2122765"/>
            <a:ext cx="1429783" cy="14271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cto 61">
            <a:extLst>
              <a:ext uri="{FF2B5EF4-FFF2-40B4-BE49-F238E27FC236}">
                <a16:creationId xmlns:a16="http://schemas.microsoft.com/office/drawing/2014/main" id="{0FF08B39-D4B7-414A-A54D-A224E1BAB543}"/>
              </a:ext>
            </a:extLst>
          </p:cNvPr>
          <p:cNvCxnSpPr>
            <a:cxnSpLocks/>
          </p:cNvCxnSpPr>
          <p:nvPr/>
        </p:nvCxnSpPr>
        <p:spPr>
          <a:xfrm flipV="1">
            <a:off x="9137692" y="1208177"/>
            <a:ext cx="0" cy="52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ángulo 63">
            <a:extLst>
              <a:ext uri="{FF2B5EF4-FFF2-40B4-BE49-F238E27FC236}">
                <a16:creationId xmlns:a16="http://schemas.microsoft.com/office/drawing/2014/main" id="{C5237F43-9BB5-BF41-BA57-44A61EB4238C}"/>
              </a:ext>
            </a:extLst>
          </p:cNvPr>
          <p:cNvSpPr/>
          <p:nvPr/>
        </p:nvSpPr>
        <p:spPr>
          <a:xfrm>
            <a:off x="4162977" y="6145909"/>
            <a:ext cx="14558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effectLst/>
                <a:latin typeface="Times" pitchFamily="2" charset="0"/>
              </a:rPr>
              <a:t>15.000 </a:t>
            </a:r>
            <a:r>
              <a:rPr lang="es-ES" sz="1200" dirty="0" err="1">
                <a:effectLst/>
                <a:latin typeface="Times" pitchFamily="2" charset="0"/>
              </a:rPr>
              <a:t>reg</a:t>
            </a:r>
            <a:endParaRPr lang="es-ES" sz="1200" dirty="0">
              <a:effectLst/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)=15.000</a:t>
            </a:r>
          </a:p>
          <a:p>
            <a:r>
              <a:rPr lang="es-ES" sz="1200" dirty="0">
                <a:latin typeface="Times" pitchFamily="2" charset="0"/>
              </a:rPr>
              <a:t>V(categoría)=3</a:t>
            </a:r>
            <a:endParaRPr lang="es-ES" sz="1200" dirty="0"/>
          </a:p>
        </p:txBody>
      </p:sp>
      <p:sp>
        <p:nvSpPr>
          <p:cNvPr id="65" name="Rectángulo 64">
            <a:extLst>
              <a:ext uri="{FF2B5EF4-FFF2-40B4-BE49-F238E27FC236}">
                <a16:creationId xmlns:a16="http://schemas.microsoft.com/office/drawing/2014/main" id="{BB042AFF-D998-B74D-8184-55D366EE6681}"/>
              </a:ext>
            </a:extLst>
          </p:cNvPr>
          <p:cNvSpPr/>
          <p:nvPr/>
        </p:nvSpPr>
        <p:spPr>
          <a:xfrm>
            <a:off x="4595984" y="5130247"/>
            <a:ext cx="8435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effectLst/>
                <a:latin typeface="Times" pitchFamily="2" charset="0"/>
              </a:rPr>
              <a:t>15.000 </a:t>
            </a:r>
            <a:r>
              <a:rPr lang="es-ES" sz="1200" dirty="0" err="1">
                <a:effectLst/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66" name="Rectángulo 65">
            <a:extLst>
              <a:ext uri="{FF2B5EF4-FFF2-40B4-BE49-F238E27FC236}">
                <a16:creationId xmlns:a16="http://schemas.microsoft.com/office/drawing/2014/main" id="{6B859959-1D41-954F-9170-34FD48176223}"/>
              </a:ext>
            </a:extLst>
          </p:cNvPr>
          <p:cNvSpPr/>
          <p:nvPr/>
        </p:nvSpPr>
        <p:spPr>
          <a:xfrm>
            <a:off x="3336198" y="4293453"/>
            <a:ext cx="246894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effectLst/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/V(categoría)= 15.000/3=5000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67" name="Rectángulo 66">
            <a:extLst>
              <a:ext uri="{FF2B5EF4-FFF2-40B4-BE49-F238E27FC236}">
                <a16:creationId xmlns:a16="http://schemas.microsoft.com/office/drawing/2014/main" id="{462FDEE4-6421-A847-A4C5-CDBF4797D9A4}"/>
              </a:ext>
            </a:extLst>
          </p:cNvPr>
          <p:cNvSpPr/>
          <p:nvPr/>
        </p:nvSpPr>
        <p:spPr>
          <a:xfrm>
            <a:off x="4866177" y="3027878"/>
            <a:ext cx="2145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)=min(15.000,5000)</a:t>
            </a:r>
          </a:p>
          <a:p>
            <a:r>
              <a:rPr lang="es-ES" sz="1200" dirty="0">
                <a:latin typeface="Times" pitchFamily="2" charset="0"/>
              </a:rPr>
              <a:t>=5000</a:t>
            </a:r>
            <a:endParaRPr lang="es-ES" sz="1200" dirty="0"/>
          </a:p>
        </p:txBody>
      </p:sp>
      <p:sp>
        <p:nvSpPr>
          <p:cNvPr id="68" name="Rectángulo 67">
            <a:extLst>
              <a:ext uri="{FF2B5EF4-FFF2-40B4-BE49-F238E27FC236}">
                <a16:creationId xmlns:a16="http://schemas.microsoft.com/office/drawing/2014/main" id="{C52801F2-A345-3143-94D5-9E2EF28081A8}"/>
              </a:ext>
            </a:extLst>
          </p:cNvPr>
          <p:cNvSpPr/>
          <p:nvPr/>
        </p:nvSpPr>
        <p:spPr>
          <a:xfrm>
            <a:off x="9034937" y="6010428"/>
            <a:ext cx="149111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effectLst/>
                <a:latin typeface="Times" pitchFamily="2" charset="0"/>
              </a:rPr>
              <a:t>130.000 </a:t>
            </a:r>
            <a:r>
              <a:rPr lang="es-ES" sz="1200" dirty="0" err="1">
                <a:effectLst/>
                <a:latin typeface="Times" pitchFamily="2" charset="0"/>
              </a:rPr>
              <a:t>reg</a:t>
            </a:r>
            <a:endParaRPr lang="es-ES" sz="1200" dirty="0">
              <a:effectLst/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dias</a:t>
            </a:r>
            <a:r>
              <a:rPr lang="es-ES" sz="1200" dirty="0">
                <a:latin typeface="Times" pitchFamily="2" charset="0"/>
              </a:rPr>
              <a:t>)=20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)=15.000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nro_clie</a:t>
            </a:r>
            <a:r>
              <a:rPr lang="es-ES" sz="1200" dirty="0">
                <a:latin typeface="Times" pitchFamily="2" charset="0"/>
              </a:rPr>
              <a:t>)=100.000</a:t>
            </a:r>
          </a:p>
        </p:txBody>
      </p:sp>
      <p:sp>
        <p:nvSpPr>
          <p:cNvPr id="69" name="Rectángulo 68">
            <a:extLst>
              <a:ext uri="{FF2B5EF4-FFF2-40B4-BE49-F238E27FC236}">
                <a16:creationId xmlns:a16="http://schemas.microsoft.com/office/drawing/2014/main" id="{17DD6F4A-09C7-9C45-9B31-DC8D2C4FEA7B}"/>
              </a:ext>
            </a:extLst>
          </p:cNvPr>
          <p:cNvSpPr/>
          <p:nvPr/>
        </p:nvSpPr>
        <p:spPr>
          <a:xfrm>
            <a:off x="8399193" y="4563743"/>
            <a:ext cx="185820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>
                <a:latin typeface="Times" pitchFamily="2" charset="0"/>
              </a:rPr>
              <a:t>Nv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/V(días)=</a:t>
            </a:r>
          </a:p>
          <a:p>
            <a:r>
              <a:rPr lang="es-ES" sz="1200" dirty="0">
                <a:latin typeface="Times" pitchFamily="2" charset="0"/>
              </a:rPr>
              <a:t>130.000*15/20=97.500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0" name="Rectángulo 69">
            <a:extLst>
              <a:ext uri="{FF2B5EF4-FFF2-40B4-BE49-F238E27FC236}">
                <a16:creationId xmlns:a16="http://schemas.microsoft.com/office/drawing/2014/main" id="{FE7281CD-0808-BA47-8ADB-F20D15EEC48C}"/>
              </a:ext>
            </a:extLst>
          </p:cNvPr>
          <p:cNvSpPr/>
          <p:nvPr/>
        </p:nvSpPr>
        <p:spPr>
          <a:xfrm>
            <a:off x="8063573" y="3009841"/>
            <a:ext cx="2274982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97.500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nro_casa</a:t>
            </a:r>
            <a:r>
              <a:rPr lang="es-ES" sz="1200" dirty="0">
                <a:latin typeface="Times" pitchFamily="2" charset="0"/>
              </a:rPr>
              <a:t>)=min(15000,97500)=</a:t>
            </a:r>
          </a:p>
          <a:p>
            <a:r>
              <a:rPr lang="es-ES" sz="1200" dirty="0">
                <a:latin typeface="Times" pitchFamily="2" charset="0"/>
              </a:rPr>
              <a:t>15000</a:t>
            </a: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)=min(100.000,97500)=</a:t>
            </a:r>
          </a:p>
          <a:p>
            <a:r>
              <a:rPr lang="es-ES" sz="1200" dirty="0">
                <a:latin typeface="Times" pitchFamily="2" charset="0"/>
              </a:rPr>
              <a:t>97.500</a:t>
            </a:r>
          </a:p>
        </p:txBody>
      </p:sp>
      <p:sp>
        <p:nvSpPr>
          <p:cNvPr id="71" name="Rectángulo 70">
            <a:extLst>
              <a:ext uri="{FF2B5EF4-FFF2-40B4-BE49-F238E27FC236}">
                <a16:creationId xmlns:a16="http://schemas.microsoft.com/office/drawing/2014/main" id="{E958EB51-C640-2147-9D2C-84A98A7D6365}"/>
              </a:ext>
            </a:extLst>
          </p:cNvPr>
          <p:cNvSpPr/>
          <p:nvPr/>
        </p:nvSpPr>
        <p:spPr>
          <a:xfrm>
            <a:off x="561008" y="1916515"/>
            <a:ext cx="419262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Tamaño del primer </a:t>
            </a:r>
            <a:r>
              <a:rPr lang="es-ES" sz="1200" dirty="0" err="1">
                <a:latin typeface="Times" pitchFamily="2" charset="0"/>
              </a:rPr>
              <a:t>join</a:t>
            </a:r>
            <a:r>
              <a:rPr lang="es-ES" sz="1200" dirty="0">
                <a:latin typeface="Times" pitchFamily="2" charset="0"/>
              </a:rPr>
              <a:t>: </a:t>
            </a:r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ns</a:t>
            </a:r>
            <a:r>
              <a:rPr lang="es-ES" sz="1200" dirty="0">
                <a:latin typeface="Times" pitchFamily="2" charset="0"/>
              </a:rPr>
              <a:t>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{V(</a:t>
            </a:r>
            <a:r>
              <a:rPr lang="es-ES" sz="1200" dirty="0" err="1">
                <a:latin typeface="Times" pitchFamily="2" charset="0"/>
              </a:rPr>
              <a:t>nro_casa,r</a:t>
            </a:r>
            <a:r>
              <a:rPr lang="es-ES" sz="1200" dirty="0">
                <a:latin typeface="Times" pitchFamily="2" charset="0"/>
              </a:rPr>
              <a:t>),V(</a:t>
            </a:r>
            <a:r>
              <a:rPr lang="es-ES" sz="1200" dirty="0" err="1">
                <a:latin typeface="Times" pitchFamily="2" charset="0"/>
              </a:rPr>
              <a:t>nro_casa,s</a:t>
            </a:r>
            <a:r>
              <a:rPr lang="es-ES" sz="1200" dirty="0">
                <a:latin typeface="Times" pitchFamily="2" charset="0"/>
              </a:rPr>
              <a:t>)</a:t>
            </a:r>
          </a:p>
          <a:p>
            <a:r>
              <a:rPr lang="es-ES" sz="1200" dirty="0">
                <a:latin typeface="Times" pitchFamily="2" charset="0"/>
              </a:rPr>
              <a:t>=5000*975000/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{5000,15000}=32.5000</a:t>
            </a:r>
            <a:endParaRPr lang="es-ES" sz="1200" dirty="0"/>
          </a:p>
        </p:txBody>
      </p:sp>
      <p:sp>
        <p:nvSpPr>
          <p:cNvPr id="72" name="Rectángulo 71">
            <a:extLst>
              <a:ext uri="{FF2B5EF4-FFF2-40B4-BE49-F238E27FC236}">
                <a16:creationId xmlns:a16="http://schemas.microsoft.com/office/drawing/2014/main" id="{3431F27A-5C2E-FA48-959E-02CF56DD457C}"/>
              </a:ext>
            </a:extLst>
          </p:cNvPr>
          <p:cNvSpPr/>
          <p:nvPr/>
        </p:nvSpPr>
        <p:spPr>
          <a:xfrm>
            <a:off x="6685935" y="2782833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32.5000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73" name="Rectángulo 72">
            <a:extLst>
              <a:ext uri="{FF2B5EF4-FFF2-40B4-BE49-F238E27FC236}">
                <a16:creationId xmlns:a16="http://schemas.microsoft.com/office/drawing/2014/main" id="{CABB533A-3C7D-ED46-8DC0-4C0756C914AF}"/>
              </a:ext>
            </a:extLst>
          </p:cNvPr>
          <p:cNvSpPr/>
          <p:nvPr/>
        </p:nvSpPr>
        <p:spPr>
          <a:xfrm>
            <a:off x="6683998" y="1663310"/>
            <a:ext cx="22044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32.5000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</a:t>
            </a:r>
            <a:r>
              <a:rPr lang="es-ES" sz="1200" dirty="0">
                <a:latin typeface="Times" pitchFamily="2" charset="0"/>
              </a:rPr>
              <a:t>)=min{97500,32500}=</a:t>
            </a:r>
          </a:p>
          <a:p>
            <a:r>
              <a:rPr lang="es-ES" sz="1200" dirty="0">
                <a:latin typeface="Times" pitchFamily="2" charset="0"/>
              </a:rPr>
              <a:t>32500</a:t>
            </a:r>
            <a:endParaRPr lang="es-ES" sz="1200" dirty="0"/>
          </a:p>
        </p:txBody>
      </p:sp>
      <p:sp>
        <p:nvSpPr>
          <p:cNvPr id="74" name="Rectángulo 73">
            <a:extLst>
              <a:ext uri="{FF2B5EF4-FFF2-40B4-BE49-F238E27FC236}">
                <a16:creationId xmlns:a16="http://schemas.microsoft.com/office/drawing/2014/main" id="{657A673C-B1FC-DE49-9D55-02753A150AD6}"/>
              </a:ext>
            </a:extLst>
          </p:cNvPr>
          <p:cNvSpPr/>
          <p:nvPr/>
        </p:nvSpPr>
        <p:spPr>
          <a:xfrm>
            <a:off x="10526051" y="5407246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)=100.000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75" name="Rectángulo 74">
            <a:extLst>
              <a:ext uri="{FF2B5EF4-FFF2-40B4-BE49-F238E27FC236}">
                <a16:creationId xmlns:a16="http://schemas.microsoft.com/office/drawing/2014/main" id="{338356D6-3B7D-A54B-BAD4-CEA6654AFB1D}"/>
              </a:ext>
            </a:extLst>
          </p:cNvPr>
          <p:cNvSpPr/>
          <p:nvPr/>
        </p:nvSpPr>
        <p:spPr>
          <a:xfrm>
            <a:off x="10090127" y="2312854"/>
            <a:ext cx="191590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100.0000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  <a:p>
            <a:r>
              <a:rPr lang="es-ES" sz="1200" dirty="0">
                <a:latin typeface="Times" pitchFamily="2" charset="0"/>
              </a:rPr>
              <a:t>V(</a:t>
            </a:r>
            <a:r>
              <a:rPr lang="es-ES" sz="1200" dirty="0" err="1">
                <a:latin typeface="Times" pitchFamily="2" charset="0"/>
              </a:rPr>
              <a:t>nro_cliente</a:t>
            </a:r>
            <a:r>
              <a:rPr lang="es-ES" sz="1200" dirty="0">
                <a:latin typeface="Times" pitchFamily="2" charset="0"/>
              </a:rPr>
              <a:t>)=100.000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76" name="Rectángulo 75">
            <a:extLst>
              <a:ext uri="{FF2B5EF4-FFF2-40B4-BE49-F238E27FC236}">
                <a16:creationId xmlns:a16="http://schemas.microsoft.com/office/drawing/2014/main" id="{E3C24BDC-AE7B-114D-A7DA-C6AA3EFC362C}"/>
              </a:ext>
            </a:extLst>
          </p:cNvPr>
          <p:cNvSpPr/>
          <p:nvPr/>
        </p:nvSpPr>
        <p:spPr>
          <a:xfrm>
            <a:off x="542626" y="2543686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latin typeface="Times" pitchFamily="2" charset="0"/>
              </a:rPr>
              <a:t>Tamaño del segundo </a:t>
            </a:r>
            <a:r>
              <a:rPr lang="es-ES" sz="1200" dirty="0" err="1">
                <a:latin typeface="Times" pitchFamily="2" charset="0"/>
              </a:rPr>
              <a:t>join</a:t>
            </a:r>
            <a:r>
              <a:rPr lang="es-ES" sz="1200" dirty="0">
                <a:latin typeface="Times" pitchFamily="2" charset="0"/>
              </a:rPr>
              <a:t>: </a:t>
            </a:r>
            <a:r>
              <a:rPr lang="es-ES" sz="1200" dirty="0" err="1">
                <a:latin typeface="Times" pitchFamily="2" charset="0"/>
              </a:rPr>
              <a:t>nr</a:t>
            </a:r>
            <a:r>
              <a:rPr lang="es-ES" sz="1200" dirty="0">
                <a:latin typeface="Times" pitchFamily="2" charset="0"/>
              </a:rPr>
              <a:t>*</a:t>
            </a:r>
            <a:r>
              <a:rPr lang="es-ES" sz="1200" dirty="0" err="1">
                <a:latin typeface="Times" pitchFamily="2" charset="0"/>
              </a:rPr>
              <a:t>ns</a:t>
            </a:r>
            <a:r>
              <a:rPr lang="es-ES" sz="1200" dirty="0">
                <a:latin typeface="Times" pitchFamily="2" charset="0"/>
              </a:rPr>
              <a:t>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{V(</a:t>
            </a:r>
            <a:r>
              <a:rPr lang="es-ES" sz="1200" dirty="0" err="1">
                <a:latin typeface="Times" pitchFamily="2" charset="0"/>
              </a:rPr>
              <a:t>nro_cli,r</a:t>
            </a:r>
            <a:r>
              <a:rPr lang="es-ES" sz="1200" dirty="0">
                <a:latin typeface="Times" pitchFamily="2" charset="0"/>
              </a:rPr>
              <a:t>),V(</a:t>
            </a:r>
            <a:r>
              <a:rPr lang="es-ES" sz="1200" dirty="0" err="1">
                <a:latin typeface="Times" pitchFamily="2" charset="0"/>
              </a:rPr>
              <a:t>nro_cliente,s</a:t>
            </a:r>
            <a:r>
              <a:rPr lang="es-ES" sz="1200" dirty="0">
                <a:latin typeface="Times" pitchFamily="2" charset="0"/>
              </a:rPr>
              <a:t>)</a:t>
            </a:r>
          </a:p>
          <a:p>
            <a:r>
              <a:rPr lang="es-ES" sz="1200" dirty="0">
                <a:latin typeface="Times" pitchFamily="2" charset="0"/>
              </a:rPr>
              <a:t>= 32500*100000/</a:t>
            </a:r>
            <a:r>
              <a:rPr lang="es-ES" sz="1200" dirty="0" err="1">
                <a:latin typeface="Times" pitchFamily="2" charset="0"/>
              </a:rPr>
              <a:t>max</a:t>
            </a:r>
            <a:r>
              <a:rPr lang="es-ES" sz="1200" dirty="0">
                <a:latin typeface="Times" pitchFamily="2" charset="0"/>
              </a:rPr>
              <a:t>{32500,100.000}=32500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/>
          </a:p>
        </p:txBody>
      </p:sp>
      <p:sp>
        <p:nvSpPr>
          <p:cNvPr id="77" name="Rectángulo 76">
            <a:extLst>
              <a:ext uri="{FF2B5EF4-FFF2-40B4-BE49-F238E27FC236}">
                <a16:creationId xmlns:a16="http://schemas.microsoft.com/office/drawing/2014/main" id="{45AE035E-9A2F-0643-9E27-0F4EFC6ABEDC}"/>
              </a:ext>
            </a:extLst>
          </p:cNvPr>
          <p:cNvSpPr/>
          <p:nvPr/>
        </p:nvSpPr>
        <p:spPr>
          <a:xfrm>
            <a:off x="9315492" y="1209990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32.5000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8" name="Rectángulo 77">
            <a:extLst>
              <a:ext uri="{FF2B5EF4-FFF2-40B4-BE49-F238E27FC236}">
                <a16:creationId xmlns:a16="http://schemas.microsoft.com/office/drawing/2014/main" id="{33E2FFC4-177B-1E46-A71B-71E465B5BDD1}"/>
              </a:ext>
            </a:extLst>
          </p:cNvPr>
          <p:cNvSpPr/>
          <p:nvPr/>
        </p:nvSpPr>
        <p:spPr>
          <a:xfrm>
            <a:off x="9418110" y="273131"/>
            <a:ext cx="92044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>
                <a:latin typeface="Times" pitchFamily="2" charset="0"/>
              </a:rPr>
              <a:t>32.5000 </a:t>
            </a:r>
            <a:r>
              <a:rPr lang="es-ES" sz="1200" dirty="0" err="1">
                <a:latin typeface="Times" pitchFamily="2" charset="0"/>
              </a:rPr>
              <a:t>reg</a:t>
            </a:r>
            <a:endParaRPr lang="es-ES" sz="1200" dirty="0">
              <a:latin typeface="Times" pitchFamily="2" charset="0"/>
            </a:endParaRPr>
          </a:p>
        </p:txBody>
      </p:sp>
      <p:sp>
        <p:nvSpPr>
          <p:cNvPr id="79" name="Rectángulo 78">
            <a:extLst>
              <a:ext uri="{FF2B5EF4-FFF2-40B4-BE49-F238E27FC236}">
                <a16:creationId xmlns:a16="http://schemas.microsoft.com/office/drawing/2014/main" id="{6B06AD2E-C692-304A-BE1A-38D4A912E187}"/>
              </a:ext>
            </a:extLst>
          </p:cNvPr>
          <p:cNvSpPr/>
          <p:nvPr/>
        </p:nvSpPr>
        <p:spPr>
          <a:xfrm>
            <a:off x="526367" y="330402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ES" sz="1200" dirty="0">
                <a:latin typeface="Times" pitchFamily="2" charset="0"/>
              </a:rPr>
              <a:t>Si hiciésemos primero el </a:t>
            </a:r>
            <a:r>
              <a:rPr lang="es-ES" sz="1200" dirty="0" err="1">
                <a:latin typeface="Times" pitchFamily="2" charset="0"/>
              </a:rPr>
              <a:t>join</a:t>
            </a:r>
            <a:r>
              <a:rPr lang="es-ES" sz="1200" dirty="0">
                <a:latin typeface="Times" pitchFamily="2" charset="0"/>
              </a:rPr>
              <a:t> entre rama de estancias y rama</a:t>
            </a:r>
          </a:p>
          <a:p>
            <a:r>
              <a:rPr lang="es-ES" sz="1200" dirty="0">
                <a:latin typeface="Times" pitchFamily="2" charset="0"/>
              </a:rPr>
              <a:t>De clientes, ese primer </a:t>
            </a:r>
            <a:r>
              <a:rPr lang="es-ES" sz="1200" dirty="0" err="1">
                <a:latin typeface="Times" pitchFamily="2" charset="0"/>
              </a:rPr>
              <a:t>join¿cuántos</a:t>
            </a:r>
            <a:r>
              <a:rPr lang="es-ES" sz="1200" dirty="0">
                <a:latin typeface="Times" pitchFamily="2" charset="0"/>
              </a:rPr>
              <a:t> registros?</a:t>
            </a:r>
          </a:p>
          <a:p>
            <a:r>
              <a:rPr lang="es-ES" sz="1200" dirty="0"/>
              <a:t>=97500*100.000/</a:t>
            </a:r>
            <a:r>
              <a:rPr lang="es-ES" sz="1200" dirty="0" err="1"/>
              <a:t>max</a:t>
            </a:r>
            <a:r>
              <a:rPr lang="es-ES" sz="1200" dirty="0"/>
              <a:t>{97500,100.000}=97.500 </a:t>
            </a:r>
            <a:r>
              <a:rPr lang="es-ES" sz="1200" dirty="0" err="1"/>
              <a:t>reg</a:t>
            </a:r>
            <a:endParaRPr lang="es-ES" sz="1200" dirty="0"/>
          </a:p>
        </p:txBody>
      </p:sp>
      <p:sp>
        <p:nvSpPr>
          <p:cNvPr id="81" name="Rectángulo 80">
            <a:extLst>
              <a:ext uri="{FF2B5EF4-FFF2-40B4-BE49-F238E27FC236}">
                <a16:creationId xmlns:a16="http://schemas.microsoft.com/office/drawing/2014/main" id="{56DBED28-5DFE-EA44-AEDB-13886181FBD7}"/>
              </a:ext>
            </a:extLst>
          </p:cNvPr>
          <p:cNvSpPr/>
          <p:nvPr/>
        </p:nvSpPr>
        <p:spPr>
          <a:xfrm>
            <a:off x="6127896" y="5328294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2" name="Rectángulo 81">
            <a:extLst>
              <a:ext uri="{FF2B5EF4-FFF2-40B4-BE49-F238E27FC236}">
                <a16:creationId xmlns:a16="http://schemas.microsoft.com/office/drawing/2014/main" id="{FCA3F927-883E-3448-8422-A6F954A9EC5E}"/>
              </a:ext>
            </a:extLst>
          </p:cNvPr>
          <p:cNvSpPr/>
          <p:nvPr/>
        </p:nvSpPr>
        <p:spPr>
          <a:xfrm>
            <a:off x="6093416" y="4343483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3" name="Rectángulo 82">
            <a:extLst>
              <a:ext uri="{FF2B5EF4-FFF2-40B4-BE49-F238E27FC236}">
                <a16:creationId xmlns:a16="http://schemas.microsoft.com/office/drawing/2014/main" id="{515AE5CB-6068-C647-A117-040744B3D7C1}"/>
              </a:ext>
            </a:extLst>
          </p:cNvPr>
          <p:cNvSpPr/>
          <p:nvPr/>
        </p:nvSpPr>
        <p:spPr>
          <a:xfrm>
            <a:off x="7833050" y="5556061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4" name="Rectángulo 83">
            <a:extLst>
              <a:ext uri="{FF2B5EF4-FFF2-40B4-BE49-F238E27FC236}">
                <a16:creationId xmlns:a16="http://schemas.microsoft.com/office/drawing/2014/main" id="{2B69EAE0-E960-4F47-969B-F214B67DA1AD}"/>
              </a:ext>
            </a:extLst>
          </p:cNvPr>
          <p:cNvSpPr/>
          <p:nvPr/>
        </p:nvSpPr>
        <p:spPr>
          <a:xfrm>
            <a:off x="7916898" y="4651705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5" name="Rectángulo 84">
            <a:extLst>
              <a:ext uri="{FF2B5EF4-FFF2-40B4-BE49-F238E27FC236}">
                <a16:creationId xmlns:a16="http://schemas.microsoft.com/office/drawing/2014/main" id="{2AC718BD-A88E-C64A-AA0B-F8D7F45D4442}"/>
              </a:ext>
            </a:extLst>
          </p:cNvPr>
          <p:cNvSpPr/>
          <p:nvPr/>
        </p:nvSpPr>
        <p:spPr>
          <a:xfrm>
            <a:off x="10905935" y="4335923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6" name="Rectángulo 85">
            <a:extLst>
              <a:ext uri="{FF2B5EF4-FFF2-40B4-BE49-F238E27FC236}">
                <a16:creationId xmlns:a16="http://schemas.microsoft.com/office/drawing/2014/main" id="{084D896D-F0EB-C448-A09D-1F0B14F12CE3}"/>
              </a:ext>
            </a:extLst>
          </p:cNvPr>
          <p:cNvSpPr/>
          <p:nvPr/>
        </p:nvSpPr>
        <p:spPr>
          <a:xfrm>
            <a:off x="8440876" y="263545"/>
            <a:ext cx="359595" cy="337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7" name="Rectángulo 86">
            <a:extLst>
              <a:ext uri="{FF2B5EF4-FFF2-40B4-BE49-F238E27FC236}">
                <a16:creationId xmlns:a16="http://schemas.microsoft.com/office/drawing/2014/main" id="{F95A078B-7A23-7343-A577-E609485B75FE}"/>
              </a:ext>
            </a:extLst>
          </p:cNvPr>
          <p:cNvSpPr/>
          <p:nvPr/>
        </p:nvSpPr>
        <p:spPr>
          <a:xfrm>
            <a:off x="6775764" y="3655544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ym typeface="Wingdings" pitchFamily="2" charset="2"/>
              </a:rPr>
              <a:t>M=101 </a:t>
            </a:r>
            <a:endParaRPr lang="es-ES" dirty="0"/>
          </a:p>
        </p:txBody>
      </p:sp>
      <p:sp>
        <p:nvSpPr>
          <p:cNvPr id="88" name="Rectángulo 87">
            <a:extLst>
              <a:ext uri="{FF2B5EF4-FFF2-40B4-BE49-F238E27FC236}">
                <a16:creationId xmlns:a16="http://schemas.microsoft.com/office/drawing/2014/main" id="{F948B248-3CB2-C74F-9AC3-258EA6C214DE}"/>
              </a:ext>
            </a:extLst>
          </p:cNvPr>
          <p:cNvSpPr/>
          <p:nvPr/>
        </p:nvSpPr>
        <p:spPr>
          <a:xfrm>
            <a:off x="8672879" y="2163375"/>
            <a:ext cx="901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dirty="0">
                <a:sym typeface="Wingdings" pitchFamily="2" charset="2"/>
              </a:rPr>
              <a:t>M=101 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96258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897012DA-8157-1F4C-9D54-3D85FDBA48C0}"/>
              </a:ext>
            </a:extLst>
          </p:cNvPr>
          <p:cNvSpPr txBox="1"/>
          <p:nvPr/>
        </p:nvSpPr>
        <p:spPr>
          <a:xfrm>
            <a:off x="503434" y="400692"/>
            <a:ext cx="109830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Costes </a:t>
            </a:r>
            <a:r>
              <a:rPr lang="es-ES" sz="1200" dirty="0">
                <a:sym typeface="Wingdings" pitchFamily="2" charset="2"/>
              </a:rPr>
              <a:t> 6ª regla heurística  Encauzar todo lo posible, y materializar lo que no se pueda encauzar  Operaciones Proyección y selección siempre se pueden encauzar.</a:t>
            </a:r>
          </a:p>
          <a:p>
            <a:r>
              <a:rPr lang="es-ES" sz="1200" dirty="0">
                <a:sym typeface="Wingdings" pitchFamily="2" charset="2"/>
              </a:rPr>
              <a:t>              Tamaño M, memoria </a:t>
            </a:r>
            <a:r>
              <a:rPr lang="es-ES" sz="1200" dirty="0" err="1">
                <a:sym typeface="Wingdings" pitchFamily="2" charset="2"/>
              </a:rPr>
              <a:t>disponilbe</a:t>
            </a:r>
            <a:r>
              <a:rPr lang="es-ES" sz="1200" dirty="0">
                <a:sym typeface="Wingdings" pitchFamily="2" charset="2"/>
              </a:rPr>
              <a:t> para realizar una operación. Condiciones de mínima memoria necesaria para realizar cada operación . En el </a:t>
            </a:r>
            <a:r>
              <a:rPr lang="es-ES" sz="1200" dirty="0" err="1">
                <a:sym typeface="Wingdings" pitchFamily="2" charset="2"/>
              </a:rPr>
              <a:t>encuazamiento</a:t>
            </a:r>
            <a:r>
              <a:rPr lang="es-ES" sz="1200" dirty="0">
                <a:sym typeface="Wingdings" pitchFamily="2" charset="2"/>
              </a:rPr>
              <a:t> necesitamos 1 Bloque de memoria. </a:t>
            </a:r>
          </a:p>
          <a:p>
            <a:r>
              <a:rPr lang="es-ES" sz="1200" dirty="0">
                <a:sym typeface="Wingdings" pitchFamily="2" charset="2"/>
              </a:rPr>
              <a:t>Coste del bucle anidado por bloques e indexado M=3</a:t>
            </a:r>
          </a:p>
          <a:p>
            <a:r>
              <a:rPr lang="es-ES" sz="1200" dirty="0">
                <a:sym typeface="Wingdings" pitchFamily="2" charset="2"/>
              </a:rPr>
              <a:t>Coste del 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, M=N+1=100+1=101  Podemos usar el hash </a:t>
            </a:r>
            <a:r>
              <a:rPr lang="es-ES" sz="1200" dirty="0" err="1">
                <a:sym typeface="Wingdings" pitchFamily="2" charset="2"/>
              </a:rPr>
              <a:t>join</a:t>
            </a:r>
            <a:endParaRPr lang="es-ES" sz="1200" dirty="0"/>
          </a:p>
          <a:p>
            <a:endParaRPr lang="es-ES" sz="12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0F6C0C7-D902-974E-A1FD-1A9267381E04}"/>
              </a:ext>
            </a:extLst>
          </p:cNvPr>
          <p:cNvSpPr txBox="1"/>
          <p:nvPr/>
        </p:nvSpPr>
        <p:spPr>
          <a:xfrm>
            <a:off x="679807" y="1601020"/>
            <a:ext cx="8895708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b="1" dirty="0"/>
              <a:t>Rama casas</a:t>
            </a:r>
          </a:p>
          <a:p>
            <a:r>
              <a:rPr lang="es-ES" sz="1200" dirty="0"/>
              <a:t> - Lectura secuencial </a:t>
            </a:r>
            <a:r>
              <a:rPr lang="es-ES" sz="1200" dirty="0">
                <a:sym typeface="Wingdings" pitchFamily="2" charset="2"/>
              </a:rPr>
              <a:t> C=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, Lr=4*20=80 bytes; </a:t>
            </a:r>
            <a:r>
              <a:rPr lang="es-ES" sz="1200" dirty="0" err="1">
                <a:sym typeface="Wingdings" pitchFamily="2" charset="2"/>
              </a:rPr>
              <a:t>fr</a:t>
            </a:r>
            <a:r>
              <a:rPr lang="es-ES" sz="1200" dirty="0">
                <a:sym typeface="Wingdings" pitchFamily="2" charset="2"/>
              </a:rPr>
              <a:t>=B/Lr=1024/80=12 </a:t>
            </a:r>
            <a:r>
              <a:rPr lang="es-ES" sz="1200" dirty="0" err="1">
                <a:sym typeface="Wingdings" pitchFamily="2" charset="2"/>
              </a:rPr>
              <a:t>reg</a:t>
            </a:r>
            <a:r>
              <a:rPr lang="es-ES" sz="1200" dirty="0">
                <a:sym typeface="Wingdings" pitchFamily="2" charset="2"/>
              </a:rPr>
              <a:t>/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;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15.000/12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=1250 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 - Lectura con índice, no tengo índice en el campo categoría </a:t>
            </a:r>
            <a:r>
              <a:rPr lang="es-ES" sz="1200" dirty="0">
                <a:sym typeface="Wingdings" pitchFamily="2" charset="2"/>
              </a:rPr>
              <a:t> no se puede usar</a:t>
            </a:r>
          </a:p>
          <a:p>
            <a:r>
              <a:rPr lang="es-ES" sz="1200" dirty="0">
                <a:sym typeface="Wingdings" pitchFamily="2" charset="2"/>
              </a:rPr>
              <a:t> - Tabla ordenada por categoría  búsqueda binaria 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log</a:t>
            </a:r>
            <a:r>
              <a:rPr lang="es-ES" sz="1200" baseline="-25000" dirty="0"/>
              <a:t>2</a:t>
            </a:r>
            <a:r>
              <a:rPr lang="es-ES" sz="1200" dirty="0"/>
              <a:t>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+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n</a:t>
            </a:r>
            <a:r>
              <a:rPr lang="es-ES" sz="1200" baseline="-25000" dirty="0" err="1"/>
              <a:t>rc</a:t>
            </a:r>
            <a:r>
              <a:rPr lang="es-ES" sz="1200" dirty="0"/>
              <a:t>/</a:t>
            </a:r>
            <a:r>
              <a:rPr lang="es-ES" sz="1200" dirty="0" err="1"/>
              <a:t>f</a:t>
            </a:r>
            <a:r>
              <a:rPr lang="es-ES" sz="1200" baseline="-25000" dirty="0" err="1"/>
              <a:t>R</a:t>
            </a:r>
            <a:r>
              <a:rPr lang="es-ES" sz="1200" baseline="-25000" dirty="0"/>
              <a:t>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– 1</a:t>
            </a:r>
            <a:r>
              <a:rPr lang="es-ES" sz="1200" dirty="0">
                <a:effectLst/>
              </a:rPr>
              <a:t> 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log</a:t>
            </a:r>
            <a:r>
              <a:rPr lang="es-ES" sz="1200" baseline="-25000" dirty="0"/>
              <a:t>2</a:t>
            </a:r>
            <a:r>
              <a:rPr lang="es-ES" sz="1200" dirty="0"/>
              <a:t>(1250)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+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5000/12</a:t>
            </a:r>
            <a:r>
              <a:rPr lang="es-ES" sz="1200" baseline="-25000" dirty="0"/>
              <a:t>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– 1=11+417-1=</a:t>
            </a:r>
            <a:r>
              <a:rPr lang="es-ES" sz="1200" dirty="0">
                <a:solidFill>
                  <a:srgbClr val="FF0000"/>
                </a:solidFill>
              </a:rPr>
              <a:t>427</a:t>
            </a:r>
            <a:r>
              <a:rPr lang="es-ES" sz="1200" dirty="0"/>
              <a:t> </a:t>
            </a:r>
            <a:r>
              <a:rPr lang="es-ES" sz="1200" dirty="0" err="1"/>
              <a:t>blq</a:t>
            </a:r>
            <a:r>
              <a:rPr lang="es-ES" sz="1200" dirty="0">
                <a:effectLst/>
              </a:rPr>
              <a:t> </a:t>
            </a:r>
            <a:endParaRPr lang="es-ES" sz="1200" dirty="0"/>
          </a:p>
          <a:p>
            <a:r>
              <a:rPr lang="es-ES" sz="1200" b="1" dirty="0"/>
              <a:t>Rama estancias</a:t>
            </a:r>
          </a:p>
          <a:p>
            <a:r>
              <a:rPr lang="es-ES" sz="1200" dirty="0"/>
              <a:t> - Lectura secuencial </a:t>
            </a:r>
            <a:r>
              <a:rPr lang="es-ES" sz="1200" dirty="0">
                <a:sym typeface="Wingdings" pitchFamily="2" charset="2"/>
              </a:rPr>
              <a:t> C=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, Lr=4*20=80 bytes; </a:t>
            </a:r>
            <a:r>
              <a:rPr lang="es-ES" sz="1200" dirty="0" err="1">
                <a:sym typeface="Wingdings" pitchFamily="2" charset="2"/>
              </a:rPr>
              <a:t>fr</a:t>
            </a:r>
            <a:r>
              <a:rPr lang="es-ES" sz="1200" dirty="0">
                <a:sym typeface="Wingdings" pitchFamily="2" charset="2"/>
              </a:rPr>
              <a:t>=B/Lr=1024/80=12 </a:t>
            </a:r>
            <a:r>
              <a:rPr lang="es-ES" sz="1200" dirty="0" err="1">
                <a:sym typeface="Wingdings" pitchFamily="2" charset="2"/>
              </a:rPr>
              <a:t>reg</a:t>
            </a:r>
            <a:r>
              <a:rPr lang="es-ES" sz="1200" dirty="0">
                <a:sym typeface="Wingdings" pitchFamily="2" charset="2"/>
              </a:rPr>
              <a:t>/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;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130.000/12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=</a:t>
            </a:r>
            <a:r>
              <a:rPr lang="es-ES" sz="1200" dirty="0">
                <a:solidFill>
                  <a:srgbClr val="FF0000"/>
                </a:solidFill>
              </a:rPr>
              <a:t>10.834 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 - No hay índice sobre días</a:t>
            </a:r>
          </a:p>
          <a:p>
            <a:r>
              <a:rPr lang="es-ES" sz="1200" dirty="0"/>
              <a:t> - No hay ordenación de la tabla sobre días.</a:t>
            </a:r>
          </a:p>
          <a:p>
            <a:r>
              <a:rPr lang="es-ES" sz="1200" b="1" dirty="0"/>
              <a:t>Coste del primer </a:t>
            </a:r>
            <a:r>
              <a:rPr lang="es-ES" sz="1200" b="1" dirty="0" err="1"/>
              <a:t>join</a:t>
            </a:r>
            <a:endParaRPr lang="es-ES" sz="1200" b="1" dirty="0"/>
          </a:p>
          <a:p>
            <a:r>
              <a:rPr lang="es-ES" sz="1200" dirty="0"/>
              <a:t> </a:t>
            </a:r>
            <a:endParaRPr lang="es-ES" sz="1200" b="1" dirty="0"/>
          </a:p>
          <a:p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E5BC2111-A17C-4F4A-A3D2-5D82055F47DE}"/>
              </a:ext>
            </a:extLst>
          </p:cNvPr>
          <p:cNvSpPr txBox="1"/>
          <p:nvPr/>
        </p:nvSpPr>
        <p:spPr>
          <a:xfrm>
            <a:off x="3057908" y="4023071"/>
            <a:ext cx="7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A0A4CC67-BECD-044B-9DC7-F30774F37D65}"/>
              </a:ext>
            </a:extLst>
          </p:cNvPr>
          <p:cNvSpPr txBox="1"/>
          <p:nvPr/>
        </p:nvSpPr>
        <p:spPr>
          <a:xfrm>
            <a:off x="1520574" y="4761735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</a:t>
            </a:r>
            <a:endParaRPr lang="es-ES" sz="1200" dirty="0"/>
          </a:p>
        </p:txBody>
      </p: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D70804E3-DC3D-7F4B-8353-B920D9CD3562}"/>
              </a:ext>
            </a:extLst>
          </p:cNvPr>
          <p:cNvCxnSpPr>
            <a:cxnSpLocks/>
          </p:cNvCxnSpPr>
          <p:nvPr/>
        </p:nvCxnSpPr>
        <p:spPr>
          <a:xfrm flipV="1">
            <a:off x="1810442" y="4302303"/>
            <a:ext cx="1189612" cy="459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39A876A6-5974-2F4D-A5BF-AD9D28190346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3443189" y="4392403"/>
            <a:ext cx="738134" cy="5129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15E4756-C2E8-4740-B2A1-CB048C92410C}"/>
              </a:ext>
            </a:extLst>
          </p:cNvPr>
          <p:cNvCxnSpPr>
            <a:cxnSpLocks/>
          </p:cNvCxnSpPr>
          <p:nvPr/>
        </p:nvCxnSpPr>
        <p:spPr>
          <a:xfrm flipV="1">
            <a:off x="3233664" y="3672088"/>
            <a:ext cx="0" cy="3784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B1533B9-D5BB-8140-B17E-1C9C771AE7B7}"/>
              </a:ext>
            </a:extLst>
          </p:cNvPr>
          <p:cNvSpPr txBox="1"/>
          <p:nvPr/>
        </p:nvSpPr>
        <p:spPr>
          <a:xfrm>
            <a:off x="3812256" y="4946401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nro_casa,nro_cli,fecha_inicio</a:t>
            </a:r>
            <a:endParaRPr lang="es-ES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E6F40768-4DCA-1444-82C0-3BC1E808B1A8}"/>
              </a:ext>
            </a:extLst>
          </p:cNvPr>
          <p:cNvSpPr txBox="1"/>
          <p:nvPr/>
        </p:nvSpPr>
        <p:spPr>
          <a:xfrm>
            <a:off x="679807" y="5361899"/>
            <a:ext cx="201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 5000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Lr=20 bytes</a:t>
            </a:r>
          </a:p>
          <a:p>
            <a:r>
              <a:rPr lang="es-ES" sz="1200" dirty="0"/>
              <a:t>Fr=1024/20=51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Br=5000/51=99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FA81EA98-7C71-7A49-9897-887C3469F63D}"/>
              </a:ext>
            </a:extLst>
          </p:cNvPr>
          <p:cNvSpPr txBox="1"/>
          <p:nvPr/>
        </p:nvSpPr>
        <p:spPr>
          <a:xfrm>
            <a:off x="3443189" y="5344478"/>
            <a:ext cx="201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Ns</a:t>
            </a:r>
            <a:r>
              <a:rPr lang="es-ES" sz="1200" dirty="0"/>
              <a:t>= 97.500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 err="1"/>
              <a:t>Ls</a:t>
            </a:r>
            <a:r>
              <a:rPr lang="es-ES" sz="1200" dirty="0"/>
              <a:t>=3*20=60 bytes bytes</a:t>
            </a:r>
          </a:p>
          <a:p>
            <a:r>
              <a:rPr lang="es-ES" sz="1200" dirty="0" err="1"/>
              <a:t>Fs</a:t>
            </a:r>
            <a:r>
              <a:rPr lang="es-ES" sz="1200" dirty="0"/>
              <a:t>=1024/60=17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Bs=97500/17=5736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2711041-9ADC-8749-B5C0-771F1B80BC35}"/>
              </a:ext>
            </a:extLst>
          </p:cNvPr>
          <p:cNvSpPr txBox="1"/>
          <p:nvPr/>
        </p:nvSpPr>
        <p:spPr>
          <a:xfrm>
            <a:off x="6227778" y="3273710"/>
            <a:ext cx="5012135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Coste del </a:t>
            </a:r>
            <a:r>
              <a:rPr lang="es-ES" sz="1200" dirty="0" err="1"/>
              <a:t>join</a:t>
            </a:r>
            <a:r>
              <a:rPr lang="es-ES" sz="1200" dirty="0"/>
              <a:t>:</a:t>
            </a:r>
          </a:p>
          <a:p>
            <a:r>
              <a:rPr lang="es-ES" sz="1200" dirty="0"/>
              <a:t>- Bucle anidado por bloques --&gt; </a:t>
            </a:r>
            <a:r>
              <a:rPr lang="es-ES" dirty="0"/>
              <a:t>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dos entradas se leen del disco </a:t>
            </a:r>
            <a:r>
              <a:rPr lang="es-ES" sz="1200" dirty="0">
                <a:sym typeface="Wingdings" pitchFamily="2" charset="2"/>
              </a:rPr>
              <a:t> bucle anidado por bloques o índice, se puede encauzar una de las ramas, y la otra hay que materializarla en disco 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endParaRPr lang="es-ES" sz="1200" dirty="0"/>
          </a:p>
          <a:p>
            <a:r>
              <a:rPr lang="es-ES" sz="1200" dirty="0"/>
              <a:t>Encauzar una rama y materializar otra</a:t>
            </a:r>
          </a:p>
          <a:p>
            <a:r>
              <a:rPr lang="es-ES" sz="1200" dirty="0"/>
              <a:t>- Rama materializo </a:t>
            </a:r>
            <a:r>
              <a:rPr lang="es-ES" sz="1200" dirty="0">
                <a:sym typeface="Wingdings" pitchFamily="2" charset="2"/>
              </a:rPr>
              <a:t>99 bloques , bs=99 </a:t>
            </a:r>
            <a:r>
              <a:rPr lang="es-ES" sz="1200" dirty="0" err="1">
                <a:sym typeface="Wingdings" pitchFamily="2" charset="2"/>
              </a:rPr>
              <a:t>blq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Rama encauzo  5736 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  , </a:t>
            </a:r>
            <a:r>
              <a:rPr lang="es-ES" sz="1200" dirty="0" err="1">
                <a:sym typeface="Wingdings" pitchFamily="2" charset="2"/>
              </a:rPr>
              <a:t>br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 , M=3 ; 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5736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99 = 567.864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Coste </a:t>
            </a:r>
            <a:r>
              <a:rPr lang="es-ES" sz="1200" dirty="0" err="1"/>
              <a:t>join</a:t>
            </a:r>
            <a:r>
              <a:rPr lang="es-ES" sz="1200" dirty="0"/>
              <a:t>= 567.864 </a:t>
            </a:r>
            <a:r>
              <a:rPr lang="es-ES" sz="1200" dirty="0" err="1"/>
              <a:t>blq</a:t>
            </a:r>
            <a:r>
              <a:rPr lang="es-ES" sz="1200" dirty="0"/>
              <a:t> + materializar en disco 99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Bucle anidado indexado, no se puede </a:t>
            </a:r>
            <a:r>
              <a:rPr lang="es-ES" sz="1200" dirty="0">
                <a:sym typeface="Wingdings" pitchFamily="2" charset="2"/>
              </a:rPr>
              <a:t> no hay índices en </a:t>
            </a:r>
            <a:r>
              <a:rPr lang="es-ES" sz="1200" dirty="0" err="1">
                <a:sym typeface="Wingdings" pitchFamily="2" charset="2"/>
              </a:rPr>
              <a:t>nrocas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Reunión por mezcla, las tablas no están ordenadas por </a:t>
            </a:r>
            <a:r>
              <a:rPr lang="es-ES" sz="1200" dirty="0" err="1">
                <a:sym typeface="Wingdings" pitchFamily="2" charset="2"/>
              </a:rPr>
              <a:t>nro_casa</a:t>
            </a:r>
            <a:r>
              <a:rPr lang="es-ES" sz="1200" dirty="0">
                <a:sym typeface="Wingdings" pitchFamily="2" charset="2"/>
              </a:rPr>
              <a:t>, no se usa.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-Hash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 </a:t>
            </a:r>
            <a:r>
              <a:rPr lang="es-ES" sz="1200" dirty="0"/>
              <a:t>3*(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+ b</a:t>
            </a:r>
            <a:r>
              <a:rPr lang="es-ES" sz="1200" baseline="-25000" dirty="0"/>
              <a:t>s</a:t>
            </a:r>
            <a:r>
              <a:rPr lang="es-ES" sz="1200" dirty="0"/>
              <a:t>)</a:t>
            </a:r>
            <a:r>
              <a:rPr lang="es-ES" sz="1200" dirty="0">
                <a:effectLst/>
              </a:rPr>
              <a:t> si las dos entradas se leen del disco. Hash </a:t>
            </a:r>
            <a:r>
              <a:rPr lang="es-ES" sz="1200" dirty="0" err="1">
                <a:effectLst/>
              </a:rPr>
              <a:t>join</a:t>
            </a:r>
            <a:r>
              <a:rPr lang="es-ES" sz="1200" dirty="0">
                <a:effectLst/>
              </a:rPr>
              <a:t> el que puede encauzar las dos ramas de estrada </a:t>
            </a:r>
            <a:r>
              <a:rPr lang="es-ES" sz="1200" dirty="0">
                <a:effectLst/>
                <a:sym typeface="Wingdings" pitchFamily="2" charset="2"/>
              </a:rPr>
              <a:t> 2</a:t>
            </a:r>
            <a:r>
              <a:rPr lang="es-ES" sz="1200" dirty="0"/>
              <a:t>*(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+ b</a:t>
            </a:r>
            <a:r>
              <a:rPr lang="es-ES" sz="1200" baseline="-25000" dirty="0"/>
              <a:t>s</a:t>
            </a:r>
            <a:r>
              <a:rPr lang="es-ES" sz="1200" dirty="0"/>
              <a:t>)</a:t>
            </a:r>
            <a:r>
              <a:rPr lang="es-ES" sz="1200" dirty="0">
                <a:effectLst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Coste = 2*(99+5736)=</a:t>
            </a:r>
            <a:r>
              <a:rPr lang="es-ES" sz="1200" dirty="0">
                <a:solidFill>
                  <a:srgbClr val="FF0000"/>
                </a:solidFill>
              </a:rPr>
              <a:t>11670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  <a:p>
            <a:endParaRPr lang="es-ES" sz="1200" dirty="0"/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C4A51AFA-7945-D94A-A0DE-A7ADA394C7C0}"/>
              </a:ext>
            </a:extLst>
          </p:cNvPr>
          <p:cNvCxnSpPr/>
          <p:nvPr/>
        </p:nvCxnSpPr>
        <p:spPr>
          <a:xfrm>
            <a:off x="2126751" y="4392403"/>
            <a:ext cx="45425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CDB5955F-FA58-8A4F-8E86-3D0FF6493B8E}"/>
              </a:ext>
            </a:extLst>
          </p:cNvPr>
          <p:cNvCxnSpPr/>
          <p:nvPr/>
        </p:nvCxnSpPr>
        <p:spPr>
          <a:xfrm>
            <a:off x="2217371" y="4291327"/>
            <a:ext cx="454253" cy="3693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4865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EF35947-2649-F04D-8EF9-60E41776EA52}"/>
              </a:ext>
            </a:extLst>
          </p:cNvPr>
          <p:cNvSpPr/>
          <p:nvPr/>
        </p:nvSpPr>
        <p:spPr>
          <a:xfrm>
            <a:off x="674669" y="383587"/>
            <a:ext cx="87672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Rama estancias</a:t>
            </a:r>
          </a:p>
          <a:p>
            <a:r>
              <a:rPr lang="es-ES" sz="1200" dirty="0"/>
              <a:t> - Lectura secuencial </a:t>
            </a:r>
            <a:r>
              <a:rPr lang="es-ES" sz="1200" dirty="0">
                <a:sym typeface="Wingdings" pitchFamily="2" charset="2"/>
              </a:rPr>
              <a:t> C=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, Lr=4*20=80 bytes; </a:t>
            </a:r>
            <a:r>
              <a:rPr lang="es-ES" sz="1200" dirty="0" err="1">
                <a:sym typeface="Wingdings" pitchFamily="2" charset="2"/>
              </a:rPr>
              <a:t>fr</a:t>
            </a:r>
            <a:r>
              <a:rPr lang="es-ES" sz="1200" dirty="0">
                <a:sym typeface="Wingdings" pitchFamily="2" charset="2"/>
              </a:rPr>
              <a:t>=B/Lr=1024/80=12 </a:t>
            </a:r>
            <a:r>
              <a:rPr lang="es-ES" sz="1200" dirty="0" err="1">
                <a:sym typeface="Wingdings" pitchFamily="2" charset="2"/>
              </a:rPr>
              <a:t>reg</a:t>
            </a:r>
            <a:r>
              <a:rPr lang="es-ES" sz="1200" dirty="0">
                <a:sym typeface="Wingdings" pitchFamily="2" charset="2"/>
              </a:rPr>
              <a:t>/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;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100.000/12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=</a:t>
            </a:r>
            <a:r>
              <a:rPr lang="es-ES" sz="1200" dirty="0">
                <a:solidFill>
                  <a:srgbClr val="FF0000"/>
                </a:solidFill>
              </a:rPr>
              <a:t>8334 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Segundo </a:t>
            </a:r>
            <a:r>
              <a:rPr lang="es-ES" sz="1200" dirty="0" err="1"/>
              <a:t>join</a:t>
            </a:r>
            <a:endParaRPr lang="es-ES" sz="1200" dirty="0"/>
          </a:p>
          <a:p>
            <a:r>
              <a:rPr lang="es-ES" sz="1200" dirty="0"/>
              <a:t> 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E612F8EF-4CD2-C74C-9C27-41BBEE8B6A7E}"/>
              </a:ext>
            </a:extLst>
          </p:cNvPr>
          <p:cNvSpPr txBox="1"/>
          <p:nvPr/>
        </p:nvSpPr>
        <p:spPr>
          <a:xfrm>
            <a:off x="2142464" y="1844016"/>
            <a:ext cx="2642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⋈</a:t>
            </a:r>
            <a:r>
              <a:rPr lang="es-ES" dirty="0">
                <a:effectLst/>
                <a:latin typeface="Times" pitchFamily="2" charset="0"/>
              </a:rPr>
              <a:t> </a:t>
            </a:r>
            <a:r>
              <a:rPr lang="es-ES" sz="1200" dirty="0" err="1">
                <a:effectLst/>
                <a:latin typeface="Times" pitchFamily="2" charset="0"/>
              </a:rPr>
              <a:t>nro_cli</a:t>
            </a:r>
            <a:r>
              <a:rPr lang="es-ES" sz="1200" dirty="0">
                <a:effectLst/>
                <a:latin typeface="Times" pitchFamily="2" charset="0"/>
              </a:rPr>
              <a:t>=</a:t>
            </a:r>
            <a:r>
              <a:rPr lang="es-ES" sz="1200" dirty="0" err="1">
                <a:effectLst/>
                <a:latin typeface="Times" pitchFamily="2" charset="0"/>
              </a:rPr>
              <a:t>nro_cliente</a:t>
            </a:r>
            <a:r>
              <a:rPr lang="es-ES" sz="1200" dirty="0">
                <a:effectLst/>
                <a:latin typeface="Times" pitchFamily="2" charset="0"/>
              </a:rPr>
              <a:t> </a:t>
            </a:r>
            <a:endParaRPr lang="es-ES" sz="12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BC35D14-2D4C-3F46-8DA3-053D9FBFF3E9}"/>
              </a:ext>
            </a:extLst>
          </p:cNvPr>
          <p:cNvSpPr txBox="1"/>
          <p:nvPr/>
        </p:nvSpPr>
        <p:spPr>
          <a:xfrm>
            <a:off x="674669" y="2587930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nro_cli,fecha_inicio</a:t>
            </a:r>
            <a:endParaRPr lang="es-ES" sz="1200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DF243546-697D-CC4A-A37A-34B5E0260168}"/>
              </a:ext>
            </a:extLst>
          </p:cNvPr>
          <p:cNvCxnSpPr>
            <a:cxnSpLocks/>
          </p:cNvCxnSpPr>
          <p:nvPr/>
        </p:nvCxnSpPr>
        <p:spPr>
          <a:xfrm flipV="1">
            <a:off x="1275892" y="2152545"/>
            <a:ext cx="919477" cy="4381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uadroTexto 7">
            <a:extLst>
              <a:ext uri="{FF2B5EF4-FFF2-40B4-BE49-F238E27FC236}">
                <a16:creationId xmlns:a16="http://schemas.microsoft.com/office/drawing/2014/main" id="{D9B19DBA-7D70-7B43-8337-120974D830EB}"/>
              </a:ext>
            </a:extLst>
          </p:cNvPr>
          <p:cNvSpPr txBox="1"/>
          <p:nvPr/>
        </p:nvSpPr>
        <p:spPr>
          <a:xfrm>
            <a:off x="2891376" y="2658114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nro_cliente,nombre</a:t>
            </a:r>
            <a:endParaRPr lang="es-ES" sz="1200" dirty="0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6E02675-61A3-D24E-A744-CDF567BC4678}"/>
              </a:ext>
            </a:extLst>
          </p:cNvPr>
          <p:cNvCxnSpPr>
            <a:cxnSpLocks/>
          </p:cNvCxnSpPr>
          <p:nvPr/>
        </p:nvCxnSpPr>
        <p:spPr>
          <a:xfrm flipH="1" flipV="1">
            <a:off x="2443540" y="2235782"/>
            <a:ext cx="1080496" cy="352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B3C7FBC5-4670-0B44-A7C5-15DA1EFA5401}"/>
              </a:ext>
            </a:extLst>
          </p:cNvPr>
          <p:cNvCxnSpPr>
            <a:cxnSpLocks/>
          </p:cNvCxnSpPr>
          <p:nvPr/>
        </p:nvCxnSpPr>
        <p:spPr>
          <a:xfrm flipV="1">
            <a:off x="2308627" y="1321193"/>
            <a:ext cx="0" cy="52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CB43C56-BFBA-DE49-9FE3-640918F57058}"/>
              </a:ext>
            </a:extLst>
          </p:cNvPr>
          <p:cNvSpPr txBox="1"/>
          <p:nvPr/>
        </p:nvSpPr>
        <p:spPr>
          <a:xfrm>
            <a:off x="448766" y="3151309"/>
            <a:ext cx="201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 32500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Lr=40 bytes</a:t>
            </a:r>
          </a:p>
          <a:p>
            <a:r>
              <a:rPr lang="es-ES" sz="1200" dirty="0"/>
              <a:t>Fr=1024/40=25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Br=32500/25=1300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3D897BB-3599-4A45-AB42-DEA20E203C21}"/>
              </a:ext>
            </a:extLst>
          </p:cNvPr>
          <p:cNvSpPr txBox="1"/>
          <p:nvPr/>
        </p:nvSpPr>
        <p:spPr>
          <a:xfrm>
            <a:off x="2826673" y="3200463"/>
            <a:ext cx="20120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/>
              <a:t>Nr</a:t>
            </a:r>
            <a:r>
              <a:rPr lang="es-ES" sz="1200" dirty="0"/>
              <a:t>= 100.000 </a:t>
            </a:r>
            <a:r>
              <a:rPr lang="es-ES" sz="1200" dirty="0" err="1"/>
              <a:t>reg</a:t>
            </a:r>
            <a:endParaRPr lang="es-ES" sz="1200" dirty="0"/>
          </a:p>
          <a:p>
            <a:r>
              <a:rPr lang="es-ES" sz="1200" dirty="0"/>
              <a:t>Lr=40 bytes</a:t>
            </a:r>
          </a:p>
          <a:p>
            <a:r>
              <a:rPr lang="es-ES" sz="1200" dirty="0"/>
              <a:t>Fr=1024/40=25 </a:t>
            </a:r>
            <a:r>
              <a:rPr lang="es-ES" sz="1200" dirty="0" err="1"/>
              <a:t>reg</a:t>
            </a:r>
            <a:r>
              <a:rPr lang="es-ES" sz="1200" dirty="0"/>
              <a:t>/</a:t>
            </a:r>
            <a:r>
              <a:rPr lang="es-ES" sz="1200" dirty="0" err="1"/>
              <a:t>blq</a:t>
            </a:r>
            <a:endParaRPr lang="es-ES" sz="1200" dirty="0"/>
          </a:p>
          <a:p>
            <a:r>
              <a:rPr lang="es-ES" sz="1200" dirty="0"/>
              <a:t>Br=100000/25=4000 </a:t>
            </a:r>
            <a:r>
              <a:rPr lang="es-ES" sz="1200" dirty="0" err="1"/>
              <a:t>blq</a:t>
            </a:r>
            <a:endParaRPr lang="es-ES" sz="1200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CB2C39-F2B2-4A4F-9F9D-5AA7EF915B16}"/>
              </a:ext>
            </a:extLst>
          </p:cNvPr>
          <p:cNvSpPr txBox="1"/>
          <p:nvPr/>
        </p:nvSpPr>
        <p:spPr>
          <a:xfrm>
            <a:off x="5488039" y="1254474"/>
            <a:ext cx="50121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Coste del </a:t>
            </a:r>
            <a:r>
              <a:rPr lang="es-ES" sz="1200" dirty="0" err="1"/>
              <a:t>join</a:t>
            </a:r>
            <a:r>
              <a:rPr lang="es-ES" sz="1200" dirty="0"/>
              <a:t>:</a:t>
            </a:r>
          </a:p>
          <a:p>
            <a:r>
              <a:rPr lang="es-ES" sz="1200" dirty="0"/>
              <a:t>- Bucle anidado por bloques --&gt; </a:t>
            </a:r>
            <a:r>
              <a:rPr lang="es-ES" dirty="0"/>
              <a:t>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+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dos entradas se leen del disco </a:t>
            </a:r>
            <a:r>
              <a:rPr lang="es-ES" sz="1200" dirty="0">
                <a:sym typeface="Wingdings" pitchFamily="2" charset="2"/>
              </a:rPr>
              <a:t> bucle anidado por bloques o índice, se puede encauzar una de las ramas, y la otra hay que materializarla en disco 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endParaRPr lang="es-ES" sz="1200" dirty="0"/>
          </a:p>
          <a:p>
            <a:r>
              <a:rPr lang="es-ES" sz="1200" dirty="0"/>
              <a:t>Encauzar una rama y materializar otra</a:t>
            </a:r>
          </a:p>
          <a:p>
            <a:r>
              <a:rPr lang="es-ES" sz="1200" dirty="0"/>
              <a:t>- Rama materializo </a:t>
            </a:r>
            <a:r>
              <a:rPr lang="es-ES" sz="1200" dirty="0">
                <a:sym typeface="Wingdings" pitchFamily="2" charset="2"/>
              </a:rPr>
              <a:t>1300 bloques , bs=1300 </a:t>
            </a:r>
            <a:r>
              <a:rPr lang="es-ES" sz="1200" dirty="0" err="1">
                <a:sym typeface="Wingdings" pitchFamily="2" charset="2"/>
              </a:rPr>
              <a:t>blq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Rama encauzo  4000 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  ,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=4000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/ ( M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b</a:t>
            </a:r>
            <a:r>
              <a:rPr lang="es-ES" sz="1200" baseline="-25000" dirty="0"/>
              <a:t>s</a:t>
            </a:r>
            <a:r>
              <a:rPr lang="es-ES" sz="1200" dirty="0"/>
              <a:t> , M=3 ; 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C= </a:t>
            </a:r>
            <a:r>
              <a:rPr lang="es-ES" sz="1200" dirty="0">
                <a:sym typeface="Symbol" pitchFamily="2" charset="2"/>
              </a:rPr>
              <a:t></a:t>
            </a:r>
            <a:r>
              <a:rPr lang="es-ES" sz="1200" dirty="0"/>
              <a:t> 4000 / ( 3 – 2 ) </a:t>
            </a:r>
            <a:r>
              <a:rPr lang="es-ES" sz="1200" dirty="0">
                <a:sym typeface="Symbol" pitchFamily="2" charset="2"/>
              </a:rPr>
              <a:t></a:t>
            </a:r>
            <a:r>
              <a:rPr lang="es-ES" sz="1200" dirty="0"/>
              <a:t> * 1300 = 5.2E6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Coste </a:t>
            </a:r>
            <a:r>
              <a:rPr lang="es-ES" sz="1200" dirty="0" err="1"/>
              <a:t>join</a:t>
            </a:r>
            <a:r>
              <a:rPr lang="es-ES" sz="1200" dirty="0"/>
              <a:t>= 5.2E6 </a:t>
            </a:r>
            <a:r>
              <a:rPr lang="es-ES" sz="1200" dirty="0" err="1"/>
              <a:t>blq</a:t>
            </a:r>
            <a:r>
              <a:rPr lang="es-ES" sz="1200" dirty="0"/>
              <a:t> + materializar en disco 1300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  <a:p>
            <a:pPr marL="171450" indent="-171450">
              <a:buFontTx/>
              <a:buChar char="-"/>
            </a:pPr>
            <a:r>
              <a:rPr lang="es-ES" sz="1200" dirty="0"/>
              <a:t>Bucle anidado indexado, no se puede </a:t>
            </a:r>
            <a:r>
              <a:rPr lang="es-ES" sz="1200" dirty="0">
                <a:sym typeface="Wingdings" pitchFamily="2" charset="2"/>
              </a:rPr>
              <a:t> no hay índices en </a:t>
            </a:r>
            <a:r>
              <a:rPr lang="es-ES" sz="1200" dirty="0" err="1">
                <a:sym typeface="Wingdings" pitchFamily="2" charset="2"/>
              </a:rPr>
              <a:t>nro_cliente</a:t>
            </a:r>
            <a:endParaRPr lang="es-ES" sz="1200" dirty="0">
              <a:sym typeface="Wingdings" pitchFamily="2" charset="2"/>
            </a:endParaRP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Reunión por mezcla, las tablas no están ordenadas por </a:t>
            </a:r>
            <a:r>
              <a:rPr lang="es-ES" sz="1200" dirty="0" err="1">
                <a:sym typeface="Wingdings" pitchFamily="2" charset="2"/>
              </a:rPr>
              <a:t>nro_cliente</a:t>
            </a:r>
            <a:r>
              <a:rPr lang="es-ES" sz="1200" dirty="0">
                <a:sym typeface="Wingdings" pitchFamily="2" charset="2"/>
              </a:rPr>
              <a:t>, no se usa.</a:t>
            </a:r>
          </a:p>
          <a:p>
            <a:pPr marL="171450" indent="-171450">
              <a:buFontTx/>
              <a:buChar char="-"/>
            </a:pPr>
            <a:r>
              <a:rPr lang="es-ES" sz="1200" dirty="0">
                <a:sym typeface="Wingdings" pitchFamily="2" charset="2"/>
              </a:rPr>
              <a:t>-Hash </a:t>
            </a:r>
            <a:r>
              <a:rPr lang="es-ES" sz="1200" dirty="0" err="1">
                <a:sym typeface="Wingdings" pitchFamily="2" charset="2"/>
              </a:rPr>
              <a:t>join</a:t>
            </a:r>
            <a:r>
              <a:rPr lang="es-ES" sz="1200" dirty="0">
                <a:sym typeface="Wingdings" pitchFamily="2" charset="2"/>
              </a:rPr>
              <a:t>  </a:t>
            </a:r>
            <a:r>
              <a:rPr lang="es-ES" sz="1200" dirty="0"/>
              <a:t>3*(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+ b</a:t>
            </a:r>
            <a:r>
              <a:rPr lang="es-ES" sz="1200" baseline="-25000" dirty="0"/>
              <a:t>s</a:t>
            </a:r>
            <a:r>
              <a:rPr lang="es-ES" sz="1200" dirty="0"/>
              <a:t>)</a:t>
            </a:r>
            <a:r>
              <a:rPr lang="es-ES" sz="1200" dirty="0">
                <a:effectLst/>
              </a:rPr>
              <a:t> si las dos entradas se leen del disco. Hash </a:t>
            </a:r>
            <a:r>
              <a:rPr lang="es-ES" sz="1200" dirty="0" err="1">
                <a:effectLst/>
              </a:rPr>
              <a:t>join</a:t>
            </a:r>
            <a:r>
              <a:rPr lang="es-ES" sz="1200" dirty="0">
                <a:effectLst/>
              </a:rPr>
              <a:t> el que puede encauzar las dos ramas de estrada </a:t>
            </a:r>
            <a:r>
              <a:rPr lang="es-ES" sz="1200" dirty="0">
                <a:effectLst/>
                <a:sym typeface="Wingdings" pitchFamily="2" charset="2"/>
              </a:rPr>
              <a:t> 2</a:t>
            </a:r>
            <a:r>
              <a:rPr lang="es-ES" sz="1200" dirty="0"/>
              <a:t>*(</a:t>
            </a:r>
            <a:r>
              <a:rPr lang="es-ES" sz="1200" dirty="0" err="1"/>
              <a:t>b</a:t>
            </a:r>
            <a:r>
              <a:rPr lang="es-ES" sz="1200" baseline="-25000" dirty="0" err="1"/>
              <a:t>r</a:t>
            </a:r>
            <a:r>
              <a:rPr lang="es-ES" sz="1200" dirty="0"/>
              <a:t> + b</a:t>
            </a:r>
            <a:r>
              <a:rPr lang="es-ES" sz="1200" baseline="-25000" dirty="0"/>
              <a:t>s</a:t>
            </a:r>
            <a:r>
              <a:rPr lang="es-ES" sz="1200" dirty="0"/>
              <a:t>)</a:t>
            </a:r>
            <a:r>
              <a:rPr lang="es-ES" sz="1200" dirty="0">
                <a:effectLst/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es-ES" sz="1200" dirty="0"/>
              <a:t>Coste = 2*(1300+4000)=</a:t>
            </a:r>
            <a:r>
              <a:rPr lang="es-ES" sz="1200" dirty="0">
                <a:solidFill>
                  <a:srgbClr val="FF0000"/>
                </a:solidFill>
              </a:rPr>
              <a:t>10.600 </a:t>
            </a:r>
            <a:r>
              <a:rPr lang="es-ES" sz="1200" dirty="0" err="1"/>
              <a:t>blq</a:t>
            </a:r>
            <a:endParaRPr lang="es-ES" sz="1200" dirty="0"/>
          </a:p>
          <a:p>
            <a:pPr marL="171450" indent="-171450">
              <a:buFontTx/>
              <a:buChar char="-"/>
            </a:pPr>
            <a:endParaRPr lang="es-ES" sz="1200" dirty="0"/>
          </a:p>
          <a:p>
            <a:endParaRPr lang="es-ES" sz="120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46F7C5CB-0143-C64D-80E2-8CA3D1425A66}"/>
              </a:ext>
            </a:extLst>
          </p:cNvPr>
          <p:cNvSpPr/>
          <p:nvPr/>
        </p:nvSpPr>
        <p:spPr>
          <a:xfrm>
            <a:off x="531383" y="4592737"/>
            <a:ext cx="876728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b="1" dirty="0"/>
              <a:t>La salida se graba en disco </a:t>
            </a:r>
            <a:r>
              <a:rPr lang="es-ES" sz="1200" b="1" dirty="0">
                <a:sym typeface="Wingdings" pitchFamily="2" charset="2"/>
              </a:rPr>
              <a:t> Materializar la proyección última</a:t>
            </a:r>
          </a:p>
          <a:p>
            <a:r>
              <a:rPr lang="es-ES" sz="1200" dirty="0" err="1">
                <a:sym typeface="Wingdings" pitchFamily="2" charset="2"/>
              </a:rPr>
              <a:t>Nr</a:t>
            </a:r>
            <a:r>
              <a:rPr lang="es-ES" sz="1200" dirty="0">
                <a:sym typeface="Wingdings" pitchFamily="2" charset="2"/>
              </a:rPr>
              <a:t>=32500 </a:t>
            </a:r>
            <a:r>
              <a:rPr lang="es-ES" sz="1200" dirty="0" err="1">
                <a:sym typeface="Wingdings" pitchFamily="2" charset="2"/>
              </a:rPr>
              <a:t>reg</a:t>
            </a:r>
            <a:r>
              <a:rPr lang="es-ES" sz="1200" dirty="0">
                <a:sym typeface="Wingdings" pitchFamily="2" charset="2"/>
              </a:rPr>
              <a:t>, Lr=3*20=60 bytes; </a:t>
            </a:r>
            <a:r>
              <a:rPr lang="es-ES" sz="1200" dirty="0" err="1">
                <a:sym typeface="Wingdings" pitchFamily="2" charset="2"/>
              </a:rPr>
              <a:t>fr</a:t>
            </a:r>
            <a:r>
              <a:rPr lang="es-ES" sz="1200" dirty="0">
                <a:sym typeface="Wingdings" pitchFamily="2" charset="2"/>
              </a:rPr>
              <a:t>=1024/60=17 </a:t>
            </a:r>
            <a:r>
              <a:rPr lang="es-ES" sz="1200" dirty="0" err="1">
                <a:sym typeface="Wingdings" pitchFamily="2" charset="2"/>
              </a:rPr>
              <a:t>reg</a:t>
            </a:r>
            <a:r>
              <a:rPr lang="es-ES" sz="1200" dirty="0">
                <a:sym typeface="Wingdings" pitchFamily="2" charset="2"/>
              </a:rPr>
              <a:t>/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; </a:t>
            </a:r>
            <a:r>
              <a:rPr lang="es-ES" sz="1200" dirty="0" err="1">
                <a:sym typeface="Wingdings" pitchFamily="2" charset="2"/>
              </a:rPr>
              <a:t>br</a:t>
            </a:r>
            <a:r>
              <a:rPr lang="es-ES" sz="1200" dirty="0">
                <a:sym typeface="Wingdings" pitchFamily="2" charset="2"/>
              </a:rPr>
              <a:t>=32500/17=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1912</a:t>
            </a:r>
            <a:r>
              <a:rPr lang="es-ES" sz="1200" dirty="0">
                <a:sym typeface="Wingdings" pitchFamily="2" charset="2"/>
              </a:rPr>
              <a:t> </a:t>
            </a:r>
            <a:r>
              <a:rPr lang="es-ES" sz="1200" dirty="0" err="1">
                <a:sym typeface="Wingdings" pitchFamily="2" charset="2"/>
              </a:rPr>
              <a:t>blq</a:t>
            </a:r>
            <a:r>
              <a:rPr lang="es-ES" sz="1200" dirty="0">
                <a:sym typeface="Wingdings" pitchFamily="2" charset="2"/>
              </a:rPr>
              <a:t> </a:t>
            </a:r>
            <a:endParaRPr lang="es-ES" sz="1200" dirty="0"/>
          </a:p>
          <a:p>
            <a:r>
              <a:rPr lang="es-ES" sz="1200" dirty="0"/>
              <a:t> 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857F678F-C40B-4E47-87A6-58D79E8167CE}"/>
              </a:ext>
            </a:extLst>
          </p:cNvPr>
          <p:cNvSpPr txBox="1"/>
          <p:nvPr/>
        </p:nvSpPr>
        <p:spPr>
          <a:xfrm>
            <a:off x="1492361" y="5595342"/>
            <a:ext cx="245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∏</a:t>
            </a:r>
            <a:r>
              <a:rPr lang="es-ES" sz="1200" dirty="0" err="1"/>
              <a:t>nro_cli,nombre,fecha_inicio</a:t>
            </a:r>
            <a:endParaRPr lang="es-ES" sz="1200" dirty="0"/>
          </a:p>
        </p:txBody>
      </p: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BEBF15DF-1941-3C4B-AEED-B8D21A5A8F50}"/>
              </a:ext>
            </a:extLst>
          </p:cNvPr>
          <p:cNvCxnSpPr>
            <a:cxnSpLocks/>
          </p:cNvCxnSpPr>
          <p:nvPr/>
        </p:nvCxnSpPr>
        <p:spPr>
          <a:xfrm flipV="1">
            <a:off x="1642265" y="4958252"/>
            <a:ext cx="0" cy="6265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01E0DFAC-08E0-5E41-B72F-EE72704C5DD8}"/>
              </a:ext>
            </a:extLst>
          </p:cNvPr>
          <p:cNvCxnSpPr>
            <a:cxnSpLocks/>
          </p:cNvCxnSpPr>
          <p:nvPr/>
        </p:nvCxnSpPr>
        <p:spPr>
          <a:xfrm flipV="1">
            <a:off x="1443328" y="5217399"/>
            <a:ext cx="370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cto 18">
            <a:extLst>
              <a:ext uri="{FF2B5EF4-FFF2-40B4-BE49-F238E27FC236}">
                <a16:creationId xmlns:a16="http://schemas.microsoft.com/office/drawing/2014/main" id="{287AA1A0-E9BB-4B4B-9A06-89ADB084F073}"/>
              </a:ext>
            </a:extLst>
          </p:cNvPr>
          <p:cNvCxnSpPr>
            <a:cxnSpLocks/>
          </p:cNvCxnSpPr>
          <p:nvPr/>
        </p:nvCxnSpPr>
        <p:spPr>
          <a:xfrm flipV="1">
            <a:off x="1438191" y="5307567"/>
            <a:ext cx="370237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C67A9182-0C71-7A42-AE54-21D6B3626395}"/>
              </a:ext>
            </a:extLst>
          </p:cNvPr>
          <p:cNvCxnSpPr>
            <a:cxnSpLocks/>
          </p:cNvCxnSpPr>
          <p:nvPr/>
        </p:nvCxnSpPr>
        <p:spPr>
          <a:xfrm flipV="1">
            <a:off x="1637557" y="6083671"/>
            <a:ext cx="0" cy="522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ángulo 20">
            <a:extLst>
              <a:ext uri="{FF2B5EF4-FFF2-40B4-BE49-F238E27FC236}">
                <a16:creationId xmlns:a16="http://schemas.microsoft.com/office/drawing/2014/main" id="{A6EB1125-55A6-BF4D-9DF9-FED9CF6A10B8}"/>
              </a:ext>
            </a:extLst>
          </p:cNvPr>
          <p:cNvSpPr/>
          <p:nvPr/>
        </p:nvSpPr>
        <p:spPr>
          <a:xfrm>
            <a:off x="4229528" y="5017977"/>
            <a:ext cx="727751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dirty="0"/>
              <a:t>Coste total = lectura binaria de tabla casas + lectura secuencial de tabla estancias + coste del primer </a:t>
            </a:r>
            <a:r>
              <a:rPr lang="es-ES" dirty="0" err="1"/>
              <a:t>join</a:t>
            </a:r>
            <a:r>
              <a:rPr lang="es-ES" dirty="0"/>
              <a:t> + leer tabla clientes secuencial + coste del segundo </a:t>
            </a:r>
            <a:r>
              <a:rPr lang="es-ES" dirty="0" err="1"/>
              <a:t>join</a:t>
            </a:r>
            <a:r>
              <a:rPr lang="es-ES" dirty="0"/>
              <a:t> + grabar salida al disco = 427 + 10834+ 11670+ 8334+10600+1912=</a:t>
            </a:r>
            <a:r>
              <a:rPr lang="es-ES" dirty="0">
                <a:solidFill>
                  <a:srgbClr val="FF0000"/>
                </a:solidFill>
              </a:rPr>
              <a:t>43777</a:t>
            </a:r>
            <a:r>
              <a:rPr lang="es-ES" dirty="0"/>
              <a:t> </a:t>
            </a:r>
            <a:r>
              <a:rPr lang="es-ES" dirty="0" err="1"/>
              <a:t>blq</a:t>
            </a:r>
            <a:endParaRPr lang="es-ES" dirty="0"/>
          </a:p>
          <a:p>
            <a:r>
              <a:rPr lang="es-ES" dirty="0">
                <a:sym typeface="Wingdings" pitchFamily="2" charset="2"/>
              </a:rPr>
              <a:t>Memoria usada para el coste anterior= 6*1 </a:t>
            </a:r>
            <a:r>
              <a:rPr lang="es-ES" dirty="0" err="1">
                <a:sym typeface="Wingdings" pitchFamily="2" charset="2"/>
              </a:rPr>
              <a:t>blq</a:t>
            </a:r>
            <a:r>
              <a:rPr lang="es-ES" dirty="0">
                <a:sym typeface="Wingdings" pitchFamily="2" charset="2"/>
              </a:rPr>
              <a:t> + 2*101=208 </a:t>
            </a:r>
            <a:r>
              <a:rPr lang="es-ES" dirty="0" err="1">
                <a:sym typeface="Wingdings" pitchFamily="2" charset="2"/>
              </a:rPr>
              <a:t>blq</a:t>
            </a:r>
            <a:endParaRPr lang="es-E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057520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</TotalTime>
  <Words>1242</Words>
  <Application>Microsoft Macintosh PowerPoint</Application>
  <PresentationFormat>Panorámica</PresentationFormat>
  <Paragraphs>124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Times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12</cp:revision>
  <dcterms:created xsi:type="dcterms:W3CDTF">2020-03-31T07:52:53Z</dcterms:created>
  <dcterms:modified xsi:type="dcterms:W3CDTF">2020-03-31T10:11:44Z</dcterms:modified>
</cp:coreProperties>
</file>