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8D75-8DB7-4CE0-99E7-C2180E43B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973D32-59F3-4370-B916-E109AC53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9B89C-A502-4F69-90C0-5277515B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349B6-6E6E-4D4B-A581-94422B7F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26D98-3BF0-4E15-BB56-0325BEC2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7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49865-F949-4893-89B2-3AEA05ED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F48C26-1BB0-46F9-AF95-8483BF60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1A7B6-261E-4ABC-9B84-0B1FC7F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C3DE3-26C8-46C1-ADCF-8B6F87A9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127B60-F48D-4F19-963F-83A2F663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8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0AA0526-61A3-48EF-AA27-C2DEFCE83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488554-5D78-4B38-B821-27E7EE35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EC6207-1BD6-42FB-971D-6F01FFB81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86D47-1DBE-4680-A86F-C08B3A59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19AA86-F52D-4075-B2C2-8AB722F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1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75275-8BD5-4C15-9560-66640B04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B4DD5-E45D-4F73-85E6-4D7F0B18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ECEB6E-31B4-47DC-80CD-47C8B43C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D5D776-C804-4F62-98E3-13F97825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865623-7754-4E33-A284-56CD9564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88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199DE-F158-4EBD-8B13-76DB8E1E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C3693E-5227-4112-871A-E70C8DFBD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252C49-FB6B-4B9A-94C3-C900E789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DC7318-1C01-4E99-A33E-C3BE3F9F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B5A34-64EF-43E8-800E-74BB52AD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4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5741B-6F3C-41C1-A9AF-988D9A60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95B30-C53C-40CD-AA59-35A9CA0494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FEEEA5-5EB1-4F84-BAC8-314D8122B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DAFAB4-FC17-436E-8760-4A15FDB9F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10F128-BFD3-407D-8A6F-2EA85D44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C2E9C0-A188-4934-8B08-E03E6BEA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974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82943-9215-4771-848D-A38A943A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FAC4E5-CD6A-4B80-A554-5592F32FB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94831B-34D5-48E7-97B4-2E17B3DF0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0E88EB-7BBE-4D40-9EE8-92787E30C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AFF403-2914-4060-B9E8-56DB77AE2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F6FBC8-4AB7-47AD-B099-5EA284AF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B67C3A-8A4D-458B-80A2-D664479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2FA7E7-AC48-4F88-8374-572F920B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36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9CEE5-C381-490A-BDDD-610DF907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4106A3-2F2A-471C-B117-CBF2798D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E07A4E-1939-4EAE-A8A5-A55FC838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BC2108-E9C5-454E-B90B-9260F76B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65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32D16A-DBC5-4D7F-A049-EC2A0E26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2EEB00-BFEC-429E-8DAE-F35EBFE7F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94FFA2-C9BA-49EC-A352-48D27906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3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45953-D552-41EA-8AF9-A777ED0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26670-AB69-4043-AEC5-A56D01C9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54156B-56E9-47D6-9CCE-AA16829E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A313C0-03AD-4A92-8490-CE74D0EB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BB8823-EBD9-4ECF-A476-71AD523A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78CAB3-5DBB-44DE-8910-EEA8FAE0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49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2C79-61E4-4E8C-BC21-9EA00804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751DBA-A819-4D8F-85D4-FB42B74DA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3C2AF-791F-4E34-B7AF-572DB6AF2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FFF60B-34EF-4CE4-A6B0-1E51A075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A44B30-1D62-462E-A3B3-3A69AFA0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2E58A3-95FD-490B-922B-2AC0899F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91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554A95-051D-4705-9548-1ADA4C7F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58FC37-3272-4129-9302-8AEA1C83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E1956-83DC-4C50-A6FC-84E1090D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19CA-EB98-412B-9EE9-80CAB079B526}" type="datetimeFigureOut">
              <a:rPr lang="es-ES" smtClean="0"/>
              <a:t>15/04/2020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66BA63-D3F0-4A5D-8E57-66B37B40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E4DA2-872C-43E7-9D04-F939CD5A8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E1F8-363F-42FE-B157-BF470889C5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949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C77AC5D-085B-47C8-8309-1584CD0E03A4}"/>
              </a:ext>
            </a:extLst>
          </p:cNvPr>
          <p:cNvSpPr txBox="1"/>
          <p:nvPr/>
        </p:nvSpPr>
        <p:spPr>
          <a:xfrm>
            <a:off x="422788" y="491613"/>
            <a:ext cx="117003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Transacciones – Concurrencia – Recuperación</a:t>
            </a:r>
          </a:p>
          <a:p>
            <a:r>
              <a:rPr lang="es-ES" dirty="0"/>
              <a:t>Transacciones </a:t>
            </a:r>
            <a:r>
              <a:rPr lang="es-ES" dirty="0">
                <a:sym typeface="Wingdings" panose="05000000000000000000" pitchFamily="2" charset="2"/>
              </a:rPr>
              <a:t> Unidad lógica de procesamiento compuesta de varias operaciones básicas que acceden a datos de la base de datos para leer o modificar y que debe de ejecutarse completamente.</a:t>
            </a:r>
          </a:p>
          <a:p>
            <a:r>
              <a:rPr lang="es-ES" dirty="0">
                <a:sym typeface="Wingdings" panose="05000000000000000000" pitchFamily="2" charset="2"/>
              </a:rPr>
              <a:t>Ejemplo: pasar dinero de una cuenta A que tiene 1000 euros a una cuenta B que tiene 2000 euros.</a:t>
            </a:r>
          </a:p>
          <a:p>
            <a:r>
              <a:rPr lang="es-ES" dirty="0">
                <a:sym typeface="Wingdings" panose="05000000000000000000" pitchFamily="2" charset="2"/>
              </a:rPr>
              <a:t>Define una transacción en SQL  </a:t>
            </a:r>
            <a:r>
              <a:rPr lang="es-ES" dirty="0" err="1">
                <a:sym typeface="Wingdings" panose="05000000000000000000" pitchFamily="2" charset="2"/>
              </a:rPr>
              <a:t>begin</a:t>
            </a:r>
            <a:r>
              <a:rPr lang="es-ES" dirty="0">
                <a:sym typeface="Wingdings" panose="05000000000000000000" pitchFamily="2" charset="2"/>
              </a:rPr>
              <a:t>;    la transacción ACTIVA</a:t>
            </a:r>
          </a:p>
          <a:p>
            <a:r>
              <a:rPr lang="es-ES" dirty="0">
                <a:sym typeface="Wingdings" panose="05000000000000000000" pitchFamily="2" charset="2"/>
              </a:rPr>
              <a:t>		                         realizar operaciones básicas de SQL: INSERT INTO, UPDATE, DELETE</a:t>
            </a:r>
          </a:p>
          <a:p>
            <a:r>
              <a:rPr lang="es-ES" dirty="0">
                <a:sym typeface="Wingdings" panose="05000000000000000000" pitchFamily="2" charset="2"/>
              </a:rPr>
              <a:t>Acabar una transacción  con éxito  COMMIT;   volcar los datos a la base de datos. </a:t>
            </a:r>
            <a:r>
              <a:rPr lang="es-ES" dirty="0" err="1">
                <a:sym typeface="Wingdings" panose="05000000000000000000" pitchFamily="2" charset="2"/>
              </a:rPr>
              <a:t>Compremeter</a:t>
            </a:r>
            <a:r>
              <a:rPr lang="es-ES" dirty="0">
                <a:sym typeface="Wingdings" panose="05000000000000000000" pitchFamily="2" charset="2"/>
              </a:rPr>
              <a:t>.   COMPROMETIDO</a:t>
            </a:r>
          </a:p>
          <a:p>
            <a:r>
              <a:rPr lang="es-ES" dirty="0">
                <a:sym typeface="Wingdings" panose="05000000000000000000" pitchFamily="2" charset="2"/>
              </a:rPr>
              <a:t>		             abortar la transacción  deshacer los cambios  ROLLBACK; </a:t>
            </a:r>
          </a:p>
          <a:p>
            <a:r>
              <a:rPr lang="es-ES" dirty="0">
                <a:sym typeface="Wingdings" panose="05000000000000000000" pitchFamily="2" charset="2"/>
              </a:rPr>
              <a:t>Sistemas Gestor de Base de Datos  Satisfacer propiedades ACID</a:t>
            </a:r>
          </a:p>
          <a:p>
            <a:r>
              <a:rPr lang="es-ES" dirty="0">
                <a:sym typeface="Wingdings" panose="05000000000000000000" pitchFamily="2" charset="2"/>
              </a:rPr>
              <a:t>A Atomicidad  Transacciones  Una transacción se tiene que ejecutar completamente.  Gestor de Transacciones</a:t>
            </a:r>
          </a:p>
          <a:p>
            <a:r>
              <a:rPr lang="es-ES" dirty="0">
                <a:sym typeface="Wingdings" panose="05000000000000000000" pitchFamily="2" charset="2"/>
              </a:rPr>
              <a:t>C Consistencia de los datos  </a:t>
            </a:r>
            <a:r>
              <a:rPr lang="es-ES" dirty="0" err="1">
                <a:sym typeface="Wingdings" panose="05000000000000000000" pitchFamily="2" charset="2"/>
              </a:rPr>
              <a:t>Cualquiere</a:t>
            </a:r>
            <a:r>
              <a:rPr lang="es-ES" dirty="0">
                <a:sym typeface="Wingdings" panose="05000000000000000000" pitchFamily="2" charset="2"/>
              </a:rPr>
              <a:t> transacción que haga una operación debe de asegurar la consistencia o reglase de diseño de los datos Ejemplo traspaso de dinero de A </a:t>
            </a:r>
            <a:r>
              <a:rPr lang="es-ES" dirty="0" err="1">
                <a:sym typeface="Wingdings" panose="05000000000000000000" pitchFamily="2" charset="2"/>
              </a:rPr>
              <a:t>a</a:t>
            </a:r>
            <a:r>
              <a:rPr lang="es-ES" dirty="0">
                <a:sym typeface="Wingdings" panose="05000000000000000000" pitchFamily="2" charset="2"/>
              </a:rPr>
              <a:t> B,  antes de la transacción A+B=3000 euros, si hago traspaso, cuando acabe la transacción A+B=3000 euros</a:t>
            </a:r>
          </a:p>
          <a:p>
            <a:r>
              <a:rPr lang="es-ES" dirty="0">
                <a:sym typeface="Wingdings" panose="05000000000000000000" pitchFamily="2" charset="2"/>
              </a:rPr>
              <a:t>I  Aislamiento entre transacciones  que una transacción cuando se ejecuta es como si ella estuviese sola en la base de datos  gestor de la concurrencia  bloqueos (</a:t>
            </a:r>
            <a:r>
              <a:rPr lang="es-ES" dirty="0" err="1">
                <a:sym typeface="Wingdings" panose="05000000000000000000" pitchFamily="2" charset="2"/>
              </a:rPr>
              <a:t>locks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r>
              <a:rPr lang="es-ES" dirty="0">
                <a:sym typeface="Wingdings" panose="05000000000000000000" pitchFamily="2" charset="2"/>
              </a:rPr>
              <a:t>D Durabilidad  gestor de la recuperación  diario del sistema (WAL), asegura que si una transacción ha realizado </a:t>
            </a:r>
            <a:r>
              <a:rPr lang="es-ES" dirty="0" err="1">
                <a:sym typeface="Wingdings" panose="05000000000000000000" pitchFamily="2" charset="2"/>
              </a:rPr>
              <a:t>commit</a:t>
            </a:r>
            <a:r>
              <a:rPr lang="es-ES" dirty="0">
                <a:sym typeface="Wingdings" panose="05000000000000000000" pitchFamily="2" charset="2"/>
              </a:rPr>
              <a:t>, sus cambios estén reflejados en la base de datos .</a:t>
            </a:r>
          </a:p>
        </p:txBody>
      </p:sp>
    </p:spTree>
    <p:extLst>
      <p:ext uri="{BB962C8B-B14F-4D97-AF65-F5344CB8AC3E}">
        <p14:creationId xmlns:p14="http://schemas.microsoft.com/office/powerpoint/2010/main" val="376499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9D44839-7FAC-43CF-8C31-D1DAFE3AB259}"/>
              </a:ext>
            </a:extLst>
          </p:cNvPr>
          <p:cNvSpPr txBox="1"/>
          <p:nvPr/>
        </p:nvSpPr>
        <p:spPr>
          <a:xfrm>
            <a:off x="530941" y="108156"/>
            <a:ext cx="1155290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Conceptos de transacciones</a:t>
            </a:r>
          </a:p>
          <a:p>
            <a:r>
              <a:rPr lang="es-ES" dirty="0"/>
              <a:t>Planificación de transacciones </a:t>
            </a:r>
            <a:r>
              <a:rPr lang="es-ES" dirty="0">
                <a:sym typeface="Wingdings" panose="05000000000000000000" pitchFamily="2" charset="2"/>
              </a:rPr>
              <a:t> conjunto ordenado de instrucciones de transacciones que se ejecutan de un orden determinado  2 tipos de planificación  Serie o Concurrente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Planificación							Planificación Concurrente</a:t>
            </a:r>
          </a:p>
          <a:p>
            <a:r>
              <a:rPr lang="es-ES" dirty="0">
                <a:sym typeface="Wingdings" panose="05000000000000000000" pitchFamily="2" charset="2"/>
              </a:rPr>
              <a:t>Serie			</a:t>
            </a:r>
          </a:p>
          <a:p>
            <a:r>
              <a:rPr lang="es-ES" dirty="0">
                <a:sym typeface="Wingdings" panose="05000000000000000000" pitchFamily="2" charset="2"/>
              </a:rPr>
              <a:t>Tiene buenas propiedades de consistencia de datos			Debe tener buenas 											propiedades Algunas pueden tenerlas 								otras no</a:t>
            </a:r>
          </a:p>
          <a:p>
            <a:r>
              <a:rPr lang="es-ES" dirty="0">
                <a:sym typeface="Wingdings" panose="05000000000000000000" pitchFamily="2" charset="2"/>
              </a:rPr>
              <a:t>Pero no es eficiente.</a:t>
            </a:r>
          </a:p>
          <a:p>
            <a:endParaRPr lang="es-ES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A5ADD4D1-848F-4D07-A7EA-6B0A5BDBAD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619328"/>
              </p:ext>
            </p:extLst>
          </p:nvPr>
        </p:nvGraphicFramePr>
        <p:xfrm>
          <a:off x="688258" y="1672278"/>
          <a:ext cx="2458065" cy="3489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226">
                  <a:extLst>
                    <a:ext uri="{9D8B030D-6E8A-4147-A177-3AD203B41FA5}">
                      <a16:colId xmlns:a16="http://schemas.microsoft.com/office/drawing/2014/main" val="2365615147"/>
                    </a:ext>
                  </a:extLst>
                </a:gridCol>
                <a:gridCol w="1220839">
                  <a:extLst>
                    <a:ext uri="{9D8B030D-6E8A-4147-A177-3AD203B41FA5}">
                      <a16:colId xmlns:a16="http://schemas.microsoft.com/office/drawing/2014/main" val="3961764041"/>
                    </a:ext>
                  </a:extLst>
                </a:gridCol>
              </a:tblGrid>
              <a:tr h="387740">
                <a:tc>
                  <a:txBody>
                    <a:bodyPr/>
                    <a:lstStyle/>
                    <a:p>
                      <a:r>
                        <a:rPr lang="es-E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55359"/>
                  </a:ext>
                </a:extLst>
              </a:tr>
              <a:tr h="387740">
                <a:tc>
                  <a:txBody>
                    <a:bodyPr/>
                    <a:lstStyle/>
                    <a:p>
                      <a:r>
                        <a:rPr lang="es-E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240496"/>
                  </a:ext>
                </a:extLst>
              </a:tr>
              <a:tr h="387740">
                <a:tc>
                  <a:txBody>
                    <a:bodyPr/>
                    <a:lstStyle/>
                    <a:p>
                      <a:r>
                        <a:rPr lang="es-E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503681"/>
                  </a:ext>
                </a:extLst>
              </a:tr>
              <a:tr h="387740">
                <a:tc>
                  <a:txBody>
                    <a:bodyPr/>
                    <a:lstStyle/>
                    <a:p>
                      <a:r>
                        <a:rPr lang="es-E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957611"/>
                  </a:ext>
                </a:extLst>
              </a:tr>
              <a:tr h="387740">
                <a:tc>
                  <a:txBody>
                    <a:bodyPr/>
                    <a:lstStyle/>
                    <a:p>
                      <a:r>
                        <a:rPr lang="es-E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6128"/>
                  </a:ext>
                </a:extLst>
              </a:tr>
              <a:tr h="3877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939700"/>
                  </a:ext>
                </a:extLst>
              </a:tr>
              <a:tr h="3877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622571"/>
                  </a:ext>
                </a:extLst>
              </a:tr>
              <a:tr h="3877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510859"/>
                  </a:ext>
                </a:extLst>
              </a:tr>
              <a:tr h="3877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21265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EC02DC4-2AEA-4A68-96B7-3FFC264DD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75281"/>
              </p:ext>
            </p:extLst>
          </p:nvPr>
        </p:nvGraphicFramePr>
        <p:xfrm>
          <a:off x="8583561" y="1672278"/>
          <a:ext cx="2058220" cy="3465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394">
                  <a:extLst>
                    <a:ext uri="{9D8B030D-6E8A-4147-A177-3AD203B41FA5}">
                      <a16:colId xmlns:a16="http://schemas.microsoft.com/office/drawing/2014/main" val="1445729225"/>
                    </a:ext>
                  </a:extLst>
                </a:gridCol>
                <a:gridCol w="1084826">
                  <a:extLst>
                    <a:ext uri="{9D8B030D-6E8A-4147-A177-3AD203B41FA5}">
                      <a16:colId xmlns:a16="http://schemas.microsoft.com/office/drawing/2014/main" val="2523710007"/>
                    </a:ext>
                  </a:extLst>
                </a:gridCol>
              </a:tblGrid>
              <a:tr h="385098">
                <a:tc>
                  <a:txBody>
                    <a:bodyPr/>
                    <a:lstStyle/>
                    <a:p>
                      <a:r>
                        <a:rPr lang="es-E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87625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r>
                        <a:rPr lang="es-E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4832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r>
                        <a:rPr lang="es-E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32024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30343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70728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r>
                        <a:rPr lang="es-E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791430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r>
                        <a:rPr lang="es-E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90310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38226"/>
                  </a:ext>
                </a:extLst>
              </a:tr>
              <a:tr h="38509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07123"/>
                  </a:ext>
                </a:extLst>
              </a:tr>
            </a:tbl>
          </a:graphicData>
        </a:graphic>
      </p:graphicFrame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4AF16C8F-949F-482E-A284-F47904ECCB67}"/>
              </a:ext>
            </a:extLst>
          </p:cNvPr>
          <p:cNvSpPr/>
          <p:nvPr/>
        </p:nvSpPr>
        <p:spPr>
          <a:xfrm rot="10800000">
            <a:off x="4385187" y="3234813"/>
            <a:ext cx="2772697" cy="275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9A8F0C-A541-4E95-8907-10F0F37E3342}"/>
              </a:ext>
            </a:extLst>
          </p:cNvPr>
          <p:cNvSpPr txBox="1"/>
          <p:nvPr/>
        </p:nvSpPr>
        <p:spPr>
          <a:xfrm flipH="1">
            <a:off x="5771535" y="2784676"/>
            <a:ext cx="65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299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67A9A13-EE6A-4AD9-89DB-B66D5BAEB5E2}"/>
              </a:ext>
            </a:extLst>
          </p:cNvPr>
          <p:cNvSpPr txBox="1"/>
          <p:nvPr/>
        </p:nvSpPr>
        <p:spPr>
          <a:xfrm>
            <a:off x="452284" y="344129"/>
            <a:ext cx="11454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Vamos a estudiar si una Transacción es equivalente a una planificación Serie</a:t>
            </a:r>
            <a:r>
              <a:rPr lang="es-ES" dirty="0">
                <a:sym typeface="Wingdings" panose="05000000000000000000" pitchFamily="2" charset="2"/>
              </a:rPr>
              <a:t> Si es </a:t>
            </a:r>
            <a:r>
              <a:rPr lang="es-ES" dirty="0" err="1">
                <a:sym typeface="Wingdings" panose="05000000000000000000" pitchFamily="2" charset="2"/>
              </a:rPr>
              <a:t>secuenciable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2 tipos de </a:t>
            </a:r>
            <a:r>
              <a:rPr lang="es-ES" dirty="0" err="1">
                <a:sym typeface="Wingdings" panose="05000000000000000000" pitchFamily="2" charset="2"/>
              </a:rPr>
              <a:t>secuenciabilidad</a:t>
            </a: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s-ES" dirty="0" err="1">
                <a:sym typeface="Wingdings" panose="05000000000000000000" pitchFamily="2" charset="2"/>
              </a:rPr>
              <a:t>Secuenciabilidad</a:t>
            </a:r>
            <a:r>
              <a:rPr lang="es-ES" dirty="0">
                <a:sym typeface="Wingdings" panose="05000000000000000000" pitchFamily="2" charset="2"/>
              </a:rPr>
              <a:t> en conflictos</a:t>
            </a:r>
          </a:p>
          <a:p>
            <a:pPr marL="285750" indent="-285750">
              <a:buFontTx/>
              <a:buChar char="-"/>
            </a:pPr>
            <a:r>
              <a:rPr lang="es-ES" dirty="0" err="1">
                <a:sym typeface="Wingdings" panose="05000000000000000000" pitchFamily="2" charset="2"/>
              </a:rPr>
              <a:t>Secuenciabilidad</a:t>
            </a:r>
            <a:r>
              <a:rPr lang="es-ES" dirty="0">
                <a:sym typeface="Wingdings" panose="05000000000000000000" pitchFamily="2" charset="2"/>
              </a:rPr>
              <a:t> en vistas</a:t>
            </a:r>
          </a:p>
          <a:p>
            <a:r>
              <a:rPr lang="es-ES" dirty="0">
                <a:sym typeface="Wingdings" panose="05000000000000000000" pitchFamily="2" charset="2"/>
              </a:rPr>
              <a:t>En conflictos  un conflicto? 2 instrucciones de una transacción Ti y otra transacción </a:t>
            </a:r>
            <a:r>
              <a:rPr lang="es-ES" dirty="0" err="1">
                <a:sym typeface="Wingdings" panose="05000000000000000000" pitchFamily="2" charset="2"/>
              </a:rPr>
              <a:t>Tj</a:t>
            </a:r>
            <a:r>
              <a:rPr lang="es-ES" dirty="0">
                <a:sym typeface="Wingdings" panose="05000000000000000000" pitchFamily="2" charset="2"/>
              </a:rPr>
              <a:t> están en conflicto, si acceden al mismo elemento de datos y por lo menos una de las instrucciones es un WRITE. Luego dos instrucciones que no tienen conflicto en el mismo elemento de datos  READ ambas</a:t>
            </a:r>
          </a:p>
          <a:p>
            <a:r>
              <a:rPr lang="es-ES" dirty="0">
                <a:sym typeface="Wingdings" panose="05000000000000000000" pitchFamily="2" charset="2"/>
              </a:rPr>
              <a:t>Si yo puedo cambiar instrucciones no conflictivas de orden o de sitio y consigo obtener un planificación serie  Planificación </a:t>
            </a:r>
            <a:r>
              <a:rPr lang="es-ES" dirty="0" err="1">
                <a:sym typeface="Wingdings" panose="05000000000000000000" pitchFamily="2" charset="2"/>
              </a:rPr>
              <a:t>concurrent</a:t>
            </a:r>
            <a:r>
              <a:rPr lang="es-ES" dirty="0">
                <a:sym typeface="Wingdings" panose="05000000000000000000" pitchFamily="2" charset="2"/>
              </a:rPr>
              <a:t> es </a:t>
            </a:r>
            <a:r>
              <a:rPr lang="es-ES" dirty="0" err="1">
                <a:sym typeface="Wingdings" panose="05000000000000000000" pitchFamily="2" charset="2"/>
              </a:rPr>
              <a:t>equivalene</a:t>
            </a:r>
            <a:r>
              <a:rPr lang="es-ES" dirty="0">
                <a:sym typeface="Wingdings" panose="05000000000000000000" pitchFamily="2" charset="2"/>
              </a:rPr>
              <a:t> en conflictos a una planificación serie.</a:t>
            </a:r>
            <a:endParaRPr lang="es-ES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05EFCD5-2339-43AF-AE9F-9216FD175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19931"/>
              </p:ext>
            </p:extLst>
          </p:nvPr>
        </p:nvGraphicFramePr>
        <p:xfrm>
          <a:off x="629265" y="3095788"/>
          <a:ext cx="1976284" cy="3302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3058">
                  <a:extLst>
                    <a:ext uri="{9D8B030D-6E8A-4147-A177-3AD203B41FA5}">
                      <a16:colId xmlns:a16="http://schemas.microsoft.com/office/drawing/2014/main" val="2225752600"/>
                    </a:ext>
                  </a:extLst>
                </a:gridCol>
                <a:gridCol w="983226">
                  <a:extLst>
                    <a:ext uri="{9D8B030D-6E8A-4147-A177-3AD203B41FA5}">
                      <a16:colId xmlns:a16="http://schemas.microsoft.com/office/drawing/2014/main" val="2361913876"/>
                    </a:ext>
                  </a:extLst>
                </a:gridCol>
              </a:tblGrid>
              <a:tr h="376405">
                <a:tc>
                  <a:txBody>
                    <a:bodyPr/>
                    <a:lstStyle/>
                    <a:p>
                      <a:r>
                        <a:rPr lang="es-E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04489"/>
                  </a:ext>
                </a:extLst>
              </a:tr>
              <a:tr h="357301">
                <a:tc>
                  <a:txBody>
                    <a:bodyPr/>
                    <a:lstStyle/>
                    <a:p>
                      <a:r>
                        <a:rPr lang="es-E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69527"/>
                  </a:ext>
                </a:extLst>
              </a:tr>
              <a:tr h="357301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3926"/>
                  </a:ext>
                </a:extLst>
              </a:tr>
              <a:tr h="35730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49602"/>
                  </a:ext>
                </a:extLst>
              </a:tr>
              <a:tr h="35730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256343"/>
                  </a:ext>
                </a:extLst>
              </a:tr>
              <a:tr h="357301">
                <a:tc>
                  <a:txBody>
                    <a:bodyPr/>
                    <a:lstStyle/>
                    <a:p>
                      <a:r>
                        <a:rPr lang="es-E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518347"/>
                  </a:ext>
                </a:extLst>
              </a:tr>
              <a:tr h="357301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53932"/>
                  </a:ext>
                </a:extLst>
              </a:tr>
              <a:tr h="357301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06365"/>
                  </a:ext>
                </a:extLst>
              </a:tr>
              <a:tr h="357301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FF0000"/>
                          </a:solidFill>
                        </a:rPr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324725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A4FDB006-B267-4545-A6AD-FD3F82105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53851"/>
              </p:ext>
            </p:extLst>
          </p:nvPr>
        </p:nvGraphicFramePr>
        <p:xfrm>
          <a:off x="6014065" y="3207620"/>
          <a:ext cx="1976284" cy="33024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142">
                  <a:extLst>
                    <a:ext uri="{9D8B030D-6E8A-4147-A177-3AD203B41FA5}">
                      <a16:colId xmlns:a16="http://schemas.microsoft.com/office/drawing/2014/main" val="3570236310"/>
                    </a:ext>
                  </a:extLst>
                </a:gridCol>
                <a:gridCol w="988142">
                  <a:extLst>
                    <a:ext uri="{9D8B030D-6E8A-4147-A177-3AD203B41FA5}">
                      <a16:colId xmlns:a16="http://schemas.microsoft.com/office/drawing/2014/main" val="2295415050"/>
                    </a:ext>
                  </a:extLst>
                </a:gridCol>
              </a:tblGrid>
              <a:tr h="366943">
                <a:tc>
                  <a:txBody>
                    <a:bodyPr/>
                    <a:lstStyle/>
                    <a:p>
                      <a:r>
                        <a:rPr lang="es-E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570725"/>
                  </a:ext>
                </a:extLst>
              </a:tr>
              <a:tr h="366943">
                <a:tc>
                  <a:txBody>
                    <a:bodyPr/>
                    <a:lstStyle/>
                    <a:p>
                      <a:r>
                        <a:rPr lang="es-ES" dirty="0"/>
                        <a:t>R(A)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328"/>
                  </a:ext>
                </a:extLst>
              </a:tr>
              <a:tr h="366943">
                <a:tc>
                  <a:txBody>
                    <a:bodyPr/>
                    <a:lstStyle/>
                    <a:p>
                      <a:r>
                        <a:rPr lang="es-ES" dirty="0"/>
                        <a:t>W(A)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44969"/>
                  </a:ext>
                </a:extLst>
              </a:tr>
              <a:tr h="366943">
                <a:tc>
                  <a:txBody>
                    <a:bodyPr/>
                    <a:lstStyle/>
                    <a:p>
                      <a:r>
                        <a:rPr lang="es-ES" dirty="0"/>
                        <a:t>R(B)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710474"/>
                  </a:ext>
                </a:extLst>
              </a:tr>
              <a:tr h="366943">
                <a:tc>
                  <a:txBody>
                    <a:bodyPr/>
                    <a:lstStyle/>
                    <a:p>
                      <a:r>
                        <a:rPr lang="es-ES" dirty="0"/>
                        <a:t>W(B)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676471"/>
                  </a:ext>
                </a:extLst>
              </a:tr>
              <a:tr h="36694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45258"/>
                  </a:ext>
                </a:extLst>
              </a:tr>
              <a:tr h="366943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696632"/>
                  </a:ext>
                </a:extLst>
              </a:tr>
              <a:tr h="3669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45528"/>
                  </a:ext>
                </a:extLst>
              </a:tr>
              <a:tr h="366943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197622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8B9DB21E-BD8C-4BA7-BDC8-41C49159829F}"/>
              </a:ext>
            </a:extLst>
          </p:cNvPr>
          <p:cNvSpPr txBox="1"/>
          <p:nvPr/>
        </p:nvSpPr>
        <p:spPr>
          <a:xfrm>
            <a:off x="3569110" y="3429000"/>
            <a:ext cx="219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Secuenciable</a:t>
            </a:r>
            <a:r>
              <a:rPr lang="es-ES" dirty="0"/>
              <a:t> en cuanto a conflictos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7C5A6C4E-68DF-40CE-BE85-79B574880B50}"/>
              </a:ext>
            </a:extLst>
          </p:cNvPr>
          <p:cNvSpPr/>
          <p:nvPr/>
        </p:nvSpPr>
        <p:spPr>
          <a:xfrm>
            <a:off x="3352800" y="4574879"/>
            <a:ext cx="2546555" cy="164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0C7C9B2-7D3A-415C-89D5-0B11659275AE}"/>
              </a:ext>
            </a:extLst>
          </p:cNvPr>
          <p:cNvSpPr txBox="1"/>
          <p:nvPr/>
        </p:nvSpPr>
        <p:spPr>
          <a:xfrm>
            <a:off x="8495073" y="2993187"/>
            <a:ext cx="3408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Grafo de Precedencia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Tiene algún ciclo? No hay ciclos </a:t>
            </a:r>
            <a:r>
              <a:rPr lang="es-ES" dirty="0">
                <a:sym typeface="Wingdings" panose="05000000000000000000" pitchFamily="2" charset="2"/>
              </a:rPr>
              <a:t> es </a:t>
            </a:r>
            <a:r>
              <a:rPr lang="es-ES" dirty="0" err="1">
                <a:sym typeface="Wingdings" panose="05000000000000000000" pitchFamily="2" charset="2"/>
              </a:rPr>
              <a:t>secuenciable</a:t>
            </a:r>
            <a:r>
              <a:rPr lang="es-ES" dirty="0">
                <a:sym typeface="Wingdings" panose="05000000000000000000" pitchFamily="2" charset="2"/>
              </a:rPr>
              <a:t> en conflictos</a:t>
            </a:r>
          </a:p>
          <a:p>
            <a:r>
              <a:rPr lang="es-ES" dirty="0">
                <a:sym typeface="Wingdings" panose="05000000000000000000" pitchFamily="2" charset="2"/>
              </a:rPr>
              <a:t>Orden?  T1,T2</a:t>
            </a:r>
            <a:endParaRPr lang="es-ES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B71319D-B42F-4E7D-820A-C2A5E7E3BEDD}"/>
              </a:ext>
            </a:extLst>
          </p:cNvPr>
          <p:cNvSpPr/>
          <p:nvPr/>
        </p:nvSpPr>
        <p:spPr>
          <a:xfrm>
            <a:off x="8622890" y="3752164"/>
            <a:ext cx="825910" cy="741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DFFAF71-E626-4690-87B9-1B8B72B5BBC3}"/>
              </a:ext>
            </a:extLst>
          </p:cNvPr>
          <p:cNvSpPr/>
          <p:nvPr/>
        </p:nvSpPr>
        <p:spPr>
          <a:xfrm>
            <a:off x="10572955" y="3752163"/>
            <a:ext cx="825910" cy="74117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T2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751E9AA-0E6A-4AAE-8443-89845B42A553}"/>
              </a:ext>
            </a:extLst>
          </p:cNvPr>
          <p:cNvCxnSpPr/>
          <p:nvPr/>
        </p:nvCxnSpPr>
        <p:spPr>
          <a:xfrm>
            <a:off x="1219200" y="3928549"/>
            <a:ext cx="893096" cy="338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EBCD4D4-AAEA-4EF3-BB9D-4C118B9791A9}"/>
              </a:ext>
            </a:extLst>
          </p:cNvPr>
          <p:cNvCxnSpPr/>
          <p:nvPr/>
        </p:nvCxnSpPr>
        <p:spPr>
          <a:xfrm>
            <a:off x="9635613" y="3928549"/>
            <a:ext cx="865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FCA8937-8835-4D0C-ADE9-B1ACCEFB745C}"/>
              </a:ext>
            </a:extLst>
          </p:cNvPr>
          <p:cNvCxnSpPr/>
          <p:nvPr/>
        </p:nvCxnSpPr>
        <p:spPr>
          <a:xfrm>
            <a:off x="1289665" y="5417574"/>
            <a:ext cx="729226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27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639</Words>
  <Application>Microsoft Office PowerPoint</Application>
  <PresentationFormat>Panorámica</PresentationFormat>
  <Paragraphs>92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Diego Iván</dc:creator>
  <cp:lastModifiedBy>González Diego Iván</cp:lastModifiedBy>
  <cp:revision>9</cp:revision>
  <dcterms:created xsi:type="dcterms:W3CDTF">2020-04-15T14:57:43Z</dcterms:created>
  <dcterms:modified xsi:type="dcterms:W3CDTF">2020-04-15T17:37:47Z</dcterms:modified>
</cp:coreProperties>
</file>