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33" r:id="rId6"/>
    <p:sldId id="311" r:id="rId7"/>
    <p:sldId id="312" r:id="rId8"/>
    <p:sldId id="314" r:id="rId9"/>
    <p:sldId id="313" r:id="rId10"/>
    <p:sldId id="330" r:id="rId11"/>
    <p:sldId id="331" r:id="rId12"/>
    <p:sldId id="316" r:id="rId13"/>
    <p:sldId id="329" r:id="rId14"/>
    <p:sldId id="318" r:id="rId15"/>
    <p:sldId id="319" r:id="rId16"/>
    <p:sldId id="320" r:id="rId17"/>
    <p:sldId id="322" r:id="rId18"/>
    <p:sldId id="317" r:id="rId19"/>
    <p:sldId id="324" r:id="rId20"/>
    <p:sldId id="323" r:id="rId21"/>
    <p:sldId id="325" r:id="rId22"/>
    <p:sldId id="326" r:id="rId23"/>
    <p:sldId id="327" r:id="rId24"/>
    <p:sldId id="328" r:id="rId25"/>
    <p:sldId id="332" r:id="rId26"/>
  </p:sldIdLst>
  <p:sldSz cx="12188825" cy="6858000"/>
  <p:notesSz cx="6858000" cy="9144000"/>
  <p:custDataLst>
    <p:tags r:id="rId2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1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10/09/2020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00/update_mode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000/train_mode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8000/forecast_energy?model_name=proph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000/forecast_evaluation?model_name=proph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861846" cy="2895600"/>
          </a:xfrm>
        </p:spPr>
        <p:txBody>
          <a:bodyPr rtlCol="0"/>
          <a:lstStyle/>
          <a:p>
            <a:pPr rtl="0"/>
            <a:r>
              <a:rPr lang="pt-br" dirty="0"/>
              <a:t>Módulo 2: Visualização e Classificação de Dados em Tempo Real </a:t>
            </a:r>
            <a:r>
              <a:rPr lang="pt-BR" dirty="0"/>
              <a:t>–</a:t>
            </a:r>
            <a:r>
              <a:rPr lang="pt-br" dirty="0"/>
              <a:t> Projeto Final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Cristiano sanTANA DO NASCIMENTO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Entregáveis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r>
              <a:rPr lang="pt-BR" dirty="0"/>
              <a:t> Apresentação com os resultados mais relevantes.</a:t>
            </a:r>
          </a:p>
          <a:p>
            <a:r>
              <a:rPr lang="pt-BR" dirty="0"/>
              <a:t> Notebooks com códigos de limpeza dos dados, de análise dos dados e de construção dos modelos.</a:t>
            </a:r>
          </a:p>
          <a:p>
            <a:r>
              <a:rPr lang="pt-BR" dirty="0"/>
              <a:t>Página Web, baseado no servidor Django, com acesso a recursos “Rest” específicos para atualização de dados, treinamento do modelo, previsão de demanda de energia e avaliação da exatidão da previsão. </a:t>
            </a:r>
          </a:p>
          <a:p>
            <a:r>
              <a:rPr lang="pt-BR" dirty="0"/>
              <a:t>Página Web com gráfico (Dash) que permitirá avaliação contínua da qualidade de previsão, sempre baseada nos dados mais recentes.  </a:t>
            </a:r>
          </a:p>
          <a:p>
            <a:r>
              <a:rPr lang="pt-BR" dirty="0"/>
              <a:t> Base de dados Sqlite3 com informações históricas e previsões de demanda de energia.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509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Instalação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r>
              <a:rPr lang="pt-BR" dirty="0"/>
              <a:t> Fazer checkout do projeto no “branch” modulo02_projeto_final_Cristiano_Nascimento</a:t>
            </a:r>
          </a:p>
          <a:p>
            <a:r>
              <a:rPr lang="pt-BR" dirty="0"/>
              <a:t>Renomear o conteúdo das variáveis WORK_DIR e PROJECT_FOLDER para apontar para as pastas desejadas, mantendo apenas os caminhos a partir de “</a:t>
            </a:r>
            <a:r>
              <a:rPr lang="pt-BR" dirty="0">
                <a:latin typeface="Monaco"/>
              </a:rPr>
              <a:t>mit_data_science.git”</a:t>
            </a:r>
            <a:endParaRPr lang="pt-BR" dirty="0"/>
          </a:p>
          <a:p>
            <a:r>
              <a:rPr lang="pt-BR" dirty="0"/>
              <a:t>Instalar a biblioteca JSON Server. </a:t>
            </a:r>
          </a:p>
          <a:p>
            <a:pPr marL="231775" lvl="1" indent="0">
              <a:buNone/>
            </a:pPr>
            <a:r>
              <a:rPr lang="pt-BR" b="0" i="0" dirty="0">
                <a:effectLst/>
                <a:latin typeface="Monaco"/>
              </a:rPr>
              <a:t>-executar ”npm install -g json-server” (Atenção: é preciso ter o Node instalado)</a:t>
            </a: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-Acessar a pasta “..\mit_data_science.git\Data\Raw”</a:t>
            </a: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-Iniciar o servidor:  “json-server --watch db.json”</a:t>
            </a:r>
            <a:endParaRPr lang="pt-BR" u="sng" dirty="0">
              <a:latin typeface="Monaco"/>
            </a:endParaRPr>
          </a:p>
          <a:p>
            <a:pPr marL="231775" lvl="1" indent="0">
              <a:buNone/>
            </a:pPr>
            <a:endParaRPr lang="pt-BR" u="sng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4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C</a:t>
            </a:r>
            <a:r>
              <a:rPr lang="pt-br" dirty="0"/>
              <a:t>onfiguração de ambiente python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lvl="1"/>
            <a:r>
              <a:rPr lang="pt-BR" dirty="0">
                <a:latin typeface="Monaco"/>
              </a:rPr>
              <a:t>Criar ambiente python:</a:t>
            </a:r>
          </a:p>
          <a:p>
            <a:pPr marL="857250" lvl="4" indent="0">
              <a:buNone/>
            </a:pPr>
            <a:r>
              <a:rPr lang="pt-BR" dirty="0">
                <a:latin typeface="Monaco"/>
              </a:rPr>
              <a:t> </a:t>
            </a:r>
            <a:r>
              <a:rPr lang="pt-BR" sz="2000" dirty="0">
                <a:latin typeface="Monaco"/>
              </a:rPr>
              <a:t>1) </a:t>
            </a:r>
            <a:r>
              <a:rPr lang="en-US" sz="2000" dirty="0">
                <a:latin typeface="Monaco"/>
              </a:rPr>
              <a:t> </a:t>
            </a:r>
            <a:r>
              <a:rPr lang="pt-BR" sz="2000" dirty="0">
                <a:latin typeface="Monaco"/>
              </a:rPr>
              <a:t>Acessar a pasta “</a:t>
            </a:r>
            <a:r>
              <a:rPr lang="en-US" sz="2000" dirty="0">
                <a:latin typeface="Monaco"/>
              </a:rPr>
              <a:t>mit_data_science.git\Code\Operationalization” 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2) Executar o </a:t>
            </a:r>
            <a:r>
              <a:rPr lang="pt-BR" dirty="0">
                <a:latin typeface="Monaco"/>
              </a:rPr>
              <a:t>comando</a:t>
            </a:r>
            <a:r>
              <a:rPr lang="en-US" dirty="0">
                <a:latin typeface="Monaco"/>
              </a:rPr>
              <a:t> “python3 -m venv my_env”.</a:t>
            </a:r>
          </a:p>
          <a:p>
            <a:pPr lvl="1"/>
            <a:r>
              <a:rPr lang="en-US" dirty="0">
                <a:latin typeface="Monaco"/>
              </a:rPr>
              <a:t>Ativar o ambiente python: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1) Acessar a pasta “my_env” e executar “my_env \Scripts\activate”</a:t>
            </a:r>
          </a:p>
          <a:p>
            <a:pPr lvl="1"/>
            <a:r>
              <a:rPr lang="en-US" dirty="0">
                <a:latin typeface="Monaco"/>
              </a:rPr>
              <a:t>Instalar as bibliotecas python: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1) Com o ambiente python ativado, </a:t>
            </a:r>
            <a:r>
              <a:rPr lang="pt-BR" dirty="0">
                <a:latin typeface="Monaco"/>
              </a:rPr>
              <a:t>a</a:t>
            </a:r>
            <a:r>
              <a:rPr lang="pt-BR" sz="2000" dirty="0">
                <a:latin typeface="Monaco"/>
              </a:rPr>
              <a:t>cessar a pasta 	“</a:t>
            </a:r>
            <a:r>
              <a:rPr lang="en-US" sz="2000" dirty="0">
                <a:latin typeface="Monaco"/>
              </a:rPr>
              <a:t>mit_data_science.git\Code\Operationalization”.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2) Executar o commando “pip install –r requirements.txt” </a:t>
            </a: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8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Inicialização do banco de dados e subida do servidor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marL="857250" lvl="4" indent="0">
              <a:buNone/>
            </a:pPr>
            <a:endParaRPr lang="pt-BR" sz="2000" dirty="0">
              <a:latin typeface="Monaco"/>
            </a:endParaRP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1) </a:t>
            </a:r>
            <a:r>
              <a:rPr lang="en-US" dirty="0">
                <a:latin typeface="Monaco"/>
              </a:rPr>
              <a:t> </a:t>
            </a:r>
            <a:r>
              <a:rPr lang="pt-BR" dirty="0">
                <a:latin typeface="Monaco"/>
              </a:rPr>
              <a:t>Acessar a pasta “</a:t>
            </a:r>
            <a:r>
              <a:rPr lang="en-US" dirty="0">
                <a:latin typeface="Monaco"/>
              </a:rPr>
              <a:t>mit_data_science.git\Code\Operationalization” 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2) Executar o comando “python manage.py makemigrations”.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3) Executar o comando “python manage.py migrate”.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4) Executar o comando “python manage.py runserver”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5) Acessar o endereço “127.0.0.1: 8000</a:t>
            </a: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9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671736"/>
          </a:xfrm>
        </p:spPr>
        <p:txBody>
          <a:bodyPr rtlCol="0"/>
          <a:lstStyle/>
          <a:p>
            <a:pPr rtl="0"/>
            <a:r>
              <a:rPr lang="pt-BR" dirty="0"/>
              <a:t>Acesso ao dashboard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052737"/>
            <a:ext cx="11089231" cy="5424264"/>
          </a:xfrm>
        </p:spPr>
        <p:txBody>
          <a:bodyPr>
            <a:normAutofit/>
          </a:bodyPr>
          <a:lstStyle/>
          <a:p>
            <a:pPr marL="857250" lvl="4" indent="0">
              <a:buNone/>
            </a:pPr>
            <a:endParaRPr lang="pt-BR" sz="2000" dirty="0">
              <a:latin typeface="Monaco"/>
            </a:endParaRP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1) </a:t>
            </a:r>
            <a:r>
              <a:rPr lang="en-US" dirty="0">
                <a:latin typeface="Monaco"/>
              </a:rPr>
              <a:t> </a:t>
            </a:r>
            <a:r>
              <a:rPr lang="pt-BR" dirty="0">
                <a:latin typeface="Monaco"/>
              </a:rPr>
              <a:t>Informar o endereço http://127.0.0.1:8000 no browser</a:t>
            </a:r>
            <a:endParaRPr lang="en-US" dirty="0">
              <a:latin typeface="Monaco"/>
            </a:endParaRP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2) Informar usuário e senha, criar um. </a:t>
            </a: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B7B83D-479E-4C30-BD36-BFFA2D44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880"/>
            <a:ext cx="8640960" cy="42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671736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80729"/>
            <a:ext cx="11089231" cy="5496272"/>
          </a:xfrm>
        </p:spPr>
        <p:txBody>
          <a:bodyPr>
            <a:normAutofit/>
          </a:bodyPr>
          <a:lstStyle/>
          <a:p>
            <a:r>
              <a:rPr lang="pt-BR" dirty="0"/>
              <a:t> Atualização dos dados - </a:t>
            </a:r>
            <a:r>
              <a:rPr lang="pt-BR" sz="2400" dirty="0">
                <a:hlinkClick r:id="rId2"/>
              </a:rPr>
              <a:t>http://127.0.0.1:8000/update_models</a:t>
            </a:r>
            <a:endParaRPr lang="pt-BR" sz="2400" dirty="0"/>
          </a:p>
          <a:p>
            <a:pPr marL="231775" lvl="1" indent="0">
              <a:buNone/>
            </a:pPr>
            <a:r>
              <a:rPr lang="pt-BR" dirty="0"/>
              <a:t>1) Se existirem medições a serem atualizadas, elas serão exibidas na tela após a requisição.</a:t>
            </a:r>
          </a:p>
          <a:p>
            <a:pPr marL="231775" lvl="1" indent="0">
              <a:buNone/>
            </a:pPr>
            <a:r>
              <a:rPr lang="pt-BR" dirty="0"/>
              <a:t>2) Se não existirem novas medições, a tela exibirá apenas a mensagem “HTTP 200 OK” </a:t>
            </a:r>
          </a:p>
          <a:p>
            <a:pPr marL="231775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7AC702-437D-4E38-8739-43EA344F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60" y="2316219"/>
            <a:ext cx="8136904" cy="43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99" y="980728"/>
            <a:ext cx="11089231" cy="2088232"/>
          </a:xfrm>
        </p:spPr>
        <p:txBody>
          <a:bodyPr>
            <a:normAutofit fontScale="85000" lnSpcReduction="20000"/>
          </a:bodyPr>
          <a:lstStyle/>
          <a:p>
            <a:pPr marL="231775" lvl="1" indent="0">
              <a:buNone/>
            </a:pPr>
            <a:endParaRPr lang="pt-BR" dirty="0"/>
          </a:p>
          <a:p>
            <a:r>
              <a:rPr lang="pt-BR" sz="2200" dirty="0"/>
              <a:t>Treinamento do modelo - </a:t>
            </a:r>
            <a:r>
              <a:rPr lang="pt-BR" sz="2200" dirty="0">
                <a:hlinkClick r:id="rId2"/>
              </a:rPr>
              <a:t>http://127.0.0.1:8000/train_models</a:t>
            </a:r>
            <a:endParaRPr lang="pt-BR" sz="2200" dirty="0"/>
          </a:p>
          <a:p>
            <a:pPr marL="231775" lvl="1" indent="0">
              <a:buNone/>
            </a:pPr>
            <a:r>
              <a:rPr lang="pt-BR" sz="2100" dirty="0"/>
              <a:t>1) A cada treinamento serão criados novos arquivos na pasta “..\Data\modelling”:</a:t>
            </a:r>
          </a:p>
          <a:p>
            <a:pPr marL="231775" lvl="1" indent="0">
              <a:buNone/>
            </a:pPr>
            <a:r>
              <a:rPr lang="pt-BR" sz="2100" dirty="0"/>
              <a:t>	-model_scores_&lt;Data do último treinamento&gt;</a:t>
            </a:r>
          </a:p>
          <a:p>
            <a:pPr marL="231775" lvl="1" indent="0">
              <a:buNone/>
            </a:pPr>
            <a:r>
              <a:rPr lang="pt-BR" sz="2100" dirty="0"/>
              <a:t>	-trained_models_&lt;Data do último treinamento&gt;</a:t>
            </a:r>
          </a:p>
          <a:p>
            <a:pPr marL="231775" lvl="1" indent="0">
              <a:buNone/>
            </a:pPr>
            <a:r>
              <a:rPr lang="pt-BR" sz="2100" dirty="0"/>
              <a:t>	Obs.: As datas terão diferença de 5 dias que corresponde a novas previsões de consumo de energia. </a:t>
            </a:r>
          </a:p>
          <a:p>
            <a:pPr marL="231775" lvl="1" indent="0">
              <a:buNone/>
            </a:pPr>
            <a:endParaRPr lang="pt-BR" sz="21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1422EB-9073-449C-B5D8-A91ECAAC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94" y="3140968"/>
            <a:ext cx="8110636" cy="34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Previsão da demanda de energia: </a:t>
            </a:r>
            <a:r>
              <a:rPr lang="pt-BR" sz="2200" dirty="0">
                <a:hlinkClick r:id="rId2"/>
              </a:rPr>
              <a:t>http://127.0.0.1:8000/forecast_energy?model_name=prophet</a:t>
            </a:r>
            <a:endParaRPr lang="pt-BR" sz="2200" dirty="0"/>
          </a:p>
          <a:p>
            <a:pPr marL="574675" lvl="1" indent="-342900">
              <a:buAutoNum type="arabicParenR"/>
            </a:pPr>
            <a:r>
              <a:rPr lang="pt-BR" sz="1800" dirty="0"/>
              <a:t>Inicialmente a requisição terá, como resposta, uma tela com todas as novas previsões com os campos “erro” e “measurements” em branco, isso porque as medições históricas reais, para comparação, ainda serão carregadas mediante uso de outra funcionalidade (forecast_evaluation).</a:t>
            </a:r>
          </a:p>
          <a:p>
            <a:pPr marL="231775" lvl="1" indent="0">
              <a:buNone/>
            </a:pPr>
            <a:r>
              <a:rPr lang="pt-BR" sz="1800" dirty="0"/>
              <a:t> 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97F6D9-D01B-4810-B1B6-6F804FAA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60" y="2585440"/>
            <a:ext cx="8136904" cy="41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2772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Avaliação da previsão: </a:t>
            </a:r>
            <a:r>
              <a:rPr lang="pt-BR" sz="2200" dirty="0">
                <a:hlinkClick r:id="rId2"/>
              </a:rPr>
              <a:t>http://127.0.0.1:8000/forecast_evaluation?model_name=prophet</a:t>
            </a:r>
            <a:endParaRPr lang="pt-BR" sz="2200" dirty="0"/>
          </a:p>
          <a:p>
            <a:pPr marL="574675" lvl="1" indent="-342900">
              <a:buAutoNum type="arabicParenR"/>
            </a:pPr>
            <a:r>
              <a:rPr lang="pt-BR" sz="1800" dirty="0"/>
              <a:t>Esse recurso provê as medições históricas reais para o campo “measurements” das previsões que foram feitas, assim como o erro numérico e percentual em relação às previsões. </a:t>
            </a:r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F81DEF-7B9F-4257-83DE-1384B02B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52" y="2420888"/>
            <a:ext cx="8280920" cy="42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0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1) O primeiro gráfico exibirá um “scatter plot” da previsão de consumo juntamente com as medições reais para um determinado período de 5 dias.</a:t>
            </a:r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6651EE-5EF6-42C6-90DF-EA247AAF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04864"/>
            <a:ext cx="9217024" cy="44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Entendimento do negócio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PJM Interconnection LLC (PJM) é uma organização de transmissão regional (RTO) nos Estados Unidos. É parte da rede de interconexão oriental que opera um sistema de transmissão elétrica que atende a totalidade ou parte de Delaware, Illinois, Indiana, Kentucky, Maryland, Michigan, Nova Jersey, Carolina do Norte, Ohio, Pensilvânia, Tennessee, Virgínia, Virgínia Ocidental e o distrito de Columbia.</a:t>
            </a:r>
          </a:p>
          <a:p>
            <a:pPr marL="0" indent="0">
              <a:buNone/>
            </a:pPr>
            <a:r>
              <a:rPr lang="pt-BR" sz="2200" dirty="0"/>
              <a:t>Os dados de consumo de energia por hora vêm do site da PJM e estão em megawatts (MW).</a:t>
            </a:r>
          </a:p>
          <a:p>
            <a:pPr marL="0" indent="0">
              <a:buNone/>
            </a:pPr>
            <a:r>
              <a:rPr lang="pt-BR" sz="2200" dirty="0"/>
              <a:t>A PJM é um dos maiores mercados atacadistas de eletricidade do mundo, abrangendo mais de 1.000 empresas, 65 milhões de clientes e entregou 807 terawatts-hora de eletricidade em 2018.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45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2) O segundo gráfico exibirá um histórico dos erros percentuais acumulados , por hora e por dia, de todas as previsões que foram feitas, ao longo de um período mais extenso.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405B76-9968-492B-9B1E-6B294226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204864"/>
            <a:ext cx="8784976" cy="41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3) Histórico de erro percentual considerando períodos acumulados. 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FF6E03-FFC1-47BD-A3ED-94DB7D63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28" y="1988840"/>
            <a:ext cx="945096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3) Histórico de erro percentual considerando períodos acumulados. 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209C0F-4A6C-4A81-A456-2C7C74E6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2508268"/>
            <a:ext cx="11233249" cy="3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Entendimento do negócio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No setor de eletricidade, ser capaz de prever o uso de eletricidade no futuro é essencial e uma parte central dos negócios de qualquer varejista de eletricidade. O uso de eletricidade pelos clientes de um varejista de eletricidade é geralmente conhecido como 'carga' do varejista e a curva de uso é conhecida como 'curva de carga'.</a:t>
            </a:r>
          </a:p>
          <a:p>
            <a:pPr marL="0" indent="0">
              <a:buNone/>
            </a:pPr>
            <a:r>
              <a:rPr lang="pt-BR" sz="2200" dirty="0"/>
              <a:t>Ser capaz de prever a carga com precisão é importante por uma série de razões:</a:t>
            </a:r>
          </a:p>
          <a:p>
            <a:pPr marL="0" indent="0">
              <a:buNone/>
            </a:pPr>
            <a:r>
              <a:rPr lang="pt-BR" sz="2200" dirty="0"/>
              <a:t>Preveja a carga base futura - os varejistas de eletricidade precisam ser capazes de estimar com antecedência quanta eletricidade eles precisam comprar da rede. Suavizar o preço - se a carga for conhecida como antecipada, os varejistas de eletricidade podem se proteger contra o preço para garantir que não sejam pegos quando o preço disparar 3 meses no futuro.</a:t>
            </a:r>
          </a:p>
          <a:p>
            <a:pPr marL="0" indent="0">
              <a:buNone/>
            </a:pPr>
            <a:r>
              <a:rPr lang="pt-BR" sz="2200" dirty="0"/>
              <a:t>Resumindo, o problema de negócios é:</a:t>
            </a:r>
          </a:p>
          <a:p>
            <a:pPr marL="0" indent="0">
              <a:buNone/>
            </a:pPr>
            <a:r>
              <a:rPr lang="pt-BR" sz="2200" dirty="0"/>
              <a:t>Dado o consumo de energia histórico, qual é o consumo de energia esperado para os próximos 5 dias?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37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Escopo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A previsão da demanda de energia pode ser abordado como um problema de forecasting. A previsão de dados de série temporal é diferente de outras formas de problemas de aprendizado de máquina devido a um motivo principal - os dados de série temporal geralmente estão correlacionados com o passado. Ou seja, o valor de hoje é influenciado, por exemplo, pelo valor de ontem, pelo valor da semana passada, etc. Isso é conhecido como 'autocorrelação' (ou seja, correlação com 'self').</a:t>
            </a:r>
          </a:p>
          <a:p>
            <a:pPr marL="0" indent="0">
              <a:buNone/>
            </a:pPr>
            <a:r>
              <a:rPr lang="pt-BR" sz="2200" dirty="0"/>
              <a:t>Problema: forecasting.</a:t>
            </a:r>
          </a:p>
          <a:p>
            <a:pPr marL="0" indent="0">
              <a:buNone/>
            </a:pPr>
            <a:r>
              <a:rPr lang="pt-BR" sz="2200" dirty="0"/>
              <a:t>Algoritmo: treinamento supervisionado.</a:t>
            </a:r>
          </a:p>
          <a:p>
            <a:pPr marL="0" indent="0">
              <a:buNone/>
            </a:pPr>
            <a:r>
              <a:rPr lang="pt-BR" sz="2200" dirty="0"/>
              <a:t>Base de dados: API Json.</a:t>
            </a:r>
          </a:p>
          <a:p>
            <a:pPr marL="0" indent="0">
              <a:buNone/>
            </a:pPr>
            <a:r>
              <a:rPr lang="pt-BR" sz="2200" dirty="0"/>
              <a:t>Variável alvo: Consumo em Megawatts.</a:t>
            </a:r>
          </a:p>
        </p:txBody>
      </p:sp>
    </p:spTree>
    <p:extLst>
      <p:ext uri="{BB962C8B-B14F-4D97-AF65-F5344CB8AC3E}">
        <p14:creationId xmlns:p14="http://schemas.microsoft.com/office/powerpoint/2010/main" val="9426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Planejamento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endParaRPr lang="pt-BR" sz="2200" dirty="0"/>
          </a:p>
          <a:p>
            <a:r>
              <a:rPr lang="pt-BR" sz="2200" dirty="0"/>
              <a:t>Sprint 1: entendimento de negócio e preparação dos dados.</a:t>
            </a:r>
          </a:p>
          <a:p>
            <a:r>
              <a:rPr lang="pt-BR" sz="2200" dirty="0"/>
              <a:t>Sprint 2: Análise de dados e construção de features.</a:t>
            </a:r>
          </a:p>
          <a:p>
            <a:r>
              <a:rPr lang="pt-BR" sz="2200" dirty="0"/>
              <a:t>Sprint 3: Modelagem dos classificadores e avaliação dos resultados.</a:t>
            </a:r>
          </a:p>
          <a:p>
            <a:r>
              <a:rPr lang="pt-BR" sz="2200" dirty="0"/>
              <a:t>Sprint 4: Relatório dos resultados do modelo.</a:t>
            </a:r>
          </a:p>
          <a:p>
            <a:r>
              <a:rPr lang="pt-BR" sz="2200" dirty="0"/>
              <a:t>Sprint 5: Configuração de servidor web Django para implantação do modelo e disponibilização de serviços de atualização de dados, treinamento do modelo, previsão de demanda e avaliação da previsão da demanda. </a:t>
            </a:r>
          </a:p>
          <a:p>
            <a:r>
              <a:rPr lang="pt-BR" sz="2200" dirty="0"/>
              <a:t>Sprint 6: Configuração de ferramenta de visualização Dash para geração dos gráficos.  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818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Arquitetura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Dados:</a:t>
            </a:r>
          </a:p>
          <a:p>
            <a:r>
              <a:rPr lang="pt-BR" dirty="0"/>
              <a:t>Os dados são entregues via API Json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Modelos:</a:t>
            </a:r>
          </a:p>
          <a:p>
            <a:r>
              <a:rPr lang="pt-BR" dirty="0"/>
              <a:t>Foi selecionado um modelo de forecasting baseado em análise regressiva </a:t>
            </a:r>
          </a:p>
          <a:p>
            <a:r>
              <a:rPr lang="pt-BR" dirty="0"/>
              <a:t>Modelos candidatos: SARIMA, Prophet, LASSO e Holtwinters</a:t>
            </a:r>
          </a:p>
          <a:p>
            <a:r>
              <a:rPr lang="pt-BR" dirty="0"/>
              <a:t>Os modelos foram avaliados considerando-se um o conjunto de teste, sendo que o selecionado foi o Prophet, conforme relatório a seguir. </a:t>
            </a:r>
          </a:p>
          <a:p>
            <a:pPr marL="0" indent="0">
              <a:buNone/>
            </a:pPr>
            <a:r>
              <a:rPr lang="pt-B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7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8640"/>
            <a:ext cx="11305255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Arquitetura</a:t>
            </a:r>
            <a:endParaRPr lang="en-US" dirty="0"/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AC3BE3E3-C691-4366-8D18-F4BC4ACA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39" y="1120380"/>
            <a:ext cx="9077146" cy="52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237680"/>
            <a:ext cx="11305255" cy="52702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Arquitetura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A38202-AC17-479E-A6C3-72F2734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86" y="1066605"/>
            <a:ext cx="8913852" cy="55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65A226-228D-4FDB-952B-1C419874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89" y="260649"/>
            <a:ext cx="11063926" cy="63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9D3A0BA5-9BA3-4FF2-8DE9-02F032876D36}" vid="{5A33D4DE-F3FB-447A-BC59-822AF5AB6DE9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668</TotalTime>
  <Words>1377</Words>
  <Application>Microsoft Office PowerPoint</Application>
  <PresentationFormat>Personalizar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Corbel</vt:lpstr>
      <vt:lpstr>Monaco</vt:lpstr>
      <vt:lpstr>Túnel Azul Digital 16X9</vt:lpstr>
      <vt:lpstr>Módulo 2: Visualização e Classificação de Dados em Tempo Real – Projeto Final</vt:lpstr>
      <vt:lpstr>Entendimento do negócio</vt:lpstr>
      <vt:lpstr>Entendimento do negócio</vt:lpstr>
      <vt:lpstr>Escopo</vt:lpstr>
      <vt:lpstr>Planejamento</vt:lpstr>
      <vt:lpstr>Arquitetura</vt:lpstr>
      <vt:lpstr>Arquitetura</vt:lpstr>
      <vt:lpstr>Arquitetura</vt:lpstr>
      <vt:lpstr>Apresentação do PowerPoint</vt:lpstr>
      <vt:lpstr>Entregáveis</vt:lpstr>
      <vt:lpstr>Instalação</vt:lpstr>
      <vt:lpstr>Configuração de ambiente python</vt:lpstr>
      <vt:lpstr>Inicialização do banco de dados e subida do servidor</vt:lpstr>
      <vt:lpstr>Acesso ao dashboard 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2: Visualização e Classificação de Dados em Tempo Real – Projeto Final</dc:title>
  <dc:creator>Cristiano Santana</dc:creator>
  <cp:lastModifiedBy>Cristiano Santana</cp:lastModifiedBy>
  <cp:revision>30</cp:revision>
  <dcterms:created xsi:type="dcterms:W3CDTF">2020-09-05T12:51:44Z</dcterms:created>
  <dcterms:modified xsi:type="dcterms:W3CDTF">2020-09-11T02:35:20Z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