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al Black"/>
      <p:regular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DAe7yDgJA9b+QI1rPCyprBVor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font" Target="fonts/ArialBlack-regular.fntdata"/><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9098C9"/>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22"/>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22"/>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1" name="Shape 81"/>
        <p:cNvGrpSpPr/>
        <p:nvPr/>
      </p:nvGrpSpPr>
      <p:grpSpPr>
        <a:xfrm>
          <a:off x="0" y="0"/>
          <a:ext cx="0" cy="0"/>
          <a:chOff x="0" y="0"/>
          <a:chExt cx="0" cy="0"/>
        </a:xfrm>
      </p:grpSpPr>
      <p:sp>
        <p:nvSpPr>
          <p:cNvPr id="82" name="Google Shape;82;p23"/>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7" name="Shape 87"/>
        <p:cNvGrpSpPr/>
        <p:nvPr/>
      </p:nvGrpSpPr>
      <p:grpSpPr>
        <a:xfrm>
          <a:off x="0" y="0"/>
          <a:ext cx="0" cy="0"/>
          <a:chOff x="0" y="0"/>
          <a:chExt cx="0" cy="0"/>
        </a:xfrm>
      </p:grpSpPr>
      <p:sp>
        <p:nvSpPr>
          <p:cNvPr id="88" name="Google Shape;88;p24"/>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9098C9"/>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4"/>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
        <p:nvSpPr>
          <p:cNvPr id="94" name="Google Shape;94;p24"/>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a:solidFill>
                  <a:srgbClr val="9098C9"/>
                </a:solidFill>
                <a:latin typeface="Arial"/>
                <a:ea typeface="Arial"/>
                <a:cs typeface="Arial"/>
                <a:sym typeface="Arial"/>
              </a:rPr>
              <a:t>“</a:t>
            </a:r>
            <a:endParaRPr/>
          </a:p>
        </p:txBody>
      </p:sp>
      <p:sp>
        <p:nvSpPr>
          <p:cNvPr id="95" name="Google Shape;95;p24"/>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a:solidFill>
                  <a:srgbClr val="9098C9"/>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6" name="Shape 96"/>
        <p:cNvGrpSpPr/>
        <p:nvPr/>
      </p:nvGrpSpPr>
      <p:grpSpPr>
        <a:xfrm>
          <a:off x="0" y="0"/>
          <a:ext cx="0" cy="0"/>
          <a:chOff x="0" y="0"/>
          <a:chExt cx="0" cy="0"/>
        </a:xfrm>
      </p:grpSpPr>
      <p:sp>
        <p:nvSpPr>
          <p:cNvPr id="97" name="Google Shape;97;p25"/>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098C9"/>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6"/>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6"/>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6"/>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6"/>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6"/>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6"/>
          <p:cNvCxnSpPr/>
          <p:nvPr/>
        </p:nvCxnSpPr>
        <p:spPr>
          <a:xfrm>
            <a:off x="3726142" y="2133600"/>
            <a:ext cx="0" cy="3962400"/>
          </a:xfrm>
          <a:prstGeom prst="straightConnector1">
            <a:avLst/>
          </a:prstGeom>
          <a:noFill/>
          <a:ln cap="flat" cmpd="sng" w="12700">
            <a:solidFill>
              <a:srgbClr val="9098C9">
                <a:alpha val="40000"/>
              </a:srgbClr>
            </a:solidFill>
            <a:prstDash val="solid"/>
            <a:round/>
            <a:headEnd len="sm" w="sm" type="none"/>
            <a:tailEnd len="sm" w="sm" type="none"/>
          </a:ln>
        </p:spPr>
      </p:cxnSp>
      <p:cxnSp>
        <p:nvCxnSpPr>
          <p:cNvPr id="111" name="Google Shape;111;p26"/>
          <p:cNvCxnSpPr/>
          <p:nvPr/>
        </p:nvCxnSpPr>
        <p:spPr>
          <a:xfrm>
            <a:off x="6962227" y="2133600"/>
            <a:ext cx="0" cy="3966882"/>
          </a:xfrm>
          <a:prstGeom prst="straightConnector1">
            <a:avLst/>
          </a:prstGeom>
          <a:noFill/>
          <a:ln cap="flat" cmpd="sng" w="12700">
            <a:solidFill>
              <a:srgbClr val="9098C9">
                <a:alpha val="40000"/>
              </a:srgbClr>
            </a:solidFill>
            <a:prstDash val="solid"/>
            <a:round/>
            <a:headEnd len="sm" w="sm" type="none"/>
            <a:tailEnd len="sm" w="sm" type="none"/>
          </a:ln>
        </p:spPr>
      </p:cxnSp>
      <p:sp>
        <p:nvSpPr>
          <p:cNvPr id="112" name="Google Shape;112;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5" name="Shape 115"/>
        <p:cNvGrpSpPr/>
        <p:nvPr/>
      </p:nvGrpSpPr>
      <p:grpSpPr>
        <a:xfrm>
          <a:off x="0" y="0"/>
          <a:ext cx="0" cy="0"/>
          <a:chOff x="0" y="0"/>
          <a:chExt cx="0" cy="0"/>
        </a:xfrm>
      </p:grpSpPr>
      <p:sp>
        <p:nvSpPr>
          <p:cNvPr id="116" name="Google Shape;11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7"/>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27"/>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7"/>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7"/>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27"/>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7"/>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7"/>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27"/>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7"/>
          <p:cNvCxnSpPr/>
          <p:nvPr/>
        </p:nvCxnSpPr>
        <p:spPr>
          <a:xfrm>
            <a:off x="3726142" y="2133600"/>
            <a:ext cx="0" cy="3962400"/>
          </a:xfrm>
          <a:prstGeom prst="straightConnector1">
            <a:avLst/>
          </a:prstGeom>
          <a:noFill/>
          <a:ln cap="flat" cmpd="sng" w="12700">
            <a:solidFill>
              <a:srgbClr val="9098C9">
                <a:alpha val="40000"/>
              </a:srgbClr>
            </a:solidFill>
            <a:prstDash val="solid"/>
            <a:round/>
            <a:headEnd len="sm" w="sm" type="none"/>
            <a:tailEnd len="sm" w="sm" type="none"/>
          </a:ln>
        </p:spPr>
      </p:cxnSp>
      <p:cxnSp>
        <p:nvCxnSpPr>
          <p:cNvPr id="127" name="Google Shape;127;p27"/>
          <p:cNvCxnSpPr/>
          <p:nvPr/>
        </p:nvCxnSpPr>
        <p:spPr>
          <a:xfrm>
            <a:off x="6962227" y="2133600"/>
            <a:ext cx="0" cy="3966882"/>
          </a:xfrm>
          <a:prstGeom prst="straightConnector1">
            <a:avLst/>
          </a:prstGeom>
          <a:noFill/>
          <a:ln cap="flat" cmpd="sng" w="12700">
            <a:solidFill>
              <a:srgbClr val="9098C9">
                <a:alpha val="40000"/>
              </a:srgbClr>
            </a:solidFill>
            <a:prstDash val="solid"/>
            <a:round/>
            <a:headEnd len="sm" w="sm" type="none"/>
            <a:tailEnd len="sm" w="sm" type="none"/>
          </a:ln>
        </p:spPr>
      </p:cxnSp>
      <p:sp>
        <p:nvSpPr>
          <p:cNvPr id="128" name="Google Shape;128;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29"/>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sp>
        <p:nvSpPr>
          <p:cNvPr id="30" name="Google Shape;30;p1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9098C9"/>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9098C9"/>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1" name="Shape 51"/>
        <p:cNvGrpSpPr/>
        <p:nvPr/>
      </p:nvGrpSpPr>
      <p:grpSpPr>
        <a:xfrm>
          <a:off x="0" y="0"/>
          <a:ext cx="0" cy="0"/>
          <a:chOff x="0" y="0"/>
          <a:chExt cx="0" cy="0"/>
        </a:xfrm>
      </p:grpSpPr>
      <p:sp>
        <p:nvSpPr>
          <p:cNvPr id="52" name="Google Shape;52;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6" name="Shape 56"/>
        <p:cNvGrpSpPr/>
        <p:nvPr/>
      </p:nvGrpSpPr>
      <p:grpSpPr>
        <a:xfrm>
          <a:off x="0" y="0"/>
          <a:ext cx="0" cy="0"/>
          <a:chOff x="0" y="0"/>
          <a:chExt cx="0" cy="0"/>
        </a:xfrm>
      </p:grpSpPr>
      <p:sp>
        <p:nvSpPr>
          <p:cNvPr id="57" name="Google Shape;57;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20"/>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0"/>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9098C9"/>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21"/>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2"/>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2"/>
          <p:cNvSpPr/>
          <p:nvPr/>
        </p:nvSpPr>
        <p:spPr>
          <a:xfrm>
            <a:off x="8609012" y="1676400"/>
            <a:ext cx="2819400" cy="2819400"/>
          </a:xfrm>
          <a:prstGeom prst="ellipse">
            <a:avLst/>
          </a:prstGeom>
          <a:gradFill>
            <a:gsLst>
              <a:gs pos="0">
                <a:srgbClr val="5667B1">
                  <a:alpha val="6666"/>
                </a:srgbClr>
              </a:gs>
              <a:gs pos="36000">
                <a:srgbClr val="5667B1">
                  <a:alpha val="5882"/>
                </a:srgbClr>
              </a:gs>
              <a:gs pos="69000">
                <a:srgbClr val="5667B1">
                  <a:alpha val="0"/>
                </a:srgbClr>
              </a:gs>
              <a:gs pos="100000">
                <a:srgbClr val="5667B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2"/>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2"/>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9098C9"/>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9098C9"/>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9098C9"/>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9098C9"/>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Guía para músicos sobre cómo plantear y lograr tus metas |  PromocionMusical.es" id="147" name="Google Shape;147;p1"/>
          <p:cNvPicPr preferRelativeResize="0"/>
          <p:nvPr/>
        </p:nvPicPr>
        <p:blipFill rotWithShape="1">
          <a:blip r:embed="rId3">
            <a:alphaModFix/>
          </a:blip>
          <a:srcRect b="0" l="221" r="221" t="0"/>
          <a:stretch/>
        </p:blipFill>
        <p:spPr>
          <a:xfrm>
            <a:off x="0" y="0"/>
            <a:ext cx="12229896" cy="6858000"/>
          </a:xfrm>
          <a:prstGeom prst="rect">
            <a:avLst/>
          </a:prstGeom>
          <a:noFill/>
          <a:ln>
            <a:noFill/>
          </a:ln>
        </p:spPr>
      </p:pic>
      <p:sp>
        <p:nvSpPr>
          <p:cNvPr id="148" name="Google Shape;148;p1"/>
          <p:cNvSpPr txBox="1"/>
          <p:nvPr/>
        </p:nvSpPr>
        <p:spPr>
          <a:xfrm>
            <a:off x="1635617" y="756545"/>
            <a:ext cx="5473580" cy="9579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875" u="none" cap="none" strike="noStrike">
                <a:solidFill>
                  <a:schemeClr val="dk1"/>
                </a:solidFill>
                <a:latin typeface="Century Gothic"/>
                <a:ea typeface="Century Gothic"/>
                <a:cs typeface="Century Gothic"/>
                <a:sym typeface="Century Gothic"/>
              </a:rPr>
              <a:t>“la creación de comunidades de usuarios que deseen intercambiar cosas vamos hacerlo posible”</a:t>
            </a:r>
            <a:endParaRPr/>
          </a:p>
        </p:txBody>
      </p:sp>
      <p:sp>
        <p:nvSpPr>
          <p:cNvPr id="149" name="Google Shape;149;p1"/>
          <p:cNvSpPr txBox="1"/>
          <p:nvPr/>
        </p:nvSpPr>
        <p:spPr>
          <a:xfrm>
            <a:off x="100064" y="2965361"/>
            <a:ext cx="5221936" cy="29238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000" u="none" cap="none" strike="noStrike">
                <a:solidFill>
                  <a:schemeClr val="dk1"/>
                </a:solidFill>
                <a:latin typeface="Century Gothic"/>
                <a:ea typeface="Century Gothic"/>
                <a:cs typeface="Century Gothic"/>
                <a:sym typeface="Century Gothic"/>
              </a:rPr>
              <a:t>INTEGRANTES:</a:t>
            </a:r>
            <a:endParaRPr/>
          </a:p>
          <a:p>
            <a:pPr indent="0" lvl="0" marL="0" marR="0" rtl="0" algn="l">
              <a:spcBef>
                <a:spcPts val="0"/>
              </a:spcBef>
              <a:spcAft>
                <a:spcPts val="0"/>
              </a:spcAft>
              <a:buNone/>
            </a:pPr>
            <a:r>
              <a:rPr lang="es-CO" sz="2400">
                <a:solidFill>
                  <a:schemeClr val="dk1"/>
                </a:solidFill>
                <a:latin typeface="Century Gothic"/>
                <a:ea typeface="Century Gothic"/>
                <a:cs typeface="Century Gothic"/>
                <a:sym typeface="Century Gothic"/>
              </a:rPr>
              <a:t>Michael Alejandro Báez Lagos </a:t>
            </a:r>
            <a:br>
              <a:rPr lang="es-CO" sz="2400">
                <a:solidFill>
                  <a:schemeClr val="dk1"/>
                </a:solidFill>
                <a:latin typeface="Century Gothic"/>
                <a:ea typeface="Century Gothic"/>
                <a:cs typeface="Century Gothic"/>
                <a:sym typeface="Century Gothic"/>
              </a:rPr>
            </a:br>
            <a:r>
              <a:rPr lang="es-CO" sz="2400">
                <a:solidFill>
                  <a:schemeClr val="dk1"/>
                </a:solidFill>
                <a:latin typeface="Century Gothic"/>
                <a:ea typeface="Century Gothic"/>
                <a:cs typeface="Century Gothic"/>
                <a:sym typeface="Century Gothic"/>
              </a:rPr>
              <a:t>Yostin Alexander Camacho Rojas </a:t>
            </a:r>
            <a:endParaRPr/>
          </a:p>
          <a:p>
            <a:pPr indent="0" lvl="0" marL="0" marR="0" rtl="0" algn="l">
              <a:spcBef>
                <a:spcPts val="0"/>
              </a:spcBef>
              <a:spcAft>
                <a:spcPts val="0"/>
              </a:spcAft>
              <a:buNone/>
            </a:pPr>
            <a:r>
              <a:rPr lang="es-CO" sz="2400">
                <a:solidFill>
                  <a:schemeClr val="dk1"/>
                </a:solidFill>
                <a:latin typeface="Century Gothic"/>
                <a:ea typeface="Century Gothic"/>
                <a:cs typeface="Century Gothic"/>
                <a:sym typeface="Century Gothic"/>
              </a:rPr>
              <a:t>Israel Esquivel González </a:t>
            </a:r>
            <a:br>
              <a:rPr lang="es-CO" sz="2400">
                <a:solidFill>
                  <a:schemeClr val="dk1"/>
                </a:solidFill>
                <a:latin typeface="Century Gothic"/>
                <a:ea typeface="Century Gothic"/>
                <a:cs typeface="Century Gothic"/>
                <a:sym typeface="Century Gothic"/>
              </a:rPr>
            </a:br>
            <a:r>
              <a:rPr lang="es-CO" sz="2400">
                <a:solidFill>
                  <a:schemeClr val="dk1"/>
                </a:solidFill>
                <a:latin typeface="Century Gothic"/>
                <a:ea typeface="Century Gothic"/>
                <a:cs typeface="Century Gothic"/>
                <a:sym typeface="Century Gothic"/>
              </a:rPr>
              <a:t>Julián Camilo Rodríguez muñoz </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s-CO" sz="2400">
                <a:solidFill>
                  <a:schemeClr val="dk1"/>
                </a:solidFill>
                <a:latin typeface="Century Gothic"/>
                <a:ea typeface="Century Gothic"/>
                <a:cs typeface="Century Gothic"/>
                <a:sym typeface="Century Gothic"/>
              </a:rPr>
              <a:t>Cristian David Solorzano Cuesta </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i="0" lang="es-CO" sz="2400">
                <a:solidFill>
                  <a:schemeClr val="dk1"/>
                </a:solidFill>
                <a:latin typeface="Century Gothic"/>
                <a:ea typeface="Century Gothic"/>
                <a:cs typeface="Century Gothic"/>
                <a:sym typeface="Century Gothic"/>
              </a:rPr>
              <a:t>Yeison Estiben Yela Gonzalez</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dk1"/>
              </a:solidFill>
              <a:latin typeface="Century Gothic"/>
              <a:ea typeface="Century Gothic"/>
              <a:cs typeface="Century Gothic"/>
              <a:sym typeface="Century Gothic"/>
            </a:endParaRPr>
          </a:p>
        </p:txBody>
      </p:sp>
      <p:pic>
        <p:nvPicPr>
          <p:cNvPr id="150" name="Google Shape;150;p1"/>
          <p:cNvPicPr preferRelativeResize="0"/>
          <p:nvPr/>
        </p:nvPicPr>
        <p:blipFill rotWithShape="1">
          <a:blip r:embed="rId4">
            <a:alphaModFix/>
          </a:blip>
          <a:srcRect b="0" l="0" r="0" t="0"/>
          <a:stretch/>
        </p:blipFill>
        <p:spPr>
          <a:xfrm>
            <a:off x="8207433" y="4764100"/>
            <a:ext cx="1436572" cy="14365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nvSpPr>
        <p:spPr>
          <a:xfrm>
            <a:off x="3020473" y="1221270"/>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chemeClr val="lt1"/>
                </a:solidFill>
                <a:latin typeface="Century Gothic"/>
                <a:ea typeface="Century Gothic"/>
                <a:cs typeface="Century Gothic"/>
                <a:sym typeface="Century Gothic"/>
              </a:rPr>
              <a:t>Bibliografía</a:t>
            </a:r>
            <a:endParaRPr/>
          </a:p>
        </p:txBody>
      </p:sp>
      <p:sp>
        <p:nvSpPr>
          <p:cNvPr id="218" name="Google Shape;218;p10"/>
          <p:cNvSpPr txBox="1"/>
          <p:nvPr/>
        </p:nvSpPr>
        <p:spPr>
          <a:xfrm>
            <a:off x="2047741" y="2369714"/>
            <a:ext cx="8963700" cy="304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benaston. (2019, abril 10). Escribir un Enunciado del Alcance de un Proyecto (Statement of Work) de la Manera Más Fácil. The Digital Project Manager.</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https://thedigitalprojectmanager.com/es/como-hacer-enunciado-alcance-proyecto-guiacompleta/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El Trueque. (s. f.). Recuperado 25 de julio de 2020, de 	https://www.finanzzas.com/el-trueque J</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JUSTIFICACIÓN 1</a:t>
            </a:r>
            <a:r>
              <a:rPr lang="es-CO" sz="1600">
                <a:solidFill>
                  <a:schemeClr val="lt1"/>
                </a:solidFill>
                <a:latin typeface="Times New Roman"/>
                <a:ea typeface="Times New Roman"/>
                <a:cs typeface="Times New Roman"/>
                <a:sym typeface="Times New Roman"/>
              </a:rPr>
              <a:t>.pdf. (s. f.). Recuperado 18 de julio de 2020, de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https://www.javeriana.edu.co/blogs/algomez/files/JUSTIFICACI%C3%93N1.pdf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Las redes de trueque como institución de la economía popular. (s. f.). Recuperado 18 de julio de 2020, de  https://www.coraggioeconomia.org/jlc/trueque004.htm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PIB de Colombia 2020. (s. f.). datosmacro.com. Recuperado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18 de julio de 2020, de https://datosmacro.expansion.com/pib/colombia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Tiempo, C. E. E. (2020, marzo 26). La crisis económica de 2020. El Tiempo. </a:t>
            </a:r>
            <a:endParaRPr/>
          </a:p>
          <a:p>
            <a:pPr indent="0" lvl="0" marL="0" marR="0" rtl="0" algn="just">
              <a:spcBef>
                <a:spcPts val="0"/>
              </a:spcBef>
              <a:spcAft>
                <a:spcPts val="0"/>
              </a:spcAft>
              <a:buNone/>
            </a:pPr>
            <a:r>
              <a:rPr lang="es-CO" sz="1600">
                <a:solidFill>
                  <a:schemeClr val="lt1"/>
                </a:solidFill>
                <a:latin typeface="Times New Roman"/>
                <a:ea typeface="Times New Roman"/>
                <a:cs typeface="Times New Roman"/>
                <a:sym typeface="Times New Roman"/>
              </a:rPr>
              <a:t>https://www.eltiempo.com/economia/sectores/coronavirus-la-crisis-economica-de-2020- 477658</a:t>
            </a:r>
            <a:endParaRPr sz="1600">
              <a:solidFill>
                <a:schemeClr val="lt1"/>
              </a:solidFill>
              <a:latin typeface="Century Gothic"/>
              <a:ea typeface="Century Gothic"/>
              <a:cs typeface="Century Gothic"/>
              <a:sym typeface="Century Gothic"/>
            </a:endParaRPr>
          </a:p>
        </p:txBody>
      </p:sp>
      <p:pic>
        <p:nvPicPr>
          <p:cNvPr id="219" name="Google Shape;219;p10"/>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1"/>
          <p:cNvPicPr preferRelativeResize="0"/>
          <p:nvPr/>
        </p:nvPicPr>
        <p:blipFill rotWithShape="1">
          <a:blip r:embed="rId3">
            <a:alphaModFix/>
          </a:blip>
          <a:srcRect b="0" l="0" r="0" t="0"/>
          <a:stretch/>
        </p:blipFill>
        <p:spPr>
          <a:xfrm>
            <a:off x="1"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nvSpPr>
        <p:spPr>
          <a:xfrm>
            <a:off x="2599966" y="1212701"/>
            <a:ext cx="691752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5400">
                <a:solidFill>
                  <a:schemeClr val="lt1"/>
                </a:solidFill>
                <a:latin typeface="Century Gothic"/>
                <a:ea typeface="Century Gothic"/>
                <a:cs typeface="Century Gothic"/>
                <a:sym typeface="Century Gothic"/>
              </a:rPr>
              <a:t>Objetivo</a:t>
            </a:r>
            <a:r>
              <a:rPr b="1" lang="es-CO" sz="5400">
                <a:solidFill>
                  <a:schemeClr val="lt1"/>
                </a:solidFill>
                <a:latin typeface="Arial Black"/>
                <a:ea typeface="Arial Black"/>
                <a:cs typeface="Arial Black"/>
                <a:sym typeface="Arial Black"/>
              </a:rPr>
              <a:t> </a:t>
            </a:r>
            <a:r>
              <a:rPr b="1" lang="es-CO" sz="5400">
                <a:solidFill>
                  <a:schemeClr val="lt1"/>
                </a:solidFill>
                <a:latin typeface="Century Gothic"/>
                <a:ea typeface="Century Gothic"/>
                <a:cs typeface="Century Gothic"/>
                <a:sym typeface="Century Gothic"/>
              </a:rPr>
              <a:t>General</a:t>
            </a:r>
            <a:endParaRPr/>
          </a:p>
        </p:txBody>
      </p:sp>
      <p:sp>
        <p:nvSpPr>
          <p:cNvPr id="156" name="Google Shape;156;p2"/>
          <p:cNvSpPr txBox="1"/>
          <p:nvPr/>
        </p:nvSpPr>
        <p:spPr>
          <a:xfrm>
            <a:off x="2952642" y="2741338"/>
            <a:ext cx="6564900" cy="17085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lang="es-CO" sz="2100">
                <a:solidFill>
                  <a:schemeClr val="lt1"/>
                </a:solidFill>
                <a:latin typeface="Times New Roman"/>
                <a:ea typeface="Times New Roman"/>
                <a:cs typeface="Times New Roman"/>
                <a:sym typeface="Times New Roman"/>
              </a:rPr>
              <a:t>Desarrollar un sistema de información web para la gestión de intercambio de bienes, servicios y productos  ( Trueque Activo ).</a:t>
            </a:r>
            <a:endParaRPr sz="2100">
              <a:solidFill>
                <a:schemeClr val="lt1"/>
              </a:solidFill>
              <a:latin typeface="Times"/>
              <a:ea typeface="Times"/>
              <a:cs typeface="Times"/>
              <a:sym typeface="Times"/>
            </a:endParaRPr>
          </a:p>
        </p:txBody>
      </p:sp>
      <p:pic>
        <p:nvPicPr>
          <p:cNvPr id="157" name="Google Shape;157;p2"/>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nvSpPr>
        <p:spPr>
          <a:xfrm>
            <a:off x="2911096" y="1283044"/>
            <a:ext cx="661133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FEFEFE"/>
                </a:solidFill>
                <a:latin typeface="Century Gothic"/>
                <a:ea typeface="Century Gothic"/>
                <a:cs typeface="Century Gothic"/>
                <a:sym typeface="Century Gothic"/>
              </a:rPr>
              <a:t>Objetivo</a:t>
            </a:r>
            <a:r>
              <a:rPr b="1" lang="es-CO" sz="4000">
                <a:solidFill>
                  <a:schemeClr val="accent4"/>
                </a:solidFill>
                <a:latin typeface="Arial Black"/>
                <a:ea typeface="Arial Black"/>
                <a:cs typeface="Arial Black"/>
                <a:sym typeface="Arial Black"/>
              </a:rPr>
              <a:t> </a:t>
            </a:r>
            <a:r>
              <a:rPr b="1" lang="es-CO" sz="4000">
                <a:solidFill>
                  <a:srgbClr val="FEFEFE"/>
                </a:solidFill>
                <a:latin typeface="Century Gothic"/>
                <a:ea typeface="Century Gothic"/>
                <a:cs typeface="Century Gothic"/>
                <a:sym typeface="Century Gothic"/>
              </a:rPr>
              <a:t>Específicos</a:t>
            </a:r>
            <a:endParaRPr/>
          </a:p>
        </p:txBody>
      </p:sp>
      <p:sp>
        <p:nvSpPr>
          <p:cNvPr id="163" name="Google Shape;163;p3"/>
          <p:cNvSpPr txBox="1"/>
          <p:nvPr/>
        </p:nvSpPr>
        <p:spPr>
          <a:xfrm>
            <a:off x="3515393" y="3341860"/>
            <a:ext cx="2196900" cy="892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lt1"/>
                </a:solidFill>
                <a:latin typeface="Times New Roman"/>
                <a:ea typeface="Times New Roman"/>
                <a:cs typeface="Times New Roman"/>
                <a:sym typeface="Times New Roman"/>
              </a:rPr>
              <a:t>Desarrollar un </a:t>
            </a:r>
            <a:r>
              <a:rPr lang="es-CO">
                <a:solidFill>
                  <a:schemeClr val="lt1"/>
                </a:solidFill>
                <a:latin typeface="Times New Roman"/>
                <a:ea typeface="Times New Roman"/>
                <a:cs typeface="Times New Roman"/>
                <a:sym typeface="Times New Roman"/>
              </a:rPr>
              <a:t>módulo</a:t>
            </a:r>
            <a:r>
              <a:rPr lang="es-CO" sz="1400">
                <a:solidFill>
                  <a:schemeClr val="lt1"/>
                </a:solidFill>
                <a:latin typeface="Times New Roman"/>
                <a:ea typeface="Times New Roman"/>
                <a:cs typeface="Times New Roman"/>
                <a:sym typeface="Times New Roman"/>
              </a:rPr>
              <a:t> que permita registrar los productos del usuario.</a:t>
            </a:r>
            <a:endParaRPr/>
          </a:p>
          <a:p>
            <a:pPr indent="0" lvl="0" marL="0" marR="0" rtl="0" algn="ctr">
              <a:spcBef>
                <a:spcPts val="0"/>
              </a:spcBef>
              <a:spcAft>
                <a:spcPts val="0"/>
              </a:spcAft>
              <a:buNone/>
            </a:pPr>
            <a:r>
              <a:t/>
            </a:r>
            <a:endParaRPr sz="1000">
              <a:solidFill>
                <a:schemeClr val="lt1"/>
              </a:solidFill>
              <a:latin typeface="Century Gothic"/>
              <a:ea typeface="Century Gothic"/>
              <a:cs typeface="Century Gothic"/>
              <a:sym typeface="Century Gothic"/>
            </a:endParaRPr>
          </a:p>
        </p:txBody>
      </p:sp>
      <p:sp>
        <p:nvSpPr>
          <p:cNvPr id="164" name="Google Shape;164;p3"/>
          <p:cNvSpPr txBox="1"/>
          <p:nvPr/>
        </p:nvSpPr>
        <p:spPr>
          <a:xfrm>
            <a:off x="3515393" y="4286493"/>
            <a:ext cx="2326416"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lt1"/>
                </a:solidFill>
                <a:latin typeface="Times"/>
                <a:ea typeface="Times"/>
                <a:cs typeface="Times"/>
                <a:sym typeface="Times"/>
              </a:rPr>
              <a:t>Crear un </a:t>
            </a:r>
            <a:r>
              <a:rPr lang="es-CO">
                <a:solidFill>
                  <a:schemeClr val="lt1"/>
                </a:solidFill>
                <a:latin typeface="Times"/>
                <a:ea typeface="Times"/>
                <a:cs typeface="Times"/>
                <a:sym typeface="Times"/>
              </a:rPr>
              <a:t>módulo</a:t>
            </a:r>
            <a:r>
              <a:rPr lang="es-CO" sz="1400">
                <a:solidFill>
                  <a:schemeClr val="lt1"/>
                </a:solidFill>
                <a:latin typeface="Times"/>
                <a:ea typeface="Times"/>
                <a:cs typeface="Times"/>
                <a:sym typeface="Times"/>
              </a:rPr>
              <a:t> que  administre los productos.</a:t>
            </a:r>
            <a:endParaRPr sz="1400">
              <a:solidFill>
                <a:schemeClr val="lt1"/>
              </a:solidFill>
              <a:latin typeface="Century Gothic"/>
              <a:ea typeface="Century Gothic"/>
              <a:cs typeface="Century Gothic"/>
              <a:sym typeface="Century Gothic"/>
            </a:endParaRPr>
          </a:p>
        </p:txBody>
      </p:sp>
      <p:sp>
        <p:nvSpPr>
          <p:cNvPr id="165" name="Google Shape;165;p3"/>
          <p:cNvSpPr txBox="1"/>
          <p:nvPr/>
        </p:nvSpPr>
        <p:spPr>
          <a:xfrm>
            <a:off x="3515393" y="2562908"/>
            <a:ext cx="2402400" cy="738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lt1"/>
                </a:solidFill>
                <a:latin typeface="Times New Roman"/>
                <a:ea typeface="Times New Roman"/>
                <a:cs typeface="Times New Roman"/>
                <a:sym typeface="Times New Roman"/>
              </a:rPr>
              <a:t>Crear el sistema de información de forma lógica y sencilla de manejar</a:t>
            </a:r>
            <a:endParaRPr sz="1400">
              <a:solidFill>
                <a:schemeClr val="lt1"/>
              </a:solidFill>
              <a:latin typeface="Century Gothic"/>
              <a:ea typeface="Century Gothic"/>
              <a:cs typeface="Century Gothic"/>
              <a:sym typeface="Century Gothic"/>
            </a:endParaRPr>
          </a:p>
        </p:txBody>
      </p:sp>
      <p:sp>
        <p:nvSpPr>
          <p:cNvPr id="166" name="Google Shape;166;p3"/>
          <p:cNvSpPr txBox="1"/>
          <p:nvPr/>
        </p:nvSpPr>
        <p:spPr>
          <a:xfrm>
            <a:off x="5971423" y="3270794"/>
            <a:ext cx="2077872" cy="6771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rgbClr val="001F5E"/>
                </a:solidFill>
                <a:latin typeface="Times New Roman"/>
                <a:ea typeface="Times New Roman"/>
                <a:cs typeface="Times New Roman"/>
                <a:sym typeface="Times New Roman"/>
              </a:rPr>
              <a:t>2. </a:t>
            </a:r>
            <a:r>
              <a:rPr b="1" lang="es-CO" sz="1400">
                <a:solidFill>
                  <a:schemeClr val="lt1"/>
                </a:solidFill>
                <a:latin typeface="Times New Roman"/>
                <a:ea typeface="Times New Roman"/>
                <a:cs typeface="Times New Roman"/>
                <a:sym typeface="Times New Roman"/>
              </a:rPr>
              <a:t>Gestión de  producto </a:t>
            </a:r>
            <a:r>
              <a:rPr b="1" lang="es-CO">
                <a:solidFill>
                  <a:schemeClr val="lt1"/>
                </a:solidFill>
                <a:latin typeface="Times New Roman"/>
                <a:ea typeface="Times New Roman"/>
                <a:cs typeface="Times New Roman"/>
                <a:sym typeface="Times New Roman"/>
              </a:rPr>
              <a:t>e</a:t>
            </a:r>
            <a:r>
              <a:rPr b="1" lang="es-CO" sz="1400">
                <a:solidFill>
                  <a:schemeClr val="lt1"/>
                </a:solidFill>
                <a:latin typeface="Times New Roman"/>
                <a:ea typeface="Times New Roman"/>
                <a:cs typeface="Times New Roman"/>
                <a:sym typeface="Times New Roman"/>
              </a:rPr>
              <a:t> intercambio</a:t>
            </a:r>
            <a:r>
              <a:rPr lang="es-CO" sz="1400">
                <a:solidFill>
                  <a:schemeClr val="lt1"/>
                </a:solidFill>
                <a:latin typeface="Times New Roman"/>
                <a:ea typeface="Times New Roman"/>
                <a:cs typeface="Times New Roman"/>
                <a:sym typeface="Times New Roman"/>
              </a:rPr>
              <a:t>. </a:t>
            </a:r>
            <a:endParaRPr sz="1400">
              <a:solidFill>
                <a:schemeClr val="lt1"/>
              </a:solidFill>
              <a:latin typeface="Times"/>
              <a:ea typeface="Times"/>
              <a:cs typeface="Times"/>
              <a:sym typeface="Times"/>
            </a:endParaRPr>
          </a:p>
          <a:p>
            <a:pPr indent="0" lvl="0" marL="0" marR="0" rtl="0" algn="ctr">
              <a:spcBef>
                <a:spcPts val="0"/>
              </a:spcBef>
              <a:spcAft>
                <a:spcPts val="0"/>
              </a:spcAft>
              <a:buNone/>
            </a:pPr>
            <a:r>
              <a:t/>
            </a:r>
            <a:endParaRPr sz="1000">
              <a:solidFill>
                <a:schemeClr val="lt1"/>
              </a:solidFill>
              <a:latin typeface="Century Gothic"/>
              <a:ea typeface="Century Gothic"/>
              <a:cs typeface="Century Gothic"/>
              <a:sym typeface="Century Gothic"/>
            </a:endParaRPr>
          </a:p>
        </p:txBody>
      </p:sp>
      <p:sp>
        <p:nvSpPr>
          <p:cNvPr id="167" name="Google Shape;167;p3"/>
          <p:cNvSpPr txBox="1"/>
          <p:nvPr/>
        </p:nvSpPr>
        <p:spPr>
          <a:xfrm>
            <a:off x="5950863" y="4234412"/>
            <a:ext cx="2451360"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rgbClr val="0DA6DD"/>
                </a:solidFill>
                <a:latin typeface="Times New Roman"/>
                <a:ea typeface="Times New Roman"/>
                <a:cs typeface="Times New Roman"/>
                <a:sym typeface="Times New Roman"/>
              </a:rPr>
              <a:t>3. </a:t>
            </a:r>
            <a:r>
              <a:rPr b="1" lang="es-CO" sz="1400">
                <a:solidFill>
                  <a:schemeClr val="lt1"/>
                </a:solidFill>
                <a:latin typeface="Times New Roman"/>
                <a:ea typeface="Times New Roman"/>
                <a:cs typeface="Times New Roman"/>
                <a:sym typeface="Times New Roman"/>
              </a:rPr>
              <a:t>Proporcionar informes automáticamente sobre productos intercambiados.</a:t>
            </a:r>
            <a:endParaRPr sz="1400">
              <a:solidFill>
                <a:schemeClr val="lt1"/>
              </a:solidFill>
              <a:latin typeface="Times"/>
              <a:ea typeface="Times"/>
              <a:cs typeface="Times"/>
              <a:sym typeface="Times"/>
            </a:endParaRPr>
          </a:p>
        </p:txBody>
      </p:sp>
      <p:sp>
        <p:nvSpPr>
          <p:cNvPr id="168" name="Google Shape;168;p3"/>
          <p:cNvSpPr txBox="1"/>
          <p:nvPr/>
        </p:nvSpPr>
        <p:spPr>
          <a:xfrm>
            <a:off x="5971423" y="2593686"/>
            <a:ext cx="2451359" cy="6771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rgbClr val="00B050"/>
                </a:solidFill>
                <a:latin typeface="Times New Roman"/>
                <a:ea typeface="Times New Roman"/>
                <a:cs typeface="Times New Roman"/>
                <a:sym typeface="Times New Roman"/>
              </a:rPr>
              <a:t>1.</a:t>
            </a:r>
            <a:r>
              <a:rPr b="1" lang="es-CO" sz="1400">
                <a:solidFill>
                  <a:schemeClr val="lt1"/>
                </a:solidFill>
                <a:latin typeface="Times New Roman"/>
                <a:ea typeface="Times New Roman"/>
                <a:cs typeface="Times New Roman"/>
                <a:sym typeface="Times New Roman"/>
              </a:rPr>
              <a:t> Usuario de cualquier edad se le  facilite el manejo. </a:t>
            </a:r>
            <a:endParaRPr sz="1400">
              <a:solidFill>
                <a:schemeClr val="lt1"/>
              </a:solidFill>
              <a:latin typeface="Times"/>
              <a:ea typeface="Times"/>
              <a:cs typeface="Times"/>
              <a:sym typeface="Times"/>
            </a:endParaRPr>
          </a:p>
          <a:p>
            <a:pPr indent="0" lvl="0" marL="0" marR="0" rtl="0" algn="l">
              <a:spcBef>
                <a:spcPts val="0"/>
              </a:spcBef>
              <a:spcAft>
                <a:spcPts val="0"/>
              </a:spcAft>
              <a:buNone/>
            </a:pPr>
            <a:r>
              <a:t/>
            </a:r>
            <a:endParaRPr sz="1000">
              <a:solidFill>
                <a:schemeClr val="lt1"/>
              </a:solidFill>
              <a:latin typeface="Century Gothic"/>
              <a:ea typeface="Century Gothic"/>
              <a:cs typeface="Century Gothic"/>
              <a:sym typeface="Century Gothic"/>
            </a:endParaRPr>
          </a:p>
        </p:txBody>
      </p:sp>
      <p:cxnSp>
        <p:nvCxnSpPr>
          <p:cNvPr id="169" name="Google Shape;169;p3"/>
          <p:cNvCxnSpPr/>
          <p:nvPr/>
        </p:nvCxnSpPr>
        <p:spPr>
          <a:xfrm>
            <a:off x="5924813" y="2413255"/>
            <a:ext cx="41117" cy="2749761"/>
          </a:xfrm>
          <a:prstGeom prst="straightConnector1">
            <a:avLst/>
          </a:prstGeom>
          <a:noFill/>
          <a:ln cap="rnd" cmpd="sng" w="28575">
            <a:solidFill>
              <a:schemeClr val="accent1"/>
            </a:solidFill>
            <a:prstDash val="solid"/>
            <a:round/>
            <a:headEnd len="sm" w="sm" type="none"/>
            <a:tailEnd len="sm" w="sm" type="none"/>
          </a:ln>
          <a:effectLst>
            <a:outerShdw blurRad="38100" rotWithShape="0" dir="5400000" dist="25400">
              <a:srgbClr val="000000">
                <a:alpha val="44705"/>
              </a:srgbClr>
            </a:outerShdw>
          </a:effectLst>
        </p:spPr>
      </p:cxnSp>
      <p:pic>
        <p:nvPicPr>
          <p:cNvPr id="170" name="Google Shape;170;p3"/>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nvSpPr>
        <p:spPr>
          <a:xfrm>
            <a:off x="1815180" y="1576851"/>
            <a:ext cx="9016694" cy="9848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FEFEFE"/>
                </a:solidFill>
                <a:latin typeface="Century Gothic"/>
                <a:ea typeface="Century Gothic"/>
                <a:cs typeface="Century Gothic"/>
                <a:sym typeface="Century Gothic"/>
              </a:rPr>
              <a:t>Planteamiento del problema</a:t>
            </a:r>
            <a:endParaRPr/>
          </a:p>
          <a:p>
            <a:pPr indent="0" lvl="0" marL="0" marR="0" rtl="0" algn="l">
              <a:spcBef>
                <a:spcPts val="0"/>
              </a:spcBef>
              <a:spcAft>
                <a:spcPts val="0"/>
              </a:spcAft>
              <a:buNone/>
            </a:pPr>
            <a:r>
              <a:t/>
            </a:r>
            <a:endParaRPr sz="1800">
              <a:solidFill>
                <a:srgbClr val="FEFEFE"/>
              </a:solidFill>
              <a:latin typeface="Century Gothic"/>
              <a:ea typeface="Century Gothic"/>
              <a:cs typeface="Century Gothic"/>
              <a:sym typeface="Century Gothic"/>
            </a:endParaRPr>
          </a:p>
        </p:txBody>
      </p:sp>
      <p:sp>
        <p:nvSpPr>
          <p:cNvPr id="176" name="Google Shape;176;p4"/>
          <p:cNvSpPr txBox="1"/>
          <p:nvPr/>
        </p:nvSpPr>
        <p:spPr>
          <a:xfrm>
            <a:off x="2123667" y="2979327"/>
            <a:ext cx="83997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lang="es-CO" sz="1800">
                <a:solidFill>
                  <a:schemeClr val="lt1"/>
                </a:solidFill>
                <a:latin typeface="Times"/>
                <a:ea typeface="Times"/>
                <a:cs typeface="Times"/>
                <a:sym typeface="Times"/>
              </a:rPr>
              <a:t>Debido al gran consumismo que se presenta en todo el mundo es muy común que en los hogares se halle una gran cantidad de artículos que no se les da uso pero otras personas lo </a:t>
            </a:r>
            <a:r>
              <a:rPr lang="es-CO" sz="1800">
                <a:solidFill>
                  <a:schemeClr val="lt1"/>
                </a:solidFill>
                <a:latin typeface="Times"/>
                <a:ea typeface="Times"/>
                <a:cs typeface="Times"/>
                <a:sym typeface="Times"/>
              </a:rPr>
              <a:t>están</a:t>
            </a:r>
            <a:r>
              <a:rPr lang="es-CO" sz="1800">
                <a:solidFill>
                  <a:schemeClr val="lt1"/>
                </a:solidFill>
                <a:latin typeface="Times"/>
                <a:ea typeface="Times"/>
                <a:cs typeface="Times"/>
                <a:sym typeface="Times"/>
              </a:rPr>
              <a:t> buscando.</a:t>
            </a:r>
            <a:endParaRPr sz="1600"/>
          </a:p>
          <a:p>
            <a:pPr indent="0" lvl="0" marL="0" marR="0" rtl="0" algn="just">
              <a:lnSpc>
                <a:spcPct val="200000"/>
              </a:lnSpc>
              <a:spcBef>
                <a:spcPts val="0"/>
              </a:spcBef>
              <a:spcAft>
                <a:spcPts val="0"/>
              </a:spcAft>
              <a:buNone/>
            </a:pPr>
            <a:r>
              <a:rPr lang="es-CO" sz="1800">
                <a:solidFill>
                  <a:schemeClr val="lt1"/>
                </a:solidFill>
                <a:latin typeface="Times"/>
                <a:ea typeface="Times"/>
                <a:cs typeface="Times"/>
                <a:sym typeface="Times"/>
              </a:rPr>
              <a:t>(Trueque Activo)</a:t>
            </a:r>
            <a:endParaRPr sz="1800">
              <a:solidFill>
                <a:schemeClr val="lt1"/>
              </a:solidFill>
              <a:latin typeface="Times"/>
              <a:ea typeface="Times"/>
              <a:cs typeface="Times"/>
              <a:sym typeface="Times"/>
            </a:endParaRPr>
          </a:p>
        </p:txBody>
      </p:sp>
      <p:pic>
        <p:nvPicPr>
          <p:cNvPr id="177" name="Google Shape;177;p4"/>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2934016" y="1329317"/>
            <a:ext cx="6727504" cy="9848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FEFEFE"/>
                </a:solidFill>
                <a:latin typeface="Century Gothic"/>
                <a:ea typeface="Century Gothic"/>
                <a:cs typeface="Century Gothic"/>
                <a:sym typeface="Century Gothic"/>
              </a:rPr>
              <a:t>Solución del problema</a:t>
            </a:r>
            <a:endParaRPr/>
          </a:p>
          <a:p>
            <a:pPr indent="0" lvl="0" marL="0" marR="0" rtl="0" algn="l">
              <a:spcBef>
                <a:spcPts val="0"/>
              </a:spcBef>
              <a:spcAft>
                <a:spcPts val="0"/>
              </a:spcAft>
              <a:buNone/>
            </a:pPr>
            <a:r>
              <a:t/>
            </a:r>
            <a:endParaRPr sz="1800">
              <a:solidFill>
                <a:srgbClr val="FEFEFE"/>
              </a:solidFill>
              <a:latin typeface="Century Gothic"/>
              <a:ea typeface="Century Gothic"/>
              <a:cs typeface="Century Gothic"/>
              <a:sym typeface="Century Gothic"/>
            </a:endParaRPr>
          </a:p>
        </p:txBody>
      </p:sp>
      <p:sp>
        <p:nvSpPr>
          <p:cNvPr id="183" name="Google Shape;183;p5"/>
          <p:cNvSpPr txBox="1"/>
          <p:nvPr/>
        </p:nvSpPr>
        <p:spPr>
          <a:xfrm>
            <a:off x="2607971" y="2687316"/>
            <a:ext cx="7379700" cy="21396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lang="es-CO" sz="1900">
                <a:solidFill>
                  <a:schemeClr val="lt1"/>
                </a:solidFill>
                <a:latin typeface="Times"/>
                <a:ea typeface="Times"/>
                <a:cs typeface="Times"/>
                <a:sym typeface="Times"/>
              </a:rPr>
              <a:t>Un sistema de información el cual ayude a disminuir la contaminación mediante intercambios así los artículos de segunda mano con vida útil encuentren nuevos dueños los cuales les logren dar uso.</a:t>
            </a:r>
            <a:endParaRPr sz="1700"/>
          </a:p>
          <a:p>
            <a:pPr indent="0" lvl="0" marL="0" marR="0" rtl="0" algn="l">
              <a:lnSpc>
                <a:spcPct val="200000"/>
              </a:lnSpc>
              <a:spcBef>
                <a:spcPts val="0"/>
              </a:spcBef>
              <a:spcAft>
                <a:spcPts val="0"/>
              </a:spcAft>
              <a:buNone/>
            </a:pPr>
            <a:r>
              <a:rPr lang="es-CO" sz="1900">
                <a:solidFill>
                  <a:schemeClr val="lt1"/>
                </a:solidFill>
                <a:latin typeface="Times"/>
                <a:ea typeface="Times"/>
                <a:cs typeface="Times"/>
                <a:sym typeface="Times"/>
              </a:rPr>
              <a:t>				    	               (Trueque Activo)</a:t>
            </a:r>
            <a:endParaRPr sz="1900">
              <a:solidFill>
                <a:schemeClr val="lt1"/>
              </a:solidFill>
              <a:latin typeface="Times"/>
              <a:ea typeface="Times"/>
              <a:cs typeface="Times"/>
              <a:sym typeface="Times"/>
            </a:endParaRPr>
          </a:p>
        </p:txBody>
      </p:sp>
      <p:pic>
        <p:nvPicPr>
          <p:cNvPr id="184" name="Google Shape;184;p5"/>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nvSpPr>
        <p:spPr>
          <a:xfrm>
            <a:off x="5052332" y="1229644"/>
            <a:ext cx="258483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FEFEFE"/>
                </a:solidFill>
                <a:latin typeface="Century Gothic"/>
                <a:ea typeface="Century Gothic"/>
                <a:cs typeface="Century Gothic"/>
                <a:sym typeface="Century Gothic"/>
              </a:rPr>
              <a:t>Alcance</a:t>
            </a:r>
            <a:endParaRPr b="1" sz="4000">
              <a:solidFill>
                <a:srgbClr val="FEFEFE"/>
              </a:solidFill>
              <a:latin typeface="Century Gothic"/>
              <a:ea typeface="Century Gothic"/>
              <a:cs typeface="Century Gothic"/>
              <a:sym typeface="Century Gothic"/>
            </a:endParaRPr>
          </a:p>
        </p:txBody>
      </p:sp>
      <p:sp>
        <p:nvSpPr>
          <p:cNvPr id="190" name="Google Shape;190;p6"/>
          <p:cNvSpPr txBox="1"/>
          <p:nvPr/>
        </p:nvSpPr>
        <p:spPr>
          <a:xfrm>
            <a:off x="1876866" y="2348215"/>
            <a:ext cx="8935768"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lang="es-CO" sz="1800">
                <a:solidFill>
                  <a:schemeClr val="lt1"/>
                </a:solidFill>
                <a:latin typeface="Times New Roman"/>
                <a:ea typeface="Times New Roman"/>
                <a:cs typeface="Times New Roman"/>
                <a:sym typeface="Times New Roman"/>
              </a:rPr>
              <a:t>El presente sistema de información de gestión de bienes y servicios (Trueque activo), es generar una ayuda para dos problemáticas que tenemos en nuestra actualidad las cuales son: Los problemas que impiden el desarrollo sostenible y contaminación al medio ambiente  forma parte de esta idea de intercambio y  crecimiento de autoconciencia  hacia el medio ambiente </a:t>
            </a:r>
            <a:endParaRPr/>
          </a:p>
          <a:p>
            <a:pPr indent="0" lvl="0" marL="0" marR="0" rtl="0" algn="l">
              <a:lnSpc>
                <a:spcPct val="200000"/>
              </a:lnSpc>
              <a:spcBef>
                <a:spcPts val="0"/>
              </a:spcBef>
              <a:spcAft>
                <a:spcPts val="0"/>
              </a:spcAft>
              <a:buNone/>
            </a:pPr>
            <a:r>
              <a:rPr lang="es-CO" sz="1800">
                <a:solidFill>
                  <a:schemeClr val="lt1"/>
                </a:solidFill>
                <a:latin typeface="Times New Roman"/>
                <a:ea typeface="Times New Roman"/>
                <a:cs typeface="Times New Roman"/>
                <a:sym typeface="Times New Roman"/>
              </a:rPr>
              <a:t>(Trueque Activo).</a:t>
            </a:r>
            <a:endParaRPr sz="1800">
              <a:solidFill>
                <a:schemeClr val="lt1"/>
              </a:solidFill>
              <a:latin typeface="Times New Roman"/>
              <a:ea typeface="Times New Roman"/>
              <a:cs typeface="Times New Roman"/>
              <a:sym typeface="Times New Roman"/>
            </a:endParaRPr>
          </a:p>
        </p:txBody>
      </p:sp>
      <p:pic>
        <p:nvPicPr>
          <p:cNvPr id="191" name="Google Shape;191;p6"/>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nvSpPr>
        <p:spPr>
          <a:xfrm>
            <a:off x="4518370" y="1289855"/>
            <a:ext cx="32680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000">
                <a:solidFill>
                  <a:srgbClr val="FEFEFE"/>
                </a:solidFill>
                <a:latin typeface="Century Gothic"/>
                <a:ea typeface="Century Gothic"/>
                <a:cs typeface="Century Gothic"/>
                <a:sym typeface="Century Gothic"/>
              </a:rPr>
              <a:t>Justificación</a:t>
            </a:r>
            <a:endParaRPr b="1" sz="4000">
              <a:solidFill>
                <a:srgbClr val="FEFEFE"/>
              </a:solidFill>
              <a:latin typeface="Century Gothic"/>
              <a:ea typeface="Century Gothic"/>
              <a:cs typeface="Century Gothic"/>
              <a:sym typeface="Century Gothic"/>
            </a:endParaRPr>
          </a:p>
        </p:txBody>
      </p:sp>
      <p:sp>
        <p:nvSpPr>
          <p:cNvPr id="197" name="Google Shape;197;p7"/>
          <p:cNvSpPr txBox="1"/>
          <p:nvPr/>
        </p:nvSpPr>
        <p:spPr>
          <a:xfrm>
            <a:off x="1876866" y="2348215"/>
            <a:ext cx="89358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lang="es-CO" sz="1800">
                <a:solidFill>
                  <a:schemeClr val="lt1"/>
                </a:solidFill>
                <a:latin typeface="Times New Roman"/>
                <a:ea typeface="Times New Roman"/>
                <a:cs typeface="Times New Roman"/>
                <a:sym typeface="Times New Roman"/>
              </a:rPr>
              <a:t>El sistema de información se </a:t>
            </a:r>
            <a:r>
              <a:rPr lang="es-CO" sz="1800">
                <a:solidFill>
                  <a:schemeClr val="lt1"/>
                </a:solidFill>
                <a:latin typeface="Times New Roman"/>
                <a:ea typeface="Times New Roman"/>
                <a:cs typeface="Times New Roman"/>
                <a:sym typeface="Times New Roman"/>
              </a:rPr>
              <a:t>implementa</a:t>
            </a:r>
            <a:r>
              <a:rPr lang="es-CO" sz="1800">
                <a:solidFill>
                  <a:schemeClr val="lt1"/>
                </a:solidFill>
                <a:latin typeface="Times New Roman"/>
                <a:ea typeface="Times New Roman"/>
                <a:cs typeface="Times New Roman"/>
                <a:sym typeface="Times New Roman"/>
              </a:rPr>
              <a:t> como una nueva forma en la cual se puede intercambiar recursos para generar un cambio de conciencia al medio ambiente y apoyo de sostenibilidad. </a:t>
            </a:r>
            <a:endParaRPr/>
          </a:p>
          <a:p>
            <a:pPr indent="0" lvl="0" marL="0" marR="0" rtl="0" algn="l">
              <a:lnSpc>
                <a:spcPct val="200000"/>
              </a:lnSpc>
              <a:spcBef>
                <a:spcPts val="0"/>
              </a:spcBef>
              <a:spcAft>
                <a:spcPts val="0"/>
              </a:spcAft>
              <a:buNone/>
            </a:pPr>
            <a:r>
              <a:rPr lang="es-CO" sz="1800">
                <a:solidFill>
                  <a:schemeClr val="lt1"/>
                </a:solidFill>
                <a:latin typeface="Times New Roman"/>
                <a:ea typeface="Times New Roman"/>
                <a:cs typeface="Times New Roman"/>
                <a:sym typeface="Times New Roman"/>
              </a:rPr>
              <a:t>(Trueque Activo). </a:t>
            </a:r>
            <a:endParaRPr sz="1800">
              <a:solidFill>
                <a:schemeClr val="lt1"/>
              </a:solidFill>
              <a:latin typeface="Times New Roman"/>
              <a:ea typeface="Times New Roman"/>
              <a:cs typeface="Times New Roman"/>
              <a:sym typeface="Times New Roman"/>
            </a:endParaRPr>
          </a:p>
        </p:txBody>
      </p:sp>
      <p:pic>
        <p:nvPicPr>
          <p:cNvPr id="198" name="Google Shape;198;p7"/>
          <p:cNvPicPr preferRelativeResize="0"/>
          <p:nvPr/>
        </p:nvPicPr>
        <p:blipFill rotWithShape="1">
          <a:blip r:embed="rId3">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nvSpPr>
        <p:spPr>
          <a:xfrm>
            <a:off x="3683801" y="1283000"/>
            <a:ext cx="442622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2000">
                <a:solidFill>
                  <a:schemeClr val="lt1"/>
                </a:solidFill>
                <a:latin typeface="Century Gothic"/>
                <a:ea typeface="Century Gothic"/>
                <a:cs typeface="Century Gothic"/>
                <a:sym typeface="Century Gothic"/>
              </a:rPr>
              <a:t>Modelo de identidad y relación</a:t>
            </a:r>
            <a:endParaRPr sz="2000">
              <a:solidFill>
                <a:schemeClr val="lt1"/>
              </a:solidFill>
              <a:latin typeface="Century Gothic"/>
              <a:ea typeface="Century Gothic"/>
              <a:cs typeface="Century Gothic"/>
              <a:sym typeface="Century Gothic"/>
            </a:endParaRPr>
          </a:p>
        </p:txBody>
      </p:sp>
      <p:pic>
        <p:nvPicPr>
          <p:cNvPr id="204" name="Google Shape;204;p8"/>
          <p:cNvPicPr preferRelativeResize="0"/>
          <p:nvPr/>
        </p:nvPicPr>
        <p:blipFill rotWithShape="1">
          <a:blip r:embed="rId3">
            <a:alphaModFix/>
          </a:blip>
          <a:srcRect b="0" l="0" r="0" t="0"/>
          <a:stretch/>
        </p:blipFill>
        <p:spPr>
          <a:xfrm>
            <a:off x="2572555" y="2146749"/>
            <a:ext cx="6648718" cy="4124087"/>
          </a:xfrm>
          <a:prstGeom prst="rect">
            <a:avLst/>
          </a:prstGeom>
          <a:noFill/>
          <a:ln>
            <a:noFill/>
          </a:ln>
        </p:spPr>
      </p:pic>
      <p:pic>
        <p:nvPicPr>
          <p:cNvPr id="205" name="Google Shape;205;p8"/>
          <p:cNvPicPr preferRelativeResize="0"/>
          <p:nvPr/>
        </p:nvPicPr>
        <p:blipFill rotWithShape="1">
          <a:blip r:embed="rId4">
            <a:alphaModFix/>
          </a:blip>
          <a:srcRect b="0" l="0" r="0" t="0"/>
          <a:stretch/>
        </p:blipFill>
        <p:spPr>
          <a:xfrm>
            <a:off x="100090" y="53322"/>
            <a:ext cx="1143000" cy="112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nvSpPr>
        <p:spPr>
          <a:xfrm>
            <a:off x="3914319" y="1391667"/>
            <a:ext cx="377859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2000">
                <a:solidFill>
                  <a:schemeClr val="lt1"/>
                </a:solidFill>
                <a:latin typeface="Century Gothic"/>
                <a:ea typeface="Century Gothic"/>
                <a:cs typeface="Century Gothic"/>
                <a:sym typeface="Century Gothic"/>
              </a:rPr>
              <a:t>DIAGRAMA DE </a:t>
            </a:r>
            <a:r>
              <a:rPr lang="es-CO" sz="2000">
                <a:solidFill>
                  <a:schemeClr val="lt1"/>
                </a:solidFill>
                <a:latin typeface="Century Gothic"/>
                <a:ea typeface="Century Gothic"/>
                <a:cs typeface="Century Gothic"/>
                <a:sym typeface="Century Gothic"/>
              </a:rPr>
              <a:t>DISTRIBUCIÓN</a:t>
            </a:r>
            <a:endParaRPr sz="2000">
              <a:solidFill>
                <a:schemeClr val="lt1"/>
              </a:solidFill>
              <a:latin typeface="Century Gothic"/>
              <a:ea typeface="Century Gothic"/>
              <a:cs typeface="Century Gothic"/>
              <a:sym typeface="Century Gothic"/>
            </a:endParaRPr>
          </a:p>
        </p:txBody>
      </p:sp>
      <p:pic>
        <p:nvPicPr>
          <p:cNvPr id="211" name="Google Shape;211;p9"/>
          <p:cNvPicPr preferRelativeResize="0"/>
          <p:nvPr/>
        </p:nvPicPr>
        <p:blipFill rotWithShape="1">
          <a:blip r:embed="rId3">
            <a:alphaModFix/>
          </a:blip>
          <a:srcRect b="0" l="0" r="0" t="0"/>
          <a:stretch/>
        </p:blipFill>
        <p:spPr>
          <a:xfrm>
            <a:off x="1507843" y="2760817"/>
            <a:ext cx="8591550" cy="3057525"/>
          </a:xfrm>
          <a:prstGeom prst="rect">
            <a:avLst/>
          </a:prstGeom>
          <a:noFill/>
          <a:ln>
            <a:noFill/>
          </a:ln>
        </p:spPr>
      </p:pic>
      <p:pic>
        <p:nvPicPr>
          <p:cNvPr id="212" name="Google Shape;212;p9"/>
          <p:cNvPicPr preferRelativeResize="0"/>
          <p:nvPr/>
        </p:nvPicPr>
        <p:blipFill rotWithShape="1">
          <a:blip r:embed="rId4">
            <a:alphaModFix/>
          </a:blip>
          <a:srcRect b="0" l="0" r="0" t="0"/>
          <a:stretch/>
        </p:blipFill>
        <p:spPr>
          <a:xfrm>
            <a:off x="100090" y="53322"/>
            <a:ext cx="1143000"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Transmisión de listas">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2021-02-12T17:22:46Z</dcterms:created>
  <dc:creator>Usuario de Windows</dc:creator>
</cp:coreProperties>
</file>