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3" r:id="rId5"/>
    <p:sldId id="264" r:id="rId6"/>
    <p:sldId id="265" r:id="rId7"/>
    <p:sldId id="266" r:id="rId8"/>
    <p:sldId id="267" r:id="rId9"/>
    <p:sldId id="268" r:id="rId10"/>
    <p:sldId id="269" r:id="rId11"/>
    <p:sldId id="271"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4BB8472-8698-4405-99C2-37AFDC22DC00}" type="datetimeFigureOut">
              <a:rPr lang="es-CO" smtClean="0"/>
              <a:t>12/02/2021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5FB49CC-6B55-4BF0-B8FC-6F2F38E6E1A6}" type="slidenum">
              <a:rPr lang="es-CO" smtClean="0"/>
              <a:t>‹Nº›</a:t>
            </a:fld>
            <a:endParaRPr lang="es-CO"/>
          </a:p>
        </p:txBody>
      </p:sp>
    </p:spTree>
    <p:extLst>
      <p:ext uri="{BB962C8B-B14F-4D97-AF65-F5344CB8AC3E}">
        <p14:creationId xmlns:p14="http://schemas.microsoft.com/office/powerpoint/2010/main" val="650487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4BB8472-8698-4405-99C2-37AFDC22DC00}" type="datetimeFigureOut">
              <a:rPr lang="es-CO" smtClean="0"/>
              <a:t>12/02/2021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5FB49CC-6B55-4BF0-B8FC-6F2F38E6E1A6}" type="slidenum">
              <a:rPr lang="es-CO" smtClean="0"/>
              <a:t>‹Nº›</a:t>
            </a:fld>
            <a:endParaRPr lang="es-CO"/>
          </a:p>
        </p:txBody>
      </p:sp>
    </p:spTree>
    <p:extLst>
      <p:ext uri="{BB962C8B-B14F-4D97-AF65-F5344CB8AC3E}">
        <p14:creationId xmlns:p14="http://schemas.microsoft.com/office/powerpoint/2010/main" val="1345686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4BB8472-8698-4405-99C2-37AFDC22DC00}" type="datetimeFigureOut">
              <a:rPr lang="es-CO" smtClean="0"/>
              <a:t>12/02/2021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5FB49CC-6B55-4BF0-B8FC-6F2F38E6E1A6}" type="slidenum">
              <a:rPr lang="es-CO" smtClean="0"/>
              <a:t>‹Nº›</a:t>
            </a:fld>
            <a:endParaRPr lang="es-CO"/>
          </a:p>
        </p:txBody>
      </p:sp>
    </p:spTree>
    <p:extLst>
      <p:ext uri="{BB962C8B-B14F-4D97-AF65-F5344CB8AC3E}">
        <p14:creationId xmlns:p14="http://schemas.microsoft.com/office/powerpoint/2010/main" val="631169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4BB8472-8698-4405-99C2-37AFDC22DC00}" type="datetimeFigureOut">
              <a:rPr lang="es-CO" smtClean="0"/>
              <a:t>12/02/2021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5FB49CC-6B55-4BF0-B8FC-6F2F38E6E1A6}" type="slidenum">
              <a:rPr lang="es-CO" smtClean="0"/>
              <a:t>‹Nº›</a:t>
            </a:fld>
            <a:endParaRPr lang="es-CO"/>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88625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4BB8472-8698-4405-99C2-37AFDC22DC00}" type="datetimeFigureOut">
              <a:rPr lang="es-CO" smtClean="0"/>
              <a:t>12/02/2021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5FB49CC-6B55-4BF0-B8FC-6F2F38E6E1A6}" type="slidenum">
              <a:rPr lang="es-CO" smtClean="0"/>
              <a:t>‹Nº›</a:t>
            </a:fld>
            <a:endParaRPr lang="es-CO"/>
          </a:p>
        </p:txBody>
      </p:sp>
    </p:spTree>
    <p:extLst>
      <p:ext uri="{BB962C8B-B14F-4D97-AF65-F5344CB8AC3E}">
        <p14:creationId xmlns:p14="http://schemas.microsoft.com/office/powerpoint/2010/main" val="472553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BB8472-8698-4405-99C2-37AFDC22DC00}" type="datetimeFigureOut">
              <a:rPr lang="es-CO" smtClean="0"/>
              <a:t>12/02/2021</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5FB49CC-6B55-4BF0-B8FC-6F2F38E6E1A6}" type="slidenum">
              <a:rPr lang="es-CO" smtClean="0"/>
              <a:t>‹Nº›</a:t>
            </a:fld>
            <a:endParaRPr lang="es-CO"/>
          </a:p>
        </p:txBody>
      </p:sp>
    </p:spTree>
    <p:extLst>
      <p:ext uri="{BB962C8B-B14F-4D97-AF65-F5344CB8AC3E}">
        <p14:creationId xmlns:p14="http://schemas.microsoft.com/office/powerpoint/2010/main" val="44735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BB8472-8698-4405-99C2-37AFDC22DC00}" type="datetimeFigureOut">
              <a:rPr lang="es-CO" smtClean="0"/>
              <a:t>12/02/2021</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5FB49CC-6B55-4BF0-B8FC-6F2F38E6E1A6}" type="slidenum">
              <a:rPr lang="es-CO" smtClean="0"/>
              <a:t>‹Nº›</a:t>
            </a:fld>
            <a:endParaRPr lang="es-CO"/>
          </a:p>
        </p:txBody>
      </p:sp>
    </p:spTree>
    <p:extLst>
      <p:ext uri="{BB962C8B-B14F-4D97-AF65-F5344CB8AC3E}">
        <p14:creationId xmlns:p14="http://schemas.microsoft.com/office/powerpoint/2010/main" val="2582543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4BB8472-8698-4405-99C2-37AFDC22DC00}" type="datetimeFigureOut">
              <a:rPr lang="es-CO" smtClean="0"/>
              <a:t>12/02/2021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5FB49CC-6B55-4BF0-B8FC-6F2F38E6E1A6}" type="slidenum">
              <a:rPr lang="es-CO" smtClean="0"/>
              <a:t>‹Nº›</a:t>
            </a:fld>
            <a:endParaRPr lang="es-CO"/>
          </a:p>
        </p:txBody>
      </p:sp>
    </p:spTree>
    <p:extLst>
      <p:ext uri="{BB962C8B-B14F-4D97-AF65-F5344CB8AC3E}">
        <p14:creationId xmlns:p14="http://schemas.microsoft.com/office/powerpoint/2010/main" val="2449358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4BB8472-8698-4405-99C2-37AFDC22DC00}" type="datetimeFigureOut">
              <a:rPr lang="es-CO" smtClean="0"/>
              <a:t>12/02/2021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5FB49CC-6B55-4BF0-B8FC-6F2F38E6E1A6}" type="slidenum">
              <a:rPr lang="es-CO" smtClean="0"/>
              <a:t>‹Nº›</a:t>
            </a:fld>
            <a:endParaRPr lang="es-CO"/>
          </a:p>
        </p:txBody>
      </p:sp>
    </p:spTree>
    <p:extLst>
      <p:ext uri="{BB962C8B-B14F-4D97-AF65-F5344CB8AC3E}">
        <p14:creationId xmlns:p14="http://schemas.microsoft.com/office/powerpoint/2010/main" val="1306464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54BB8472-8698-4405-99C2-37AFDC22DC00}" type="datetimeFigureOut">
              <a:rPr lang="es-CO" smtClean="0"/>
              <a:t>12/02/2021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5FB49CC-6B55-4BF0-B8FC-6F2F38E6E1A6}" type="slidenum">
              <a:rPr lang="es-CO" smtClean="0"/>
              <a:t>‹Nº›</a:t>
            </a:fld>
            <a:endParaRPr lang="es-CO"/>
          </a:p>
        </p:txBody>
      </p:sp>
    </p:spTree>
    <p:extLst>
      <p:ext uri="{BB962C8B-B14F-4D97-AF65-F5344CB8AC3E}">
        <p14:creationId xmlns:p14="http://schemas.microsoft.com/office/powerpoint/2010/main" val="162423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4BB8472-8698-4405-99C2-37AFDC22DC00}" type="datetimeFigureOut">
              <a:rPr lang="es-CO" smtClean="0"/>
              <a:t>12/02/2021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5FB49CC-6B55-4BF0-B8FC-6F2F38E6E1A6}" type="slidenum">
              <a:rPr lang="es-CO" smtClean="0"/>
              <a:t>‹Nº›</a:t>
            </a:fld>
            <a:endParaRPr lang="es-CO"/>
          </a:p>
        </p:txBody>
      </p:sp>
    </p:spTree>
    <p:extLst>
      <p:ext uri="{BB962C8B-B14F-4D97-AF65-F5344CB8AC3E}">
        <p14:creationId xmlns:p14="http://schemas.microsoft.com/office/powerpoint/2010/main" val="2705144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4BB8472-8698-4405-99C2-37AFDC22DC00}" type="datetimeFigureOut">
              <a:rPr lang="es-CO" smtClean="0"/>
              <a:t>12/02/2021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5FB49CC-6B55-4BF0-B8FC-6F2F38E6E1A6}" type="slidenum">
              <a:rPr lang="es-CO" smtClean="0"/>
              <a:t>‹Nº›</a:t>
            </a:fld>
            <a:endParaRPr lang="es-CO"/>
          </a:p>
        </p:txBody>
      </p:sp>
    </p:spTree>
    <p:extLst>
      <p:ext uri="{BB962C8B-B14F-4D97-AF65-F5344CB8AC3E}">
        <p14:creationId xmlns:p14="http://schemas.microsoft.com/office/powerpoint/2010/main" val="2634325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4BB8472-8698-4405-99C2-37AFDC22DC00}" type="datetimeFigureOut">
              <a:rPr lang="es-CO" smtClean="0"/>
              <a:t>12/02/2021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5FB49CC-6B55-4BF0-B8FC-6F2F38E6E1A6}" type="slidenum">
              <a:rPr lang="es-CO" smtClean="0"/>
              <a:t>‹Nº›</a:t>
            </a:fld>
            <a:endParaRPr lang="es-CO"/>
          </a:p>
        </p:txBody>
      </p:sp>
    </p:spTree>
    <p:extLst>
      <p:ext uri="{BB962C8B-B14F-4D97-AF65-F5344CB8AC3E}">
        <p14:creationId xmlns:p14="http://schemas.microsoft.com/office/powerpoint/2010/main" val="3347555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54BB8472-8698-4405-99C2-37AFDC22DC00}" type="datetimeFigureOut">
              <a:rPr lang="es-CO" smtClean="0"/>
              <a:t>12/02/2021</a:t>
            </a:fld>
            <a:endParaRPr lang="es-CO"/>
          </a:p>
        </p:txBody>
      </p:sp>
      <p:sp>
        <p:nvSpPr>
          <p:cNvPr id="5" name="Footer Placeholder 3"/>
          <p:cNvSpPr>
            <a:spLocks noGrp="1"/>
          </p:cNvSpPr>
          <p:nvPr>
            <p:ph type="ftr" sz="quarter" idx="11"/>
          </p:nvPr>
        </p:nvSpPr>
        <p:spPr/>
        <p:txBody>
          <a:bodyPr/>
          <a:lstStyle/>
          <a:p>
            <a:endParaRPr lang="es-CO"/>
          </a:p>
        </p:txBody>
      </p:sp>
      <p:sp>
        <p:nvSpPr>
          <p:cNvPr id="6" name="Slide Number Placeholder 4"/>
          <p:cNvSpPr>
            <a:spLocks noGrp="1"/>
          </p:cNvSpPr>
          <p:nvPr>
            <p:ph type="sldNum" sz="quarter" idx="12"/>
          </p:nvPr>
        </p:nvSpPr>
        <p:spPr/>
        <p:txBody>
          <a:bodyPr/>
          <a:lstStyle/>
          <a:p>
            <a:fld id="{25FB49CC-6B55-4BF0-B8FC-6F2F38E6E1A6}" type="slidenum">
              <a:rPr lang="es-CO" smtClean="0"/>
              <a:t>‹Nº›</a:t>
            </a:fld>
            <a:endParaRPr lang="es-CO"/>
          </a:p>
        </p:txBody>
      </p:sp>
    </p:spTree>
    <p:extLst>
      <p:ext uri="{BB962C8B-B14F-4D97-AF65-F5344CB8AC3E}">
        <p14:creationId xmlns:p14="http://schemas.microsoft.com/office/powerpoint/2010/main" val="2513341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4BB8472-8698-4405-99C2-37AFDC22DC00}" type="datetimeFigureOut">
              <a:rPr lang="es-CO" smtClean="0"/>
              <a:t>12/02/2021</a:t>
            </a:fld>
            <a:endParaRPr lang="es-CO"/>
          </a:p>
        </p:txBody>
      </p:sp>
      <p:sp>
        <p:nvSpPr>
          <p:cNvPr id="5" name="Footer Placeholder 2"/>
          <p:cNvSpPr>
            <a:spLocks noGrp="1"/>
          </p:cNvSpPr>
          <p:nvPr>
            <p:ph type="ftr" sz="quarter" idx="11"/>
          </p:nvPr>
        </p:nvSpPr>
        <p:spPr/>
        <p:txBody>
          <a:bodyPr/>
          <a:lstStyle/>
          <a:p>
            <a:endParaRPr lang="es-CO"/>
          </a:p>
        </p:txBody>
      </p:sp>
      <p:sp>
        <p:nvSpPr>
          <p:cNvPr id="6" name="Slide Number Placeholder 3"/>
          <p:cNvSpPr>
            <a:spLocks noGrp="1"/>
          </p:cNvSpPr>
          <p:nvPr>
            <p:ph type="sldNum" sz="quarter" idx="12"/>
          </p:nvPr>
        </p:nvSpPr>
        <p:spPr/>
        <p:txBody>
          <a:bodyPr/>
          <a:lstStyle/>
          <a:p>
            <a:fld id="{25FB49CC-6B55-4BF0-B8FC-6F2F38E6E1A6}" type="slidenum">
              <a:rPr lang="es-CO" smtClean="0"/>
              <a:t>‹Nº›</a:t>
            </a:fld>
            <a:endParaRPr lang="es-CO"/>
          </a:p>
        </p:txBody>
      </p:sp>
    </p:spTree>
    <p:extLst>
      <p:ext uri="{BB962C8B-B14F-4D97-AF65-F5344CB8AC3E}">
        <p14:creationId xmlns:p14="http://schemas.microsoft.com/office/powerpoint/2010/main" val="1109731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54BB8472-8698-4405-99C2-37AFDC22DC00}" type="datetimeFigureOut">
              <a:rPr lang="es-CO" smtClean="0"/>
              <a:t>12/02/2021</a:t>
            </a:fld>
            <a:endParaRPr lang="es-CO"/>
          </a:p>
        </p:txBody>
      </p:sp>
      <p:sp>
        <p:nvSpPr>
          <p:cNvPr id="5" name="Footer Placeholder 5"/>
          <p:cNvSpPr>
            <a:spLocks noGrp="1"/>
          </p:cNvSpPr>
          <p:nvPr>
            <p:ph type="ftr" sz="quarter" idx="11"/>
          </p:nvPr>
        </p:nvSpPr>
        <p:spPr/>
        <p:txBody>
          <a:bodyPr/>
          <a:lstStyle/>
          <a:p>
            <a:endParaRPr lang="es-CO"/>
          </a:p>
        </p:txBody>
      </p:sp>
      <p:sp>
        <p:nvSpPr>
          <p:cNvPr id="6" name="Slide Number Placeholder 6"/>
          <p:cNvSpPr>
            <a:spLocks noGrp="1"/>
          </p:cNvSpPr>
          <p:nvPr>
            <p:ph type="sldNum" sz="quarter" idx="12"/>
          </p:nvPr>
        </p:nvSpPr>
        <p:spPr/>
        <p:txBody>
          <a:bodyPr/>
          <a:lstStyle/>
          <a:p>
            <a:fld id="{25FB49CC-6B55-4BF0-B8FC-6F2F38E6E1A6}" type="slidenum">
              <a:rPr lang="es-CO" smtClean="0"/>
              <a:t>‹Nº›</a:t>
            </a:fld>
            <a:endParaRPr lang="es-CO"/>
          </a:p>
        </p:txBody>
      </p:sp>
    </p:spTree>
    <p:extLst>
      <p:ext uri="{BB962C8B-B14F-4D97-AF65-F5344CB8AC3E}">
        <p14:creationId xmlns:p14="http://schemas.microsoft.com/office/powerpoint/2010/main" val="3170828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4BB8472-8698-4405-99C2-37AFDC22DC00}" type="datetimeFigureOut">
              <a:rPr lang="es-CO" smtClean="0"/>
              <a:t>12/02/2021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5FB49CC-6B55-4BF0-B8FC-6F2F38E6E1A6}" type="slidenum">
              <a:rPr lang="es-CO" smtClean="0"/>
              <a:t>‹Nº›</a:t>
            </a:fld>
            <a:endParaRPr lang="es-CO"/>
          </a:p>
        </p:txBody>
      </p:sp>
    </p:spTree>
    <p:extLst>
      <p:ext uri="{BB962C8B-B14F-4D97-AF65-F5344CB8AC3E}">
        <p14:creationId xmlns:p14="http://schemas.microsoft.com/office/powerpoint/2010/main" val="3519153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4BB8472-8698-4405-99C2-37AFDC22DC00}" type="datetimeFigureOut">
              <a:rPr lang="es-CO" smtClean="0"/>
              <a:t>12/02/2021</a:t>
            </a:fld>
            <a:endParaRPr lang="es-CO"/>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O"/>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5FB49CC-6B55-4BF0-B8FC-6F2F38E6E1A6}" type="slidenum">
              <a:rPr lang="es-CO" smtClean="0"/>
              <a:t>‹Nº›</a:t>
            </a:fld>
            <a:endParaRPr lang="es-CO"/>
          </a:p>
        </p:txBody>
      </p:sp>
    </p:spTree>
    <p:extLst>
      <p:ext uri="{BB962C8B-B14F-4D97-AF65-F5344CB8AC3E}">
        <p14:creationId xmlns:p14="http://schemas.microsoft.com/office/powerpoint/2010/main" val="243779456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uía para músicos sobre cómo plantear y lograr tus metas |  PromocionMusical.es">
            <a:extLst>
              <a:ext uri="{FF2B5EF4-FFF2-40B4-BE49-F238E27FC236}">
                <a16:creationId xmlns:a16="http://schemas.microsoft.com/office/drawing/2014/main" xmlns="" id="{819777C3-4ED5-4895-92C2-A1D6C290E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1" r="221"/>
          <a:stretch>
            <a:fillRect/>
          </a:stretch>
        </p:blipFill>
        <p:spPr bwMode="auto">
          <a:xfrm>
            <a:off x="0" y="0"/>
            <a:ext cx="12229896"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xmlns="" id="{565A06E5-FDD8-47D3-A41A-D9EA181B1AED}"/>
              </a:ext>
            </a:extLst>
          </p:cNvPr>
          <p:cNvSpPr txBox="1"/>
          <p:nvPr/>
        </p:nvSpPr>
        <p:spPr>
          <a:xfrm>
            <a:off x="1635617" y="756545"/>
            <a:ext cx="5473580" cy="957955"/>
          </a:xfrm>
          <a:prstGeom prst="rect">
            <a:avLst/>
          </a:prstGeom>
          <a:noFill/>
        </p:spPr>
        <p:txBody>
          <a:bodyPr wrap="square" rtlCol="0">
            <a:spAutoFit/>
          </a:bodyPr>
          <a:lstStyle/>
          <a:p>
            <a:pPr algn="ctr"/>
            <a:r>
              <a:rPr lang="es-CO" sz="1875" dirty="0">
                <a:solidFill>
                  <a:schemeClr val="bg1"/>
                </a:solidFill>
                <a:cs typeface="Aharoni" panose="02010803020104030203" pitchFamily="2" charset="-79"/>
              </a:rPr>
              <a:t>“</a:t>
            </a:r>
            <a:r>
              <a:rPr lang="es-ES" sz="1875" dirty="0">
                <a:solidFill>
                  <a:schemeClr val="bg1"/>
                </a:solidFill>
                <a:cs typeface="Aharoni" panose="02010803020104030203" pitchFamily="2" charset="-79"/>
              </a:rPr>
              <a:t>la creación de comunidades de usuarios que deseen intercambiar cosas vamos hacerlo posible</a:t>
            </a:r>
            <a:r>
              <a:rPr lang="es-CO" sz="1875" dirty="0">
                <a:solidFill>
                  <a:schemeClr val="bg1"/>
                </a:solidFill>
                <a:cs typeface="Aharoni" panose="02010803020104030203" pitchFamily="2" charset="-79"/>
              </a:rPr>
              <a:t>”</a:t>
            </a:r>
          </a:p>
        </p:txBody>
      </p:sp>
      <p:sp>
        <p:nvSpPr>
          <p:cNvPr id="7" name="CuadroTexto 6">
            <a:extLst>
              <a:ext uri="{FF2B5EF4-FFF2-40B4-BE49-F238E27FC236}">
                <a16:creationId xmlns:a16="http://schemas.microsoft.com/office/drawing/2014/main" xmlns="" id="{78EDC4DB-2140-41E8-9E5D-2D1D7EEDC0F5}"/>
              </a:ext>
            </a:extLst>
          </p:cNvPr>
          <p:cNvSpPr txBox="1"/>
          <p:nvPr/>
        </p:nvSpPr>
        <p:spPr>
          <a:xfrm>
            <a:off x="100064" y="2965361"/>
            <a:ext cx="5221936" cy="2923877"/>
          </a:xfrm>
          <a:prstGeom prst="rect">
            <a:avLst/>
          </a:prstGeom>
          <a:noFill/>
        </p:spPr>
        <p:txBody>
          <a:bodyPr wrap="square" rtlCol="0">
            <a:spAutoFit/>
          </a:bodyPr>
          <a:lstStyle/>
          <a:p>
            <a:r>
              <a:rPr lang="es-CO" sz="2000" b="1" dirty="0">
                <a:solidFill>
                  <a:schemeClr val="bg1"/>
                </a:solidFill>
              </a:rPr>
              <a:t>INTEGRANTES:</a:t>
            </a:r>
          </a:p>
          <a:p>
            <a:r>
              <a:rPr lang="es-CO" sz="2400" dirty="0" smtClean="0">
                <a:solidFill>
                  <a:schemeClr val="bg1"/>
                </a:solidFill>
              </a:rPr>
              <a:t>Michael Alejandro Báez Lagos </a:t>
            </a:r>
            <a:r>
              <a:rPr lang="es-CO" sz="2400" dirty="0">
                <a:solidFill>
                  <a:schemeClr val="bg1"/>
                </a:solidFill>
              </a:rPr>
              <a:t/>
            </a:r>
            <a:br>
              <a:rPr lang="es-CO" sz="2400" dirty="0">
                <a:solidFill>
                  <a:schemeClr val="bg1"/>
                </a:solidFill>
              </a:rPr>
            </a:br>
            <a:r>
              <a:rPr lang="es-CO" sz="2400" dirty="0" smtClean="0">
                <a:solidFill>
                  <a:schemeClr val="bg1"/>
                </a:solidFill>
              </a:rPr>
              <a:t>Yostin Alexander Camacho Rojas </a:t>
            </a:r>
          </a:p>
          <a:p>
            <a:r>
              <a:rPr lang="es-CO" sz="2400" dirty="0" smtClean="0">
                <a:solidFill>
                  <a:schemeClr val="bg1"/>
                </a:solidFill>
              </a:rPr>
              <a:t>Israel Esquivel González </a:t>
            </a:r>
            <a:r>
              <a:rPr lang="es-CO" sz="2400" dirty="0">
                <a:solidFill>
                  <a:schemeClr val="bg1"/>
                </a:solidFill>
              </a:rPr>
              <a:t/>
            </a:r>
            <a:br>
              <a:rPr lang="es-CO" sz="2400" dirty="0">
                <a:solidFill>
                  <a:schemeClr val="bg1"/>
                </a:solidFill>
              </a:rPr>
            </a:br>
            <a:r>
              <a:rPr lang="es-CO" sz="2400" dirty="0" smtClean="0">
                <a:solidFill>
                  <a:schemeClr val="bg1"/>
                </a:solidFill>
              </a:rPr>
              <a:t>Julián Camilo Rodríguez muñoz </a:t>
            </a:r>
            <a:endParaRPr lang="es-CO" sz="2400" dirty="0">
              <a:solidFill>
                <a:schemeClr val="bg1"/>
              </a:solidFill>
            </a:endParaRPr>
          </a:p>
          <a:p>
            <a:r>
              <a:rPr lang="es-CO" sz="2400" dirty="0" smtClean="0">
                <a:solidFill>
                  <a:schemeClr val="bg1"/>
                </a:solidFill>
              </a:rPr>
              <a:t>Cristian David Solorzano Cuesta </a:t>
            </a:r>
            <a:endParaRPr lang="es-CO" sz="2400" dirty="0">
              <a:solidFill>
                <a:schemeClr val="bg1"/>
              </a:solidFill>
            </a:endParaRPr>
          </a:p>
          <a:p>
            <a:r>
              <a:rPr lang="es-CO" sz="2400" i="0" dirty="0" smtClean="0">
                <a:solidFill>
                  <a:schemeClr val="bg1"/>
                </a:solidFill>
                <a:effectLst/>
              </a:rPr>
              <a:t>Yeison Estiben Yela Gonzalez</a:t>
            </a:r>
            <a:endParaRPr lang="es-CO" sz="2400" dirty="0">
              <a:solidFill>
                <a:schemeClr val="bg1"/>
              </a:solidFill>
            </a:endParaRPr>
          </a:p>
          <a:p>
            <a:endParaRPr lang="es-CO" sz="2000" dirty="0">
              <a:solidFill>
                <a:schemeClr val="bg1"/>
              </a:solidFill>
            </a:endParaRPr>
          </a:p>
        </p:txBody>
      </p:sp>
      <p:pic>
        <p:nvPicPr>
          <p:cNvPr id="8" name="Imagen 7">
            <a:extLst>
              <a:ext uri="{FF2B5EF4-FFF2-40B4-BE49-F238E27FC236}">
                <a16:creationId xmlns:a16="http://schemas.microsoft.com/office/drawing/2014/main" xmlns="" id="{6056BB09-CF9D-42F7-A853-5A5F5384D040}"/>
              </a:ext>
            </a:extLst>
          </p:cNvPr>
          <p:cNvPicPr>
            <a:picLocks noChangeAspect="1"/>
          </p:cNvPicPr>
          <p:nvPr/>
        </p:nvPicPr>
        <p:blipFill>
          <a:blip r:embed="rId3"/>
          <a:stretch>
            <a:fillRect/>
          </a:stretch>
        </p:blipFill>
        <p:spPr>
          <a:xfrm>
            <a:off x="8207433" y="4764100"/>
            <a:ext cx="1436572" cy="1436572"/>
          </a:xfrm>
          <a:prstGeom prst="rect">
            <a:avLst/>
          </a:prstGeom>
        </p:spPr>
      </p:pic>
    </p:spTree>
    <p:extLst>
      <p:ext uri="{BB962C8B-B14F-4D97-AF65-F5344CB8AC3E}">
        <p14:creationId xmlns:p14="http://schemas.microsoft.com/office/powerpoint/2010/main" val="2646842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93EB27DD-E6E5-427B-BAC5-9F7CFE410F2B}"/>
              </a:ext>
            </a:extLst>
          </p:cNvPr>
          <p:cNvSpPr txBox="1"/>
          <p:nvPr/>
        </p:nvSpPr>
        <p:spPr>
          <a:xfrm>
            <a:off x="3020473" y="1221270"/>
            <a:ext cx="6163058" cy="707886"/>
          </a:xfrm>
          <a:prstGeom prst="rect">
            <a:avLst/>
          </a:prstGeom>
          <a:noFill/>
          <a:ln>
            <a:noFill/>
          </a:ln>
        </p:spPr>
        <p:txBody>
          <a:bodyPr wrap="square" rtlCol="0">
            <a:spAutoFit/>
          </a:bodyPr>
          <a:lstStyle/>
          <a:p>
            <a:pPr algn="ctr"/>
            <a:r>
              <a:rPr lang="es-CO" sz="4000" b="1" dirty="0"/>
              <a:t>Bibliografía</a:t>
            </a:r>
          </a:p>
        </p:txBody>
      </p:sp>
      <p:sp>
        <p:nvSpPr>
          <p:cNvPr id="8" name="CuadroTexto 7"/>
          <p:cNvSpPr txBox="1"/>
          <p:nvPr/>
        </p:nvSpPr>
        <p:spPr>
          <a:xfrm>
            <a:off x="2047741" y="2369714"/>
            <a:ext cx="8963696" cy="3046988"/>
          </a:xfrm>
          <a:prstGeom prst="rect">
            <a:avLst/>
          </a:prstGeom>
          <a:noFill/>
        </p:spPr>
        <p:txBody>
          <a:bodyPr wrap="square" rtlCol="0">
            <a:spAutoFit/>
          </a:bodyPr>
          <a:lstStyle/>
          <a:p>
            <a:pPr algn="just"/>
            <a:r>
              <a:rPr lang="es-ES" sz="1600" dirty="0" err="1" smtClean="0">
                <a:latin typeface="Times New Roman" panose="02020603050405020304" pitchFamily="18" charset="0"/>
                <a:cs typeface="Times New Roman" panose="02020603050405020304" pitchFamily="18" charset="0"/>
              </a:rPr>
              <a:t>benaston</a:t>
            </a:r>
            <a:r>
              <a:rPr lang="es-ES" sz="1600" dirty="0" smtClean="0">
                <a:latin typeface="Times New Roman" panose="02020603050405020304" pitchFamily="18" charset="0"/>
                <a:cs typeface="Times New Roman" panose="02020603050405020304" pitchFamily="18" charset="0"/>
              </a:rPr>
              <a:t>. (2019, abril 10). Escribir un Enunciado del Alcance de un Proyecto (</a:t>
            </a:r>
            <a:r>
              <a:rPr lang="es-ES" sz="1600" dirty="0" err="1" smtClean="0">
                <a:latin typeface="Times New Roman" panose="02020603050405020304" pitchFamily="18" charset="0"/>
                <a:cs typeface="Times New Roman" panose="02020603050405020304" pitchFamily="18" charset="0"/>
              </a:rPr>
              <a:t>Statement</a:t>
            </a:r>
            <a:r>
              <a:rPr lang="es-ES" sz="1600" dirty="0" smtClean="0">
                <a:latin typeface="Times New Roman" panose="02020603050405020304" pitchFamily="18" charset="0"/>
                <a:cs typeface="Times New Roman" panose="02020603050405020304" pitchFamily="18" charset="0"/>
              </a:rPr>
              <a:t> of </a:t>
            </a:r>
            <a:r>
              <a:rPr lang="es-ES" sz="1600" dirty="0" err="1" smtClean="0">
                <a:latin typeface="Times New Roman" panose="02020603050405020304" pitchFamily="18" charset="0"/>
                <a:cs typeface="Times New Roman" panose="02020603050405020304" pitchFamily="18" charset="0"/>
              </a:rPr>
              <a:t>Work</a:t>
            </a:r>
            <a:r>
              <a:rPr lang="es-ES" sz="1600" dirty="0" smtClean="0">
                <a:latin typeface="Times New Roman" panose="02020603050405020304" pitchFamily="18" charset="0"/>
                <a:cs typeface="Times New Roman" panose="02020603050405020304" pitchFamily="18" charset="0"/>
              </a:rPr>
              <a:t>) de la Manera Más Fácil. </a:t>
            </a:r>
            <a:r>
              <a:rPr lang="es-ES" sz="1600" dirty="0" err="1" smtClean="0">
                <a:latin typeface="Times New Roman" panose="02020603050405020304" pitchFamily="18" charset="0"/>
                <a:cs typeface="Times New Roman" panose="02020603050405020304" pitchFamily="18" charset="0"/>
              </a:rPr>
              <a:t>The</a:t>
            </a:r>
            <a:r>
              <a:rPr lang="es-ES" sz="1600" dirty="0" smtClean="0">
                <a:latin typeface="Times New Roman" panose="02020603050405020304" pitchFamily="18" charset="0"/>
                <a:cs typeface="Times New Roman" panose="02020603050405020304" pitchFamily="18" charset="0"/>
              </a:rPr>
              <a:t> Digital Project Manager.</a:t>
            </a:r>
          </a:p>
          <a:p>
            <a:pPr algn="just"/>
            <a:r>
              <a:rPr lang="es-ES" sz="1600" dirty="0" smtClean="0">
                <a:latin typeface="Times New Roman" panose="02020603050405020304" pitchFamily="18" charset="0"/>
                <a:cs typeface="Times New Roman" panose="02020603050405020304" pitchFamily="18" charset="0"/>
              </a:rPr>
              <a:t>https://thedigitalprojectmanager.com/es/como-hacer-enunciado-alcance-proyecto-guiacompleta/ </a:t>
            </a:r>
          </a:p>
          <a:p>
            <a:pPr algn="just"/>
            <a:r>
              <a:rPr lang="es-ES" sz="1600" dirty="0" smtClean="0">
                <a:latin typeface="Times New Roman" panose="02020603050405020304" pitchFamily="18" charset="0"/>
                <a:cs typeface="Times New Roman" panose="02020603050405020304" pitchFamily="18" charset="0"/>
              </a:rPr>
              <a:t>El Trueque. (s. f.). Recuperado 25 de julio de 2020, de 	https://www.finanzzas.com/el-trueque J</a:t>
            </a:r>
          </a:p>
          <a:p>
            <a:pPr algn="just"/>
            <a:r>
              <a:rPr lang="es-ES" sz="1600" dirty="0" smtClean="0">
                <a:latin typeface="Times New Roman" panose="02020603050405020304" pitchFamily="18" charset="0"/>
                <a:cs typeface="Times New Roman" panose="02020603050405020304" pitchFamily="18" charset="0"/>
              </a:rPr>
              <a:t>JUSTIFICACIÓN1.pdf. (s. f.). Recuperado 18 de julio de 2020, de 	</a:t>
            </a:r>
          </a:p>
          <a:p>
            <a:pPr algn="just"/>
            <a:r>
              <a:rPr lang="es-ES" sz="1600" dirty="0" smtClean="0">
                <a:latin typeface="Times New Roman" panose="02020603050405020304" pitchFamily="18" charset="0"/>
                <a:cs typeface="Times New Roman" panose="02020603050405020304" pitchFamily="18" charset="0"/>
              </a:rPr>
              <a:t>https://www.javeriana.edu.co/blogs/algomez/files/JUSTIFICACI%C3%93N1.pdf </a:t>
            </a:r>
          </a:p>
          <a:p>
            <a:pPr algn="just"/>
            <a:r>
              <a:rPr lang="es-ES" sz="1600" dirty="0" smtClean="0">
                <a:latin typeface="Times New Roman" panose="02020603050405020304" pitchFamily="18" charset="0"/>
                <a:cs typeface="Times New Roman" panose="02020603050405020304" pitchFamily="18" charset="0"/>
              </a:rPr>
              <a:t>Las redes de trueque como institución de la economía popular. (s. f.). Recuperado 18 de julio de 2020, de  https://www.coraggioeconomia.org/jlc/trueque004.htm </a:t>
            </a:r>
          </a:p>
          <a:p>
            <a:pPr algn="just"/>
            <a:r>
              <a:rPr lang="es-ES" sz="1600" dirty="0" smtClean="0">
                <a:latin typeface="Times New Roman" panose="02020603050405020304" pitchFamily="18" charset="0"/>
                <a:cs typeface="Times New Roman" panose="02020603050405020304" pitchFamily="18" charset="0"/>
              </a:rPr>
              <a:t>PIB de Colombia 2020. (s. f.). datosmacro.com. Recuperado </a:t>
            </a:r>
          </a:p>
          <a:p>
            <a:pPr algn="just"/>
            <a:r>
              <a:rPr lang="es-ES" sz="1600" dirty="0" smtClean="0">
                <a:latin typeface="Times New Roman" panose="02020603050405020304" pitchFamily="18" charset="0"/>
                <a:cs typeface="Times New Roman" panose="02020603050405020304" pitchFamily="18" charset="0"/>
              </a:rPr>
              <a:t>18 de julio de 2020, de https://datosmacro.expansion.com/pib/colombia </a:t>
            </a:r>
          </a:p>
          <a:p>
            <a:pPr algn="just"/>
            <a:r>
              <a:rPr lang="es-ES" sz="1600" dirty="0" smtClean="0">
                <a:latin typeface="Times New Roman" panose="02020603050405020304" pitchFamily="18" charset="0"/>
                <a:cs typeface="Times New Roman" panose="02020603050405020304" pitchFamily="18" charset="0"/>
              </a:rPr>
              <a:t>Tiempo, C. E. E. (2020, marzo 26). La crisis económica de 2020. El Tiempo. </a:t>
            </a:r>
          </a:p>
          <a:p>
            <a:pPr algn="just"/>
            <a:r>
              <a:rPr lang="es-ES" sz="1600" dirty="0" smtClean="0">
                <a:latin typeface="Times New Roman" panose="02020603050405020304" pitchFamily="18" charset="0"/>
                <a:cs typeface="Times New Roman" panose="02020603050405020304" pitchFamily="18" charset="0"/>
              </a:rPr>
              <a:t>https://www.eltiempo.com/economia/sectores/coronavirus-la-crisis-economica-de-2020- 477658</a:t>
            </a:r>
            <a:endParaRPr lang="es-CO" sz="1600" dirty="0"/>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90" y="53322"/>
            <a:ext cx="1143000" cy="1123950"/>
          </a:xfrm>
          <a:prstGeom prst="rect">
            <a:avLst/>
          </a:prstGeom>
        </p:spPr>
      </p:pic>
    </p:spTree>
    <p:extLst>
      <p:ext uri="{BB962C8B-B14F-4D97-AF65-F5344CB8AC3E}">
        <p14:creationId xmlns:p14="http://schemas.microsoft.com/office/powerpoint/2010/main" val="2896112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3519312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599966" y="1212701"/>
            <a:ext cx="6917521" cy="923330"/>
          </a:xfrm>
          <a:prstGeom prst="rect">
            <a:avLst/>
          </a:prstGeom>
          <a:noFill/>
        </p:spPr>
        <p:txBody>
          <a:bodyPr wrap="square" rtlCol="0">
            <a:spAutoFit/>
          </a:bodyPr>
          <a:lstStyle/>
          <a:p>
            <a:pPr algn="ctr"/>
            <a:r>
              <a:rPr lang="es-CO" sz="5400" b="1" dirty="0"/>
              <a:t>Objetivo</a:t>
            </a:r>
            <a:r>
              <a:rPr lang="es-CO" sz="5400" b="1" dirty="0">
                <a:latin typeface="Arial Black" panose="020B0A04020102020204" pitchFamily="34" charset="0"/>
              </a:rPr>
              <a:t> </a:t>
            </a:r>
            <a:r>
              <a:rPr lang="es-CO" sz="5400" b="1" dirty="0"/>
              <a:t>General</a:t>
            </a:r>
          </a:p>
        </p:txBody>
      </p:sp>
      <p:sp>
        <p:nvSpPr>
          <p:cNvPr id="5" name="CuadroTexto 4"/>
          <p:cNvSpPr txBox="1"/>
          <p:nvPr/>
        </p:nvSpPr>
        <p:spPr>
          <a:xfrm>
            <a:off x="2952642" y="2741338"/>
            <a:ext cx="6564845" cy="1115947"/>
          </a:xfrm>
          <a:prstGeom prst="rect">
            <a:avLst/>
          </a:prstGeom>
          <a:noFill/>
        </p:spPr>
        <p:txBody>
          <a:bodyPr wrap="square" rtlCol="0">
            <a:spAutoFit/>
          </a:bodyPr>
          <a:lstStyle/>
          <a:p>
            <a:pPr algn="just">
              <a:lnSpc>
                <a:spcPct val="200000"/>
              </a:lnSpc>
            </a:pPr>
            <a:r>
              <a:rPr lang="es-CO" sz="1800" dirty="0">
                <a:latin typeface="Times New Roman" panose="02020603050405020304" pitchFamily="18" charset="0"/>
                <a:cs typeface="Times New Roman" panose="02020603050405020304" pitchFamily="18" charset="0"/>
              </a:rPr>
              <a:t>Desarrollar un sistema de información web para la gestión de intercambio de bienes, servicios y productos  ( </a:t>
            </a:r>
            <a:r>
              <a:rPr lang="es-CO" dirty="0">
                <a:latin typeface="Times New Roman" panose="02020603050405020304" pitchFamily="18" charset="0"/>
                <a:cs typeface="Times New Roman" panose="02020603050405020304" pitchFamily="18" charset="0"/>
              </a:rPr>
              <a:t>Trueque Activo</a:t>
            </a:r>
            <a:r>
              <a:rPr lang="es-CO" sz="1800" dirty="0">
                <a:latin typeface="Times New Roman" panose="02020603050405020304" pitchFamily="18" charset="0"/>
                <a:cs typeface="Times New Roman" panose="02020603050405020304" pitchFamily="18" charset="0"/>
              </a:rPr>
              <a:t> </a:t>
            </a:r>
            <a:r>
              <a:rPr lang="es-CO" sz="1800" dirty="0" smtClean="0">
                <a:latin typeface="Times New Roman" panose="02020603050405020304" pitchFamily="18" charset="0"/>
                <a:cs typeface="Times New Roman" panose="02020603050405020304" pitchFamily="18" charset="0"/>
              </a:rPr>
              <a:t>).</a:t>
            </a:r>
            <a:endParaRPr lang="es-CO"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90" y="53322"/>
            <a:ext cx="1143000" cy="1123950"/>
          </a:xfrm>
          <a:prstGeom prst="rect">
            <a:avLst/>
          </a:prstGeom>
        </p:spPr>
      </p:pic>
    </p:spTree>
    <p:extLst>
      <p:ext uri="{BB962C8B-B14F-4D97-AF65-F5344CB8AC3E}">
        <p14:creationId xmlns:p14="http://schemas.microsoft.com/office/powerpoint/2010/main" val="995693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xmlns="" id="{4EC4B7D9-BC83-46F9-9E75-9709E82A9F43}"/>
              </a:ext>
            </a:extLst>
          </p:cNvPr>
          <p:cNvSpPr txBox="1"/>
          <p:nvPr/>
        </p:nvSpPr>
        <p:spPr>
          <a:xfrm>
            <a:off x="2911096" y="1283044"/>
            <a:ext cx="6611331" cy="707886"/>
          </a:xfrm>
          <a:prstGeom prst="rect">
            <a:avLst/>
          </a:prstGeom>
          <a:noFill/>
          <a:ln>
            <a:noFill/>
          </a:ln>
        </p:spPr>
        <p:txBody>
          <a:bodyPr wrap="square" rtlCol="0">
            <a:spAutoFit/>
          </a:bodyPr>
          <a:lstStyle/>
          <a:p>
            <a:pPr algn="ctr"/>
            <a:r>
              <a:rPr lang="es-CO" sz="4000" b="1" dirty="0">
                <a:solidFill>
                  <a:schemeClr val="tx1">
                    <a:lumMod val="75000"/>
                    <a:lumOff val="25000"/>
                  </a:schemeClr>
                </a:solidFill>
              </a:rPr>
              <a:t>Objetivo</a:t>
            </a:r>
            <a:r>
              <a:rPr lang="es-CO" sz="4000" b="1" dirty="0">
                <a:solidFill>
                  <a:schemeClr val="accent4"/>
                </a:solidFill>
                <a:latin typeface="Arial Black" panose="020B0A04020102020204" pitchFamily="34" charset="0"/>
              </a:rPr>
              <a:t> </a:t>
            </a:r>
            <a:r>
              <a:rPr lang="es-CO" sz="4000" b="1" dirty="0">
                <a:solidFill>
                  <a:schemeClr val="tx1">
                    <a:lumMod val="75000"/>
                    <a:lumOff val="25000"/>
                  </a:schemeClr>
                </a:solidFill>
              </a:rPr>
              <a:t>Específicos</a:t>
            </a:r>
          </a:p>
        </p:txBody>
      </p:sp>
      <p:sp>
        <p:nvSpPr>
          <p:cNvPr id="5" name="CuadroTexto 4">
            <a:extLst>
              <a:ext uri="{FF2B5EF4-FFF2-40B4-BE49-F238E27FC236}">
                <a16:creationId xmlns:a16="http://schemas.microsoft.com/office/drawing/2014/main" xmlns="" id="{6529D4F6-A753-4085-92ED-A3A003AE2644}"/>
              </a:ext>
            </a:extLst>
          </p:cNvPr>
          <p:cNvSpPr txBox="1"/>
          <p:nvPr/>
        </p:nvSpPr>
        <p:spPr>
          <a:xfrm>
            <a:off x="3515393" y="3341860"/>
            <a:ext cx="2196803" cy="892552"/>
          </a:xfrm>
          <a:prstGeom prst="rect">
            <a:avLst/>
          </a:prstGeom>
          <a:noFill/>
        </p:spPr>
        <p:txBody>
          <a:bodyPr wrap="square" rtlCol="0">
            <a:spAutoFit/>
          </a:bodyPr>
          <a:lstStyle/>
          <a:p>
            <a:pPr algn="just"/>
            <a:r>
              <a:rPr lang="es-CO" sz="1400" dirty="0">
                <a:effectLst/>
                <a:latin typeface="Times New Roman" panose="02020603050405020304" pitchFamily="18" charset="0"/>
                <a:ea typeface="Times New Roman" panose="02020603050405020304" pitchFamily="18" charset="0"/>
              </a:rPr>
              <a:t>Desarrollar un modulo que permita registrar los productos del usuario.</a:t>
            </a:r>
          </a:p>
          <a:p>
            <a:pPr algn="ctr"/>
            <a:endParaRPr lang="es-CO" sz="1000" dirty="0"/>
          </a:p>
        </p:txBody>
      </p:sp>
      <p:sp>
        <p:nvSpPr>
          <p:cNvPr id="6" name="CuadroTexto 5">
            <a:extLst>
              <a:ext uri="{FF2B5EF4-FFF2-40B4-BE49-F238E27FC236}">
                <a16:creationId xmlns:a16="http://schemas.microsoft.com/office/drawing/2014/main" xmlns="" id="{E97A31C1-3462-4561-AFC4-B8C24964F5B3}"/>
              </a:ext>
            </a:extLst>
          </p:cNvPr>
          <p:cNvSpPr txBox="1"/>
          <p:nvPr/>
        </p:nvSpPr>
        <p:spPr>
          <a:xfrm>
            <a:off x="3515393" y="4286493"/>
            <a:ext cx="2326416" cy="523220"/>
          </a:xfrm>
          <a:prstGeom prst="rect">
            <a:avLst/>
          </a:prstGeom>
          <a:noFill/>
        </p:spPr>
        <p:txBody>
          <a:bodyPr wrap="square" rtlCol="0">
            <a:spAutoFit/>
          </a:bodyPr>
          <a:lstStyle/>
          <a:p>
            <a:pPr algn="just"/>
            <a:r>
              <a:rPr lang="es-CO" sz="1400" dirty="0">
                <a:effectLst/>
                <a:latin typeface="Times" panose="02020603050405020304" pitchFamily="18" charset="0"/>
                <a:ea typeface="Times New Roman" panose="02020603050405020304" pitchFamily="18" charset="0"/>
                <a:cs typeface="Times New Roman" panose="02020603050405020304" pitchFamily="18" charset="0"/>
              </a:rPr>
              <a:t>Crear un modulo que  administre los productos.</a:t>
            </a:r>
            <a:endParaRPr lang="es-CO" sz="1400" dirty="0"/>
          </a:p>
        </p:txBody>
      </p:sp>
      <p:sp>
        <p:nvSpPr>
          <p:cNvPr id="7" name="CuadroTexto 6">
            <a:extLst>
              <a:ext uri="{FF2B5EF4-FFF2-40B4-BE49-F238E27FC236}">
                <a16:creationId xmlns:a16="http://schemas.microsoft.com/office/drawing/2014/main" xmlns="" id="{7175A4CE-32D3-460D-9971-8B148F8AEE4A}"/>
              </a:ext>
            </a:extLst>
          </p:cNvPr>
          <p:cNvSpPr txBox="1"/>
          <p:nvPr/>
        </p:nvSpPr>
        <p:spPr>
          <a:xfrm>
            <a:off x="3515393" y="2562908"/>
            <a:ext cx="2402326" cy="738664"/>
          </a:xfrm>
          <a:prstGeom prst="rect">
            <a:avLst/>
          </a:prstGeom>
          <a:noFill/>
        </p:spPr>
        <p:txBody>
          <a:bodyPr wrap="square" rtlCol="0">
            <a:spAutoFit/>
          </a:bodyPr>
          <a:lstStyle/>
          <a:p>
            <a:pPr algn="just"/>
            <a:r>
              <a:rPr lang="es-CO" sz="1400" dirty="0">
                <a:effectLst/>
                <a:latin typeface="Times New Roman" panose="02020603050405020304" pitchFamily="18" charset="0"/>
                <a:ea typeface="Times New Roman" panose="02020603050405020304" pitchFamily="18" charset="0"/>
              </a:rPr>
              <a:t>Crear el sistema de información de forma lógica y sencilla de manejar</a:t>
            </a:r>
            <a:endParaRPr lang="es-CO" sz="1400" dirty="0"/>
          </a:p>
        </p:txBody>
      </p:sp>
      <p:sp>
        <p:nvSpPr>
          <p:cNvPr id="8" name="CuadroTexto 7">
            <a:extLst>
              <a:ext uri="{FF2B5EF4-FFF2-40B4-BE49-F238E27FC236}">
                <a16:creationId xmlns:a16="http://schemas.microsoft.com/office/drawing/2014/main" xmlns="" id="{A64E8C15-FF64-4A3F-AE54-2407BE12B657}"/>
              </a:ext>
            </a:extLst>
          </p:cNvPr>
          <p:cNvSpPr txBox="1"/>
          <p:nvPr/>
        </p:nvSpPr>
        <p:spPr>
          <a:xfrm>
            <a:off x="5971423" y="3270794"/>
            <a:ext cx="2077872" cy="677108"/>
          </a:xfrm>
          <a:prstGeom prst="rect">
            <a:avLst/>
          </a:prstGeom>
          <a:noFill/>
        </p:spPr>
        <p:txBody>
          <a:bodyPr wrap="square" rtlCol="0">
            <a:spAutoFit/>
          </a:bodyPr>
          <a:lstStyle/>
          <a:p>
            <a:pPr algn="just"/>
            <a:r>
              <a:rPr lang="es-CO" sz="1400" b="1" dirty="0">
                <a:solidFill>
                  <a:srgbClr val="001F5E"/>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s-CO" sz="1400" b="1" dirty="0" smtClean="0">
                <a:solidFill>
                  <a:srgbClr val="001F5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CO" sz="1400" b="1" dirty="0" smtClean="0">
                <a:effectLst/>
                <a:latin typeface="Times New Roman" panose="02020603050405020304" pitchFamily="18" charset="0"/>
                <a:ea typeface="Times New Roman" panose="02020603050405020304" pitchFamily="18" charset="0"/>
                <a:cs typeface="Times New Roman" panose="02020603050405020304" pitchFamily="18" charset="0"/>
              </a:rPr>
              <a:t>Gestión </a:t>
            </a:r>
            <a:r>
              <a:rPr lang="es-CO" sz="1400" b="1" dirty="0">
                <a:effectLst/>
                <a:latin typeface="Times New Roman" panose="02020603050405020304" pitchFamily="18" charset="0"/>
                <a:ea typeface="Times New Roman" panose="02020603050405020304" pitchFamily="18" charset="0"/>
                <a:cs typeface="Times New Roman" panose="02020603050405020304" pitchFamily="18" charset="0"/>
              </a:rPr>
              <a:t>de  producto he intercambio</a:t>
            </a:r>
            <a:r>
              <a:rPr lang="es-CO"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400" dirty="0">
              <a:effectLst/>
              <a:latin typeface="Times" panose="02020603050405020304" pitchFamily="18" charset="0"/>
              <a:ea typeface="Times New Roman" panose="02020603050405020304" pitchFamily="18" charset="0"/>
              <a:cs typeface="Times New Roman" panose="02020603050405020304" pitchFamily="18" charset="0"/>
            </a:endParaRPr>
          </a:p>
          <a:p>
            <a:pPr algn="ctr"/>
            <a:endParaRPr lang="es-CO" sz="1000" dirty="0"/>
          </a:p>
        </p:txBody>
      </p:sp>
      <p:sp>
        <p:nvSpPr>
          <p:cNvPr id="9" name="CuadroTexto 8">
            <a:extLst>
              <a:ext uri="{FF2B5EF4-FFF2-40B4-BE49-F238E27FC236}">
                <a16:creationId xmlns:a16="http://schemas.microsoft.com/office/drawing/2014/main" xmlns="" id="{49B23056-5FF1-47AC-8CB7-3D54E4FC11CE}"/>
              </a:ext>
            </a:extLst>
          </p:cNvPr>
          <p:cNvSpPr txBox="1"/>
          <p:nvPr/>
        </p:nvSpPr>
        <p:spPr>
          <a:xfrm>
            <a:off x="5950863" y="4234412"/>
            <a:ext cx="2451360" cy="738664"/>
          </a:xfrm>
          <a:prstGeom prst="rect">
            <a:avLst/>
          </a:prstGeom>
          <a:noFill/>
        </p:spPr>
        <p:txBody>
          <a:bodyPr wrap="square" rtlCol="0">
            <a:spAutoFit/>
          </a:bodyPr>
          <a:lstStyle/>
          <a:p>
            <a:pPr algn="just"/>
            <a:r>
              <a:rPr lang="es-CO" sz="1400" b="1" dirty="0">
                <a:solidFill>
                  <a:srgbClr val="0DA6DD"/>
                </a:solidFill>
                <a:latin typeface="Times New Roman" panose="02020603050405020304" pitchFamily="18" charset="0"/>
                <a:ea typeface="Times New Roman" panose="02020603050405020304" pitchFamily="18" charset="0"/>
                <a:cs typeface="Times New Roman" panose="02020603050405020304" pitchFamily="18" charset="0"/>
              </a:rPr>
              <a:t>3</a:t>
            </a:r>
            <a:r>
              <a:rPr lang="es-CO" sz="1400" b="1" dirty="0">
                <a:solidFill>
                  <a:srgbClr val="0DA6D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CO" sz="1400" b="1" dirty="0">
                <a:effectLst/>
                <a:latin typeface="Times New Roman" panose="02020603050405020304" pitchFamily="18" charset="0"/>
                <a:ea typeface="Times New Roman" panose="02020603050405020304" pitchFamily="18" charset="0"/>
                <a:cs typeface="Times New Roman" panose="02020603050405020304" pitchFamily="18" charset="0"/>
              </a:rPr>
              <a:t>Proporcionar informes automáticamente sobre productos </a:t>
            </a:r>
            <a:r>
              <a:rPr lang="es-CO" sz="1400" b="1" dirty="0" smtClean="0">
                <a:effectLst/>
                <a:latin typeface="Times New Roman" panose="02020603050405020304" pitchFamily="18" charset="0"/>
                <a:ea typeface="Times New Roman" panose="02020603050405020304" pitchFamily="18" charset="0"/>
                <a:cs typeface="Times New Roman" panose="02020603050405020304" pitchFamily="18" charset="0"/>
              </a:rPr>
              <a:t>intercambiados.</a:t>
            </a:r>
            <a:endParaRPr lang="es-CO" sz="1400"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xmlns="" id="{5F980B10-A82F-4D89-86CE-19C165F1C90B}"/>
              </a:ext>
            </a:extLst>
          </p:cNvPr>
          <p:cNvSpPr txBox="1"/>
          <p:nvPr/>
        </p:nvSpPr>
        <p:spPr>
          <a:xfrm>
            <a:off x="5971423" y="2593686"/>
            <a:ext cx="2451359" cy="677108"/>
          </a:xfrm>
          <a:prstGeom prst="rect">
            <a:avLst/>
          </a:prstGeom>
          <a:noFill/>
        </p:spPr>
        <p:txBody>
          <a:bodyPr wrap="square" rtlCol="0">
            <a:spAutoFit/>
          </a:bodyPr>
          <a:lstStyle/>
          <a:p>
            <a:pPr algn="just"/>
            <a:r>
              <a:rPr lang="es-CO" sz="1400" b="1" dirty="0" smtClean="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1.</a:t>
            </a:r>
            <a:r>
              <a:rPr lang="es-CO" sz="1400" b="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s-CO" sz="1400" b="1" dirty="0">
                <a:effectLst/>
                <a:latin typeface="Times New Roman" panose="02020603050405020304" pitchFamily="18" charset="0"/>
                <a:ea typeface="Times New Roman" panose="02020603050405020304" pitchFamily="18" charset="0"/>
                <a:cs typeface="Times New Roman" panose="02020603050405020304" pitchFamily="18" charset="0"/>
              </a:rPr>
              <a:t>Usuario de cualquier edad se le  facilite el manejo. </a:t>
            </a:r>
            <a:endParaRPr lang="es-CO" sz="14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es-CO" sz="1000" dirty="0"/>
          </a:p>
        </p:txBody>
      </p:sp>
      <p:cxnSp>
        <p:nvCxnSpPr>
          <p:cNvPr id="11" name="Conector recto 10">
            <a:extLst>
              <a:ext uri="{FF2B5EF4-FFF2-40B4-BE49-F238E27FC236}">
                <a16:creationId xmlns:a16="http://schemas.microsoft.com/office/drawing/2014/main" xmlns="" id="{829EF52E-241A-4B3E-8C8A-2B939C92752B}"/>
              </a:ext>
            </a:extLst>
          </p:cNvPr>
          <p:cNvCxnSpPr>
            <a:cxnSpLocks/>
          </p:cNvCxnSpPr>
          <p:nvPr/>
        </p:nvCxnSpPr>
        <p:spPr>
          <a:xfrm>
            <a:off x="5924813" y="2413255"/>
            <a:ext cx="41117" cy="2749761"/>
          </a:xfrm>
          <a:prstGeom prst="line">
            <a:avLst/>
          </a:prstGeom>
        </p:spPr>
        <p:style>
          <a:lnRef idx="3">
            <a:schemeClr val="accent1"/>
          </a:lnRef>
          <a:fillRef idx="0">
            <a:schemeClr val="accent1"/>
          </a:fillRef>
          <a:effectRef idx="2">
            <a:schemeClr val="accent1"/>
          </a:effectRef>
          <a:fontRef idx="minor">
            <a:schemeClr val="tx1"/>
          </a:fontRef>
        </p:style>
      </p:cxnSp>
      <p:pic>
        <p:nvPicPr>
          <p:cNvPr id="13" name="Imagen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90" y="53322"/>
            <a:ext cx="1143000" cy="1123950"/>
          </a:xfrm>
          <a:prstGeom prst="rect">
            <a:avLst/>
          </a:prstGeom>
        </p:spPr>
      </p:pic>
    </p:spTree>
    <p:extLst>
      <p:ext uri="{BB962C8B-B14F-4D97-AF65-F5344CB8AC3E}">
        <p14:creationId xmlns:p14="http://schemas.microsoft.com/office/powerpoint/2010/main" val="97662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815180" y="1576851"/>
            <a:ext cx="9016694" cy="984885"/>
          </a:xfrm>
          <a:prstGeom prst="rect">
            <a:avLst/>
          </a:prstGeom>
          <a:noFill/>
        </p:spPr>
        <p:txBody>
          <a:bodyPr wrap="square" rtlCol="0">
            <a:spAutoFit/>
          </a:bodyPr>
          <a:lstStyle/>
          <a:p>
            <a:pPr algn="ctr"/>
            <a:r>
              <a:rPr lang="es-CO" sz="4000" b="1" dirty="0">
                <a:solidFill>
                  <a:schemeClr val="tx1">
                    <a:lumMod val="75000"/>
                    <a:lumOff val="25000"/>
                  </a:schemeClr>
                </a:solidFill>
              </a:rPr>
              <a:t>Planteamiento del problema</a:t>
            </a:r>
          </a:p>
          <a:p>
            <a:endParaRPr lang="es-ES" dirty="0">
              <a:solidFill>
                <a:schemeClr val="tx1">
                  <a:lumMod val="75000"/>
                  <a:lumOff val="25000"/>
                </a:schemeClr>
              </a:solidFill>
            </a:endParaRPr>
          </a:p>
        </p:txBody>
      </p:sp>
      <p:sp>
        <p:nvSpPr>
          <p:cNvPr id="5" name="CuadroTexto 4">
            <a:extLst>
              <a:ext uri="{FF2B5EF4-FFF2-40B4-BE49-F238E27FC236}">
                <a16:creationId xmlns:a16="http://schemas.microsoft.com/office/drawing/2014/main" xmlns="" id="{170AF66B-9839-41F8-9FAD-7F674461356E}"/>
              </a:ext>
            </a:extLst>
          </p:cNvPr>
          <p:cNvSpPr txBox="1"/>
          <p:nvPr/>
        </p:nvSpPr>
        <p:spPr>
          <a:xfrm>
            <a:off x="2123667" y="2979327"/>
            <a:ext cx="8399721" cy="1569660"/>
          </a:xfrm>
          <a:prstGeom prst="rect">
            <a:avLst/>
          </a:prstGeom>
          <a:noFill/>
        </p:spPr>
        <p:txBody>
          <a:bodyPr wrap="square" rtlCol="0">
            <a:spAutoFit/>
          </a:bodyPr>
          <a:lstStyle/>
          <a:p>
            <a:pPr algn="just">
              <a:lnSpc>
                <a:spcPct val="200000"/>
              </a:lnSpc>
            </a:pPr>
            <a:r>
              <a:rPr lang="es-ES" sz="1600" dirty="0">
                <a:latin typeface="Times" panose="02020603050405020304" pitchFamily="18" charset="0"/>
                <a:cs typeface="Times New Roman" panose="02020603050405020304" pitchFamily="18" charset="0"/>
              </a:rPr>
              <a:t>Debido al gran consumismo que se presenta en todo el mundo es muy común que en los hogares se halle una gran cantidad de artículos que no se les da uso pero otras personas lo estén </a:t>
            </a:r>
            <a:r>
              <a:rPr lang="es-ES" sz="1600" dirty="0" smtClean="0">
                <a:latin typeface="Times" panose="02020603050405020304" pitchFamily="18" charset="0"/>
                <a:cs typeface="Times New Roman" panose="02020603050405020304" pitchFamily="18" charset="0"/>
              </a:rPr>
              <a:t>buscando.</a:t>
            </a:r>
          </a:p>
          <a:p>
            <a:pPr algn="just">
              <a:lnSpc>
                <a:spcPct val="200000"/>
              </a:lnSpc>
            </a:pPr>
            <a:r>
              <a:rPr lang="es-ES" sz="1600" dirty="0" smtClean="0">
                <a:latin typeface="Times" panose="02020603050405020304" pitchFamily="18" charset="0"/>
                <a:cs typeface="Times New Roman" panose="02020603050405020304" pitchFamily="18" charset="0"/>
              </a:rPr>
              <a:t>(Trueque Activo)</a:t>
            </a:r>
            <a:endParaRPr lang="es-CO" sz="1600" dirty="0">
              <a:latin typeface="Times" panose="02020603050405020304" pitchFamily="18" charset="0"/>
              <a:cs typeface="Times New Roman" panose="02020603050405020304" pitchFamily="18" charset="0"/>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90" y="53322"/>
            <a:ext cx="1143000" cy="1123950"/>
          </a:xfrm>
          <a:prstGeom prst="rect">
            <a:avLst/>
          </a:prstGeom>
        </p:spPr>
      </p:pic>
    </p:spTree>
    <p:extLst>
      <p:ext uri="{BB962C8B-B14F-4D97-AF65-F5344CB8AC3E}">
        <p14:creationId xmlns:p14="http://schemas.microsoft.com/office/powerpoint/2010/main" val="2660977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934016" y="1329317"/>
            <a:ext cx="6727504" cy="984885"/>
          </a:xfrm>
          <a:prstGeom prst="rect">
            <a:avLst/>
          </a:prstGeom>
          <a:noFill/>
        </p:spPr>
        <p:txBody>
          <a:bodyPr wrap="square" rtlCol="0">
            <a:spAutoFit/>
          </a:bodyPr>
          <a:lstStyle/>
          <a:p>
            <a:pPr algn="ctr"/>
            <a:r>
              <a:rPr lang="es-CO" sz="4000" b="1" dirty="0">
                <a:solidFill>
                  <a:schemeClr val="tx1">
                    <a:lumMod val="75000"/>
                    <a:lumOff val="25000"/>
                  </a:schemeClr>
                </a:solidFill>
              </a:rPr>
              <a:t>Solución del problema</a:t>
            </a:r>
          </a:p>
          <a:p>
            <a:endParaRPr lang="es-ES" dirty="0">
              <a:solidFill>
                <a:schemeClr val="tx1">
                  <a:lumMod val="75000"/>
                  <a:lumOff val="25000"/>
                </a:schemeClr>
              </a:solidFill>
            </a:endParaRPr>
          </a:p>
        </p:txBody>
      </p:sp>
      <p:sp>
        <p:nvSpPr>
          <p:cNvPr id="3" name="CuadroTexto 2">
            <a:extLst>
              <a:ext uri="{FF2B5EF4-FFF2-40B4-BE49-F238E27FC236}">
                <a16:creationId xmlns:a16="http://schemas.microsoft.com/office/drawing/2014/main" xmlns="" id="{823A31D1-BA5E-49AC-BE3C-75B71D9340D4}"/>
              </a:ext>
            </a:extLst>
          </p:cNvPr>
          <p:cNvSpPr txBox="1"/>
          <p:nvPr/>
        </p:nvSpPr>
        <p:spPr>
          <a:xfrm>
            <a:off x="2607971" y="2687316"/>
            <a:ext cx="7379595" cy="2062103"/>
          </a:xfrm>
          <a:prstGeom prst="rect">
            <a:avLst/>
          </a:prstGeom>
          <a:noFill/>
        </p:spPr>
        <p:txBody>
          <a:bodyPr wrap="square" rtlCol="0">
            <a:spAutoFit/>
          </a:bodyPr>
          <a:lstStyle/>
          <a:p>
            <a:pPr algn="just">
              <a:lnSpc>
                <a:spcPct val="200000"/>
              </a:lnSpc>
            </a:pPr>
            <a:r>
              <a:rPr lang="es-ES" sz="1600" dirty="0">
                <a:latin typeface="Times" panose="02020603050405020304" pitchFamily="18" charset="0"/>
                <a:cs typeface="Times New Roman" panose="02020603050405020304" pitchFamily="18" charset="0"/>
              </a:rPr>
              <a:t>Un sistema de información el cual ayude a disminuir la contaminación mediante intercambios así los artículos de segunda mano con vida útil encuentren nuevos dueños los cuales les logren dar uso.</a:t>
            </a:r>
          </a:p>
          <a:p>
            <a:pPr>
              <a:lnSpc>
                <a:spcPct val="200000"/>
              </a:lnSpc>
            </a:pPr>
            <a:r>
              <a:rPr lang="es-ES" sz="1600" dirty="0">
                <a:latin typeface="Times" panose="02020603050405020304" pitchFamily="18" charset="0"/>
                <a:cs typeface="Times New Roman" panose="02020603050405020304" pitchFamily="18" charset="0"/>
              </a:rPr>
              <a:t>				    </a:t>
            </a:r>
            <a:r>
              <a:rPr lang="es-ES" sz="1600" dirty="0" smtClean="0">
                <a:latin typeface="Times" panose="02020603050405020304" pitchFamily="18" charset="0"/>
                <a:cs typeface="Times New Roman" panose="02020603050405020304" pitchFamily="18" charset="0"/>
              </a:rPr>
              <a:t>	               (</a:t>
            </a:r>
            <a:r>
              <a:rPr lang="es-ES" sz="1600" dirty="0">
                <a:latin typeface="Times" panose="02020603050405020304" pitchFamily="18" charset="0"/>
                <a:cs typeface="Times New Roman" panose="02020603050405020304" pitchFamily="18" charset="0"/>
              </a:rPr>
              <a:t>Trueque Activo)</a:t>
            </a:r>
            <a:endParaRPr lang="es-CO" sz="1600" dirty="0">
              <a:latin typeface="Times"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90" y="53322"/>
            <a:ext cx="1143000" cy="1123950"/>
          </a:xfrm>
          <a:prstGeom prst="rect">
            <a:avLst/>
          </a:prstGeom>
        </p:spPr>
      </p:pic>
    </p:spTree>
    <p:extLst>
      <p:ext uri="{BB962C8B-B14F-4D97-AF65-F5344CB8AC3E}">
        <p14:creationId xmlns:p14="http://schemas.microsoft.com/office/powerpoint/2010/main" val="2835681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52332" y="1229644"/>
            <a:ext cx="2584837" cy="707886"/>
          </a:xfrm>
          <a:prstGeom prst="rect">
            <a:avLst/>
          </a:prstGeom>
          <a:noFill/>
        </p:spPr>
        <p:txBody>
          <a:bodyPr wrap="square" rtlCol="0">
            <a:spAutoFit/>
          </a:bodyPr>
          <a:lstStyle/>
          <a:p>
            <a:pPr algn="ctr"/>
            <a:r>
              <a:rPr lang="es-CO" sz="4000" b="1" dirty="0">
                <a:solidFill>
                  <a:schemeClr val="tx1">
                    <a:lumMod val="75000"/>
                    <a:lumOff val="25000"/>
                  </a:schemeClr>
                </a:solidFill>
              </a:rPr>
              <a:t>Alcance</a:t>
            </a:r>
            <a:endParaRPr lang="es-ES" sz="4000" b="1" dirty="0">
              <a:solidFill>
                <a:schemeClr val="tx1">
                  <a:lumMod val="75000"/>
                  <a:lumOff val="25000"/>
                </a:schemeClr>
              </a:solidFill>
            </a:endParaRPr>
          </a:p>
        </p:txBody>
      </p:sp>
      <p:sp>
        <p:nvSpPr>
          <p:cNvPr id="3" name="CuadroTexto 2">
            <a:extLst>
              <a:ext uri="{FF2B5EF4-FFF2-40B4-BE49-F238E27FC236}">
                <a16:creationId xmlns:a16="http://schemas.microsoft.com/office/drawing/2014/main" xmlns="" id="{823A31D1-BA5E-49AC-BE3C-75B71D9340D4}"/>
              </a:ext>
            </a:extLst>
          </p:cNvPr>
          <p:cNvSpPr txBox="1"/>
          <p:nvPr/>
        </p:nvSpPr>
        <p:spPr>
          <a:xfrm>
            <a:off x="1876866" y="2348215"/>
            <a:ext cx="8935768" cy="2862322"/>
          </a:xfrm>
          <a:prstGeom prst="rect">
            <a:avLst/>
          </a:prstGeom>
          <a:noFill/>
        </p:spPr>
        <p:txBody>
          <a:bodyPr wrap="square" rtlCol="0">
            <a:spAutoFit/>
          </a:bodyPr>
          <a:lstStyle/>
          <a:p>
            <a:pPr algn="just">
              <a:lnSpc>
                <a:spcPct val="200000"/>
              </a:lnSpc>
            </a:pPr>
            <a:r>
              <a:rPr lang="es-CO" dirty="0">
                <a:effectLst/>
                <a:latin typeface="Times New Roman" panose="02020603050405020304" pitchFamily="18" charset="0"/>
                <a:ea typeface="Times New Roman" panose="02020603050405020304" pitchFamily="18" charset="0"/>
              </a:rPr>
              <a:t>El presente sistema de información de gestión de bienes y servicios (Trueque activo), es generar una ayuda para dos problemáticas que tenemos en nuestra actualidad las cuales son: Los problema</a:t>
            </a:r>
            <a:r>
              <a:rPr lang="es-CO" dirty="0">
                <a:latin typeface="Times New Roman" panose="02020603050405020304" pitchFamily="18" charset="0"/>
                <a:ea typeface="Times New Roman" panose="02020603050405020304" pitchFamily="18" charset="0"/>
              </a:rPr>
              <a:t>s que impiden el desarrollo sostenible </a:t>
            </a:r>
            <a:r>
              <a:rPr lang="es-CO" dirty="0">
                <a:effectLst/>
                <a:latin typeface="Times New Roman" panose="02020603050405020304" pitchFamily="18" charset="0"/>
                <a:ea typeface="Times New Roman" panose="02020603050405020304" pitchFamily="18" charset="0"/>
              </a:rPr>
              <a:t>y contaminación al medio ambiente  </a:t>
            </a:r>
            <a:r>
              <a:rPr lang="es-CO" dirty="0">
                <a:latin typeface="Times New Roman" panose="02020603050405020304" pitchFamily="18" charset="0"/>
                <a:ea typeface="Times New Roman" panose="02020603050405020304" pitchFamily="18" charset="0"/>
              </a:rPr>
              <a:t>forma parte de esta idea de intercambio </a:t>
            </a:r>
            <a:r>
              <a:rPr lang="es-CO" dirty="0">
                <a:effectLst/>
                <a:latin typeface="Times New Roman" panose="02020603050405020304" pitchFamily="18" charset="0"/>
                <a:ea typeface="Times New Roman" panose="02020603050405020304" pitchFamily="18" charset="0"/>
              </a:rPr>
              <a:t>y  crecimiento de autoconciencia  hacia el medio ambiente </a:t>
            </a:r>
          </a:p>
          <a:p>
            <a:pPr>
              <a:lnSpc>
                <a:spcPct val="200000"/>
              </a:lnSpc>
            </a:pPr>
            <a:r>
              <a:rPr lang="es-ES_tradnl" dirty="0">
                <a:effectLst/>
                <a:latin typeface="Times New Roman" panose="02020603050405020304" pitchFamily="18" charset="0"/>
                <a:ea typeface="Times New Roman" panose="02020603050405020304" pitchFamily="18" charset="0"/>
              </a:rPr>
              <a:t>(</a:t>
            </a:r>
            <a:r>
              <a:rPr lang="es-ES_tradnl" dirty="0">
                <a:latin typeface="Times New Roman" panose="02020603050405020304" pitchFamily="18" charset="0"/>
                <a:ea typeface="Times New Roman" panose="02020603050405020304" pitchFamily="18" charset="0"/>
              </a:rPr>
              <a:t>Trueque Activo)</a:t>
            </a:r>
            <a:r>
              <a:rPr lang="es-ES_tradnl" dirty="0">
                <a:effectLst/>
                <a:latin typeface="Times New Roman" panose="02020603050405020304" pitchFamily="18" charset="0"/>
                <a:ea typeface="Times New Roman" panose="02020603050405020304" pitchFamily="18" charset="0"/>
              </a:rPr>
              <a:t>.</a:t>
            </a:r>
            <a:endParaRPr lang="es-CO" dirty="0">
              <a:effectLst/>
              <a:latin typeface="Times New Roman" panose="02020603050405020304" pitchFamily="18" charset="0"/>
              <a:ea typeface="Times New Roman" panose="02020603050405020304" pitchFamily="18"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90" y="53322"/>
            <a:ext cx="1143000" cy="1123950"/>
          </a:xfrm>
          <a:prstGeom prst="rect">
            <a:avLst/>
          </a:prstGeom>
        </p:spPr>
      </p:pic>
    </p:spTree>
    <p:extLst>
      <p:ext uri="{BB962C8B-B14F-4D97-AF65-F5344CB8AC3E}">
        <p14:creationId xmlns:p14="http://schemas.microsoft.com/office/powerpoint/2010/main" val="3389427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518370" y="1289855"/>
            <a:ext cx="3268083" cy="707886"/>
          </a:xfrm>
          <a:prstGeom prst="rect">
            <a:avLst/>
          </a:prstGeom>
          <a:noFill/>
        </p:spPr>
        <p:txBody>
          <a:bodyPr wrap="square" rtlCol="0">
            <a:spAutoFit/>
          </a:bodyPr>
          <a:lstStyle/>
          <a:p>
            <a:r>
              <a:rPr lang="es-CO" sz="4000" b="1" dirty="0" smtClean="0">
                <a:solidFill>
                  <a:schemeClr val="tx1">
                    <a:lumMod val="75000"/>
                    <a:lumOff val="25000"/>
                  </a:schemeClr>
                </a:solidFill>
              </a:rPr>
              <a:t>Justificación</a:t>
            </a:r>
            <a:endParaRPr lang="es-CO" sz="4000" b="1" dirty="0">
              <a:solidFill>
                <a:schemeClr val="tx1">
                  <a:lumMod val="75000"/>
                  <a:lumOff val="25000"/>
                </a:schemeClr>
              </a:solidFill>
            </a:endParaRPr>
          </a:p>
        </p:txBody>
      </p:sp>
      <p:sp>
        <p:nvSpPr>
          <p:cNvPr id="5" name="CuadroTexto 4">
            <a:extLst>
              <a:ext uri="{FF2B5EF4-FFF2-40B4-BE49-F238E27FC236}">
                <a16:creationId xmlns:a16="http://schemas.microsoft.com/office/drawing/2014/main" xmlns="" id="{823A31D1-BA5E-49AC-BE3C-75B71D9340D4}"/>
              </a:ext>
            </a:extLst>
          </p:cNvPr>
          <p:cNvSpPr txBox="1"/>
          <p:nvPr/>
        </p:nvSpPr>
        <p:spPr>
          <a:xfrm>
            <a:off x="1876866" y="2348215"/>
            <a:ext cx="8935768" cy="2308324"/>
          </a:xfrm>
          <a:prstGeom prst="rect">
            <a:avLst/>
          </a:prstGeom>
          <a:noFill/>
        </p:spPr>
        <p:txBody>
          <a:bodyPr wrap="square" rtlCol="0">
            <a:spAutoFit/>
          </a:bodyPr>
          <a:lstStyle/>
          <a:p>
            <a:pPr algn="just">
              <a:lnSpc>
                <a:spcPct val="200000"/>
              </a:lnSpc>
            </a:pPr>
            <a:r>
              <a:rPr lang="es-ES_tradnl" dirty="0" smtClean="0">
                <a:effectLst/>
                <a:latin typeface="Times New Roman" panose="02020603050405020304" pitchFamily="18" charset="0"/>
                <a:ea typeface="Times New Roman" panose="02020603050405020304" pitchFamily="18" charset="0"/>
              </a:rPr>
              <a:t>El sistema de información se implementara como una nueva forma en la cual se puede interca</a:t>
            </a:r>
            <a:r>
              <a:rPr lang="es-ES_tradnl" dirty="0" smtClean="0">
                <a:latin typeface="Times New Roman" panose="02020603050405020304" pitchFamily="18" charset="0"/>
                <a:ea typeface="Times New Roman" panose="02020603050405020304" pitchFamily="18" charset="0"/>
              </a:rPr>
              <a:t>mbiar recursos para generar un cambio de conciencia al medio ambiente y apoyo de sostenibilidad.</a:t>
            </a:r>
            <a:r>
              <a:rPr lang="es-ES_tradnl" dirty="0" smtClean="0">
                <a:effectLst/>
                <a:latin typeface="Times New Roman" panose="02020603050405020304" pitchFamily="18" charset="0"/>
                <a:ea typeface="Times New Roman" panose="02020603050405020304" pitchFamily="18" charset="0"/>
              </a:rPr>
              <a:t> </a:t>
            </a:r>
          </a:p>
          <a:p>
            <a:pPr>
              <a:lnSpc>
                <a:spcPct val="200000"/>
              </a:lnSpc>
            </a:pPr>
            <a:r>
              <a:rPr lang="es-ES_tradnl" dirty="0" smtClean="0">
                <a:effectLst/>
                <a:latin typeface="Times New Roman" panose="02020603050405020304" pitchFamily="18" charset="0"/>
                <a:ea typeface="Times New Roman" panose="02020603050405020304" pitchFamily="18" charset="0"/>
              </a:rPr>
              <a:t>(</a:t>
            </a:r>
            <a:r>
              <a:rPr lang="es-ES_tradnl" dirty="0" smtClean="0">
                <a:latin typeface="Times New Roman" panose="02020603050405020304" pitchFamily="18" charset="0"/>
                <a:ea typeface="Times New Roman" panose="02020603050405020304" pitchFamily="18" charset="0"/>
              </a:rPr>
              <a:t>Trueque </a:t>
            </a:r>
            <a:r>
              <a:rPr lang="es-ES_tradnl" dirty="0">
                <a:latin typeface="Times New Roman" panose="02020603050405020304" pitchFamily="18" charset="0"/>
                <a:ea typeface="Times New Roman" panose="02020603050405020304" pitchFamily="18" charset="0"/>
              </a:rPr>
              <a:t>Activo</a:t>
            </a:r>
            <a:r>
              <a:rPr lang="es-ES_tradnl" dirty="0" smtClean="0">
                <a:latin typeface="Times New Roman" panose="02020603050405020304" pitchFamily="18" charset="0"/>
                <a:ea typeface="Times New Roman" panose="02020603050405020304" pitchFamily="18" charset="0"/>
              </a:rPr>
              <a:t>)</a:t>
            </a:r>
            <a:r>
              <a:rPr lang="es-ES_tradnl" dirty="0" smtClean="0">
                <a:effectLst/>
                <a:latin typeface="Times New Roman" panose="02020603050405020304" pitchFamily="18" charset="0"/>
                <a:ea typeface="Times New Roman" panose="02020603050405020304" pitchFamily="18" charset="0"/>
              </a:rPr>
              <a:t>. </a:t>
            </a:r>
            <a:endParaRPr lang="es-CO" dirty="0">
              <a:effectLst/>
              <a:latin typeface="Times New Roman" panose="02020603050405020304" pitchFamily="18" charset="0"/>
              <a:ea typeface="Times New Roman" panose="02020603050405020304" pitchFamily="18" charset="0"/>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90" y="53322"/>
            <a:ext cx="1143000" cy="1123950"/>
          </a:xfrm>
          <a:prstGeom prst="rect">
            <a:avLst/>
          </a:prstGeom>
        </p:spPr>
      </p:pic>
    </p:spTree>
    <p:extLst>
      <p:ext uri="{BB962C8B-B14F-4D97-AF65-F5344CB8AC3E}">
        <p14:creationId xmlns:p14="http://schemas.microsoft.com/office/powerpoint/2010/main" val="1005518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E5430117-1CDA-4126-8BA1-1B8FE56AF5FF}"/>
              </a:ext>
            </a:extLst>
          </p:cNvPr>
          <p:cNvSpPr txBox="1"/>
          <p:nvPr/>
        </p:nvSpPr>
        <p:spPr>
          <a:xfrm>
            <a:off x="3683801" y="1283000"/>
            <a:ext cx="4426226" cy="400110"/>
          </a:xfrm>
          <a:prstGeom prst="rect">
            <a:avLst/>
          </a:prstGeom>
          <a:noFill/>
        </p:spPr>
        <p:txBody>
          <a:bodyPr wrap="square" rtlCol="0">
            <a:spAutoFit/>
          </a:bodyPr>
          <a:lstStyle/>
          <a:p>
            <a:pPr algn="ctr"/>
            <a:r>
              <a:rPr lang="es-ES" sz="2000" dirty="0"/>
              <a:t>Modelo de identidad y relación</a:t>
            </a:r>
            <a:endParaRPr lang="es-CO" sz="2000" dirty="0"/>
          </a:p>
        </p:txBody>
      </p:sp>
      <p:pic>
        <p:nvPicPr>
          <p:cNvPr id="3" name="Imagen 2"/>
          <p:cNvPicPr>
            <a:picLocks noChangeAspect="1"/>
          </p:cNvPicPr>
          <p:nvPr/>
        </p:nvPicPr>
        <p:blipFill>
          <a:blip r:embed="rId2"/>
          <a:stretch>
            <a:fillRect/>
          </a:stretch>
        </p:blipFill>
        <p:spPr>
          <a:xfrm>
            <a:off x="2572555" y="2146749"/>
            <a:ext cx="6648718" cy="4124087"/>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90" y="53322"/>
            <a:ext cx="1143000" cy="1123950"/>
          </a:xfrm>
          <a:prstGeom prst="rect">
            <a:avLst/>
          </a:prstGeom>
        </p:spPr>
      </p:pic>
    </p:spTree>
    <p:extLst>
      <p:ext uri="{BB962C8B-B14F-4D97-AF65-F5344CB8AC3E}">
        <p14:creationId xmlns:p14="http://schemas.microsoft.com/office/powerpoint/2010/main" val="1971548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3537C863-1465-4F4C-93A4-0461898E6CD5}"/>
              </a:ext>
            </a:extLst>
          </p:cNvPr>
          <p:cNvSpPr txBox="1"/>
          <p:nvPr/>
        </p:nvSpPr>
        <p:spPr>
          <a:xfrm>
            <a:off x="3914319" y="1391667"/>
            <a:ext cx="3778599" cy="400110"/>
          </a:xfrm>
          <a:prstGeom prst="rect">
            <a:avLst/>
          </a:prstGeom>
          <a:noFill/>
        </p:spPr>
        <p:txBody>
          <a:bodyPr wrap="none" rtlCol="0">
            <a:spAutoFit/>
          </a:bodyPr>
          <a:lstStyle/>
          <a:p>
            <a:pPr algn="ctr"/>
            <a:r>
              <a:rPr lang="es-ES" sz="2000" dirty="0"/>
              <a:t>DIAGRAMA DE DISTRIBUCION</a:t>
            </a:r>
            <a:endParaRPr lang="es-CO" sz="2000" dirty="0"/>
          </a:p>
        </p:txBody>
      </p:sp>
      <p:pic>
        <p:nvPicPr>
          <p:cNvPr id="3" name="Imagen 2">
            <a:extLst>
              <a:ext uri="{FF2B5EF4-FFF2-40B4-BE49-F238E27FC236}">
                <a16:creationId xmlns:a16="http://schemas.microsoft.com/office/drawing/2014/main" xmlns="" id="{BE3CC920-CB1F-4C9A-A26E-3E43D3758129}"/>
              </a:ext>
            </a:extLst>
          </p:cNvPr>
          <p:cNvPicPr>
            <a:picLocks noChangeAspect="1"/>
          </p:cNvPicPr>
          <p:nvPr/>
        </p:nvPicPr>
        <p:blipFill>
          <a:blip r:embed="rId2"/>
          <a:stretch>
            <a:fillRect/>
          </a:stretch>
        </p:blipFill>
        <p:spPr>
          <a:xfrm>
            <a:off x="1507843" y="2760817"/>
            <a:ext cx="8591550" cy="3057525"/>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90" y="53322"/>
            <a:ext cx="1143000" cy="1123950"/>
          </a:xfrm>
          <a:prstGeom prst="rect">
            <a:avLst/>
          </a:prstGeom>
        </p:spPr>
      </p:pic>
    </p:spTree>
    <p:extLst>
      <p:ext uri="{BB962C8B-B14F-4D97-AF65-F5344CB8AC3E}">
        <p14:creationId xmlns:p14="http://schemas.microsoft.com/office/powerpoint/2010/main" val="10824093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60</TotalTime>
  <Words>346</Words>
  <Application>Microsoft Office PowerPoint</Application>
  <PresentationFormat>Panorámica</PresentationFormat>
  <Paragraphs>40</Paragraphs>
  <Slides>11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Aharoni</vt:lpstr>
      <vt:lpstr>Arial</vt:lpstr>
      <vt:lpstr>Arial Black</vt:lpstr>
      <vt:lpstr>Century Gothic</vt:lpstr>
      <vt:lpstr>Times</vt:lpstr>
      <vt:lpstr>Times New Roman</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 de Windows</cp:lastModifiedBy>
  <cp:revision>6</cp:revision>
  <dcterms:created xsi:type="dcterms:W3CDTF">2021-02-12T17:22:46Z</dcterms:created>
  <dcterms:modified xsi:type="dcterms:W3CDTF">2021-02-12T18:23:43Z</dcterms:modified>
</cp:coreProperties>
</file>