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064075" cy="42665650"/>
  <p:notesSz cx="6718300" cy="98679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9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0"/>
    <a:srgbClr val="001177"/>
    <a:srgbClr val="969696"/>
    <a:srgbClr val="E6E6E6"/>
    <a:srgbClr val="FFFFCC"/>
    <a:srgbClr val="D2D2D2"/>
    <a:srgbClr val="C8C8C8"/>
    <a:srgbClr val="181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1" autoAdjust="0"/>
    <p:restoredTop sz="86397" autoAdjust="0"/>
  </p:normalViewPr>
  <p:slideViewPr>
    <p:cSldViewPr snapToObjects="1">
      <p:cViewPr>
        <p:scale>
          <a:sx n="25" d="100"/>
          <a:sy n="25" d="100"/>
        </p:scale>
        <p:origin x="1338" y="18"/>
      </p:cViewPr>
      <p:guideLst>
        <p:guide orient="horz" pos="579"/>
        <p:guide pos="953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88" y="13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reunek" userId="5cf542f21bd72211" providerId="LiveId" clId="{BE5050FA-835A-4980-AB5E-7ACF7564C2A5}"/>
    <pc:docChg chg="modSld">
      <pc:chgData name="Michael Freunek" userId="5cf542f21bd72211" providerId="LiveId" clId="{BE5050FA-835A-4980-AB5E-7ACF7564C2A5}" dt="2019-09-08T19:58:35.387" v="0" actId="20577"/>
      <pc:docMkLst>
        <pc:docMk/>
      </pc:docMkLst>
      <pc:sldChg chg="modSp">
        <pc:chgData name="Michael Freunek" userId="5cf542f21bd72211" providerId="LiveId" clId="{BE5050FA-835A-4980-AB5E-7ACF7564C2A5}" dt="2019-09-08T19:58:35.387" v="0" actId="20577"/>
        <pc:sldMkLst>
          <pc:docMk/>
          <pc:sldMk cId="0" sldId="256"/>
        </pc:sldMkLst>
        <pc:spChg chg="mod">
          <ac:chgData name="Michael Freunek" userId="5cf542f21bd72211" providerId="LiveId" clId="{BE5050FA-835A-4980-AB5E-7ACF7564C2A5}" dt="2019-09-08T19:58:35.387" v="0" actId="20577"/>
          <ac:spMkLst>
            <pc:docMk/>
            <pc:sldMk cId="0" sldId="256"/>
            <ac:spMk id="32" creationId="{21383512-B51E-4708-8513-06327B5DD38A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27BC92A-3E3C-4A07-9D16-D95F26766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t" anchorCtr="0" compatLnSpc="1">
            <a:prstTxWarp prst="textNoShape">
              <a:avLst/>
            </a:prstTxWarp>
          </a:bodyPr>
          <a:lstStyle>
            <a:lvl1pPr defTabSz="908050">
              <a:defRPr sz="1300"/>
            </a:lvl1pPr>
          </a:lstStyle>
          <a:p>
            <a:endParaRPr lang="de-DE" altLang="de-DE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0333ACE-4396-4797-80A3-811CFB7DC3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t" anchorCtr="0" compatLnSpc="1">
            <a:prstTxWarp prst="textNoShape">
              <a:avLst/>
            </a:prstTxWarp>
          </a:bodyPr>
          <a:lstStyle>
            <a:lvl1pPr algn="r" defTabSz="908050">
              <a:defRPr sz="1300"/>
            </a:lvl1pPr>
          </a:lstStyle>
          <a:p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D7D9BD8-D4BE-44A5-8A86-86C93D2F64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14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b" anchorCtr="0" compatLnSpc="1">
            <a:prstTxWarp prst="textNoShape">
              <a:avLst/>
            </a:prstTxWarp>
          </a:bodyPr>
          <a:lstStyle>
            <a:lvl1pPr defTabSz="908050">
              <a:defRPr sz="1300"/>
            </a:lvl1pPr>
          </a:lstStyle>
          <a:p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5B0313-723E-4109-950F-E44E1E91CD8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1013"/>
            <a:ext cx="29114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618" tIns="45311" rIns="90618" bIns="45311" numCol="1" anchor="b" anchorCtr="0" compatLnSpc="1">
            <a:prstTxWarp prst="textNoShape">
              <a:avLst/>
            </a:prstTxWarp>
          </a:bodyPr>
          <a:lstStyle>
            <a:lvl1pPr algn="r" defTabSz="908050">
              <a:defRPr sz="1300"/>
            </a:lvl1pPr>
          </a:lstStyle>
          <a:p>
            <a:fld id="{79E62DA6-4E8C-4BA2-83D9-A663B4D3C45B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F60B230-6213-4B5A-9C75-500E42B503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490680B-66F6-4DD1-BE5B-7F5069B713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3D4B14B-0966-474F-9897-F40804173E9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055813" y="739775"/>
            <a:ext cx="2608262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79D7870F-2652-4BA5-ACA7-52CEE25201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FAA2A905-A955-4852-8E4C-D6184FDCA7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de-DE" altLang="de-DE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98C0770-D2B1-4332-820D-1BD399991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F3ECB665-4E07-4BCC-9C32-7B2A4AE2CD02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CA0550-1F72-49DA-9690-028B2BE88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E46B-5E30-42B6-B415-DA5C8F909BC7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1E85213-0A5D-4DDC-AF00-DCBB94CF21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A803AA2-4A68-4B4A-8627-528DB5A9F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36FC2-A403-4EB9-AD5B-262797EC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613" y="6981825"/>
            <a:ext cx="22548850" cy="1485423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163333-9CF9-48D5-A35E-24A4FE511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7613" y="22409150"/>
            <a:ext cx="22548850" cy="103012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5B2B4-4791-41AB-9144-D09EADDD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1A36E4-13F3-4EC4-B94C-12AC0FDE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66925" y="11356975"/>
            <a:ext cx="25930225" cy="27071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873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D198C-0430-44A8-BB4A-114305CD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515388" y="2271713"/>
            <a:ext cx="6481762" cy="3615690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56F82F-85DC-45C9-AAF3-7DB398BE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66925" y="2271713"/>
            <a:ext cx="19296063" cy="36156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236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B93515-DBAF-4850-9AF7-372A59EB1E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6925" y="2271713"/>
            <a:ext cx="25930225" cy="3615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884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591D4-90A3-46D3-BC68-223819DC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22B25-0A96-47BC-BF9A-AA800ACE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1356975"/>
            <a:ext cx="25930225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784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F88AA-9E4D-4F72-AD7C-1FB0DCE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0636250"/>
            <a:ext cx="25930225" cy="17748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3E1988-2285-4805-B970-9D438BFF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1050" y="28552775"/>
            <a:ext cx="25930225" cy="9332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1389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C58F1-0943-4FE2-8685-CF5621DE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4B34D-A718-43F5-AC2D-24E758A6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6925" y="11356975"/>
            <a:ext cx="12888913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127AA9-A6E0-4940-933A-EB3D9F83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08238" y="11356975"/>
            <a:ext cx="12888912" cy="2707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02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A944C-FF1E-4046-B587-C908EF09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6A833-A978-41F6-8FCB-F7A28DDE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0100" y="10458450"/>
            <a:ext cx="12719050" cy="5126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32D683-0180-4064-B6F8-D10ED1823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0100" y="15584488"/>
            <a:ext cx="12719050" cy="2292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2F308-C4D8-40AC-8987-1E65E2F11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219363" y="10458450"/>
            <a:ext cx="12780962" cy="51260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5A9342-26E7-4C7F-AEDF-6EFF9D68B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219363" y="15584488"/>
            <a:ext cx="12780962" cy="2292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33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5E7CC-0D35-4A1C-BA05-AB83BA6A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2271713"/>
            <a:ext cx="25930225" cy="82470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860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51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A5E69-D39A-4631-95B7-DE6BDC1A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844800"/>
            <a:ext cx="9696450" cy="99552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152BD-8264-4BEC-85B8-9C5E3CCD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0963" y="6143625"/>
            <a:ext cx="15219362" cy="303196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AE40A0-4F41-4155-85D8-DA8F1E33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00" y="12800013"/>
            <a:ext cx="9696450" cy="23712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459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07503-2EFA-42CD-9D4D-D07BD66A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844800"/>
            <a:ext cx="9696450" cy="99552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AFFE54-1CCD-43AC-B62D-12C527D6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780963" y="6143625"/>
            <a:ext cx="15219362" cy="30319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924F3-D566-4580-A7C6-63AFC3F0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00" y="12800013"/>
            <a:ext cx="9696450" cy="23712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2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>
            <a:extLst>
              <a:ext uri="{FF2B5EF4-FFF2-40B4-BE49-F238E27FC236}">
                <a16:creationId xmlns:a16="http://schemas.microsoft.com/office/drawing/2014/main" id="{933F75C5-ED07-4458-AE76-86A65316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3" y="5203038"/>
            <a:ext cx="27362150" cy="3463527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15678" tIns="157839" rIns="315678" bIns="157839" anchor="ctr"/>
          <a:lstStyle>
            <a:lvl1pPr marL="1601788" indent="-1601788"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2719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2719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de-DE" altLang="de-DE" sz="3600"/>
          </a:p>
        </p:txBody>
      </p:sp>
      <p:sp>
        <p:nvSpPr>
          <p:cNvPr id="1036" name="Line 12">
            <a:extLst>
              <a:ext uri="{FF2B5EF4-FFF2-40B4-BE49-F238E27FC236}">
                <a16:creationId xmlns:a16="http://schemas.microsoft.com/office/drawing/2014/main" id="{8E8AC0A3-7CFA-42CD-A7A9-A3B7894C5E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07288" y="3367088"/>
            <a:ext cx="21224875" cy="0"/>
          </a:xfrm>
          <a:prstGeom prst="line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3D01BA-26C3-4B0F-9435-97AE836BC46D}"/>
              </a:ext>
            </a:extLst>
          </p:cNvPr>
          <p:cNvSpPr txBox="1"/>
          <p:nvPr userDrawn="1"/>
        </p:nvSpPr>
        <p:spPr>
          <a:xfrm>
            <a:off x="9019369" y="1008666"/>
            <a:ext cx="6984776" cy="1818670"/>
          </a:xfrm>
          <a:prstGeom prst="rect">
            <a:avLst/>
          </a:prstGeom>
          <a:noFill/>
          <a:ln w="88900">
            <a:solidFill>
              <a:srgbClr val="1810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15678" tIns="157839" rIns="315678" bIns="157839"/>
          <a:lstStyle>
            <a:defPPr>
              <a:defRPr lang="de-DE"/>
            </a:defPPr>
          </a:lstStyle>
          <a:p>
            <a:pPr lvl="0" algn="ctr">
              <a:buNone/>
            </a:pPr>
            <a:r>
              <a:rPr lang="de-DE" sz="4000" b="1" dirty="0"/>
              <a:t>CAS</a:t>
            </a:r>
          </a:p>
          <a:p>
            <a:pPr lvl="0" algn="ctr">
              <a:buNone/>
            </a:pPr>
            <a:r>
              <a:rPr lang="de-DE" sz="4000" b="1" dirty="0"/>
              <a:t>Applied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151313" rtl="0" fontAlgn="base">
        <a:spcBef>
          <a:spcPct val="0"/>
        </a:spcBef>
        <a:spcAft>
          <a:spcPct val="0"/>
        </a:spcAft>
        <a:defRPr sz="199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2pPr>
      <a:lvl3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3pPr>
      <a:lvl4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4pPr>
      <a:lvl5pPr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5pPr>
      <a:lvl6pPr marL="4572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6pPr>
      <a:lvl7pPr marL="9144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4151313" rtl="0" fontAlgn="base">
        <a:spcBef>
          <a:spcPct val="0"/>
        </a:spcBef>
        <a:spcAft>
          <a:spcPct val="0"/>
        </a:spcAft>
        <a:defRPr sz="199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558925" indent="-1558925" algn="l" defTabSz="4151313" rtl="0" fontAlgn="base">
        <a:spcBef>
          <a:spcPct val="20000"/>
        </a:spcBef>
        <a:spcAft>
          <a:spcPct val="0"/>
        </a:spcAft>
        <a:buChar char="•"/>
        <a:defRPr sz="14200" kern="1200">
          <a:solidFill>
            <a:schemeClr val="tx1"/>
          </a:solidFill>
          <a:latin typeface="+mn-lt"/>
          <a:ea typeface="+mn-ea"/>
          <a:cs typeface="+mn-cs"/>
        </a:defRPr>
      </a:lvl1pPr>
      <a:lvl2pPr marL="3373438" indent="-1298575" algn="l" defTabSz="4151313" rtl="0" fontAlgn="base">
        <a:spcBef>
          <a:spcPct val="20000"/>
        </a:spcBef>
        <a:spcAft>
          <a:spcPct val="0"/>
        </a:spcAft>
        <a:buChar char="–"/>
        <a:defRPr sz="12600" kern="1200">
          <a:solidFill>
            <a:schemeClr val="tx1"/>
          </a:solidFill>
          <a:latin typeface="+mn-lt"/>
          <a:ea typeface="+mn-ea"/>
          <a:cs typeface="+mn-cs"/>
        </a:defRPr>
      </a:lvl2pPr>
      <a:lvl3pPr marL="5189538" indent="-1038225" algn="l" defTabSz="4151313" rtl="0" fontAlgn="base">
        <a:spcBef>
          <a:spcPct val="20000"/>
        </a:spcBef>
        <a:spcAft>
          <a:spcPct val="0"/>
        </a:spcAft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3pPr>
      <a:lvl4pPr marL="7264400" indent="-1036638" algn="l" defTabSz="4151313" rtl="0" fontAlgn="base">
        <a:spcBef>
          <a:spcPct val="20000"/>
        </a:spcBef>
        <a:spcAft>
          <a:spcPct val="0"/>
        </a:spcAft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40850" indent="-1038225" algn="l" defTabSz="4151313" rtl="0" fontAlgn="base">
        <a:spcBef>
          <a:spcPct val="20000"/>
        </a:spcBef>
        <a:spcAft>
          <a:spcPct val="0"/>
        </a:spcAft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Text Box 247">
            <a:extLst>
              <a:ext uri="{FF2B5EF4-FFF2-40B4-BE49-F238E27FC236}">
                <a16:creationId xmlns:a16="http://schemas.microsoft.com/office/drawing/2014/main" id="{ECAAA178-BED3-4474-99A9-ADB2F2AA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0" y="7115175"/>
            <a:ext cx="854075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27081" tIns="213540" rIns="427081" bIns="21354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19125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55788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7491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321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3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465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037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lang="en-US" altLang="de-DE" sz="13100" dirty="0"/>
          </a:p>
        </p:txBody>
      </p:sp>
      <p:sp>
        <p:nvSpPr>
          <p:cNvPr id="2468" name="Rectangle 420">
            <a:extLst>
              <a:ext uri="{FF2B5EF4-FFF2-40B4-BE49-F238E27FC236}">
                <a16:creationId xmlns:a16="http://schemas.microsoft.com/office/drawing/2014/main" id="{B646B4A6-6947-44B6-9AFF-C6006D3A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863" y="29049663"/>
            <a:ext cx="889000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>
            <a:spAutoFit/>
          </a:bodyPr>
          <a:lstStyle/>
          <a:p>
            <a:endParaRPr lang="en-US" altLang="de-DE" sz="3800" dirty="0"/>
          </a:p>
        </p:txBody>
      </p:sp>
      <p:sp>
        <p:nvSpPr>
          <p:cNvPr id="2489" name="Rectangle 441">
            <a:extLst>
              <a:ext uri="{FF2B5EF4-FFF2-40B4-BE49-F238E27FC236}">
                <a16:creationId xmlns:a16="http://schemas.microsoft.com/office/drawing/2014/main" id="{FB0C6A86-F1A1-4651-B2A7-5104D4C2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5" y="26160413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/>
          <a:p>
            <a:endParaRPr lang="de-DE" dirty="0"/>
          </a:p>
        </p:txBody>
      </p:sp>
      <p:sp>
        <p:nvSpPr>
          <p:cNvPr id="2491" name="Rectangle 443">
            <a:extLst>
              <a:ext uri="{FF2B5EF4-FFF2-40B4-BE49-F238E27FC236}">
                <a16:creationId xmlns:a16="http://schemas.microsoft.com/office/drawing/2014/main" id="{A5BA6B41-4C6D-4117-B175-98FEAB33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89538"/>
            <a:ext cx="30064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360000" rIns="360000" bIns="360000" anchor="ctr">
            <a:spAutoFit/>
          </a:bodyPr>
          <a:lstStyle/>
          <a:p>
            <a:endParaRPr lang="de-DE" dirty="0"/>
          </a:p>
        </p:txBody>
      </p:sp>
      <p:sp>
        <p:nvSpPr>
          <p:cNvPr id="2538" name="Text Box 490">
            <a:extLst>
              <a:ext uri="{FF2B5EF4-FFF2-40B4-BE49-F238E27FC236}">
                <a16:creationId xmlns:a16="http://schemas.microsoft.com/office/drawing/2014/main" id="{76F3B1D4-EFBD-42F6-B431-1D3EB856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5" y="1141413"/>
            <a:ext cx="222535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18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36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54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8788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59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31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003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75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buFontTx/>
              <a:buNone/>
            </a:pPr>
            <a:r>
              <a:rPr lang="de-DE" altLang="de-DE" sz="6000" b="1" dirty="0">
                <a:solidFill>
                  <a:schemeClr val="tx2"/>
                </a:solidFill>
              </a:rPr>
              <a:t>The Mutation </a:t>
            </a:r>
            <a:r>
              <a:rPr lang="de-DE" altLang="de-DE" sz="6000" b="1" dirty="0" err="1">
                <a:solidFill>
                  <a:schemeClr val="tx2"/>
                </a:solidFill>
              </a:rPr>
              <a:t>of</a:t>
            </a:r>
            <a:r>
              <a:rPr lang="de-DE" altLang="de-DE" sz="6000" b="1" dirty="0">
                <a:solidFill>
                  <a:schemeClr val="tx2"/>
                </a:solidFill>
              </a:rPr>
              <a:t> Iris </a:t>
            </a:r>
            <a:r>
              <a:rPr lang="de-DE" altLang="de-DE" sz="6000" b="1" dirty="0" err="1">
                <a:solidFill>
                  <a:schemeClr val="tx2"/>
                </a:solidFill>
              </a:rPr>
              <a:t>Setosa</a:t>
            </a:r>
            <a:endParaRPr lang="de-DE" altLang="de-DE" sz="6000" b="1" dirty="0">
              <a:solidFill>
                <a:schemeClr val="accent2"/>
              </a:solidFill>
            </a:endParaRPr>
          </a:p>
          <a:p>
            <a:pPr algn="r" eaLnBrk="0" hangingPunct="0">
              <a:buFontTx/>
              <a:buNone/>
            </a:pPr>
            <a:r>
              <a:rPr lang="de-DE" altLang="de-DE" sz="6000" b="1" dirty="0"/>
              <a:t>A </a:t>
            </a:r>
            <a:r>
              <a:rPr lang="de-DE" altLang="de-DE" sz="6000" b="1" dirty="0" err="1"/>
              <a:t>Criminal</a:t>
            </a:r>
            <a:r>
              <a:rPr lang="de-DE" altLang="de-DE" sz="6000" b="1" dirty="0"/>
              <a:t> Story</a:t>
            </a:r>
          </a:p>
        </p:txBody>
      </p:sp>
      <p:sp>
        <p:nvSpPr>
          <p:cNvPr id="2539" name="Text Box 491">
            <a:extLst>
              <a:ext uri="{FF2B5EF4-FFF2-40B4-BE49-F238E27FC236}">
                <a16:creationId xmlns:a16="http://schemas.microsoft.com/office/drawing/2014/main" id="{CC8BCF7F-FD9F-4A3A-92FE-336B1613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1822" y="3739693"/>
            <a:ext cx="1137712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18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36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5400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8788" defTabSz="8636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59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431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003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7588" defTabSz="863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None/>
            </a:pPr>
            <a:r>
              <a:rPr lang="de-DE" altLang="de-DE" sz="3200" dirty="0"/>
              <a:t>C. </a:t>
            </a:r>
            <a:r>
              <a:rPr lang="de-DE" altLang="de-DE" sz="3200" dirty="0" err="1"/>
              <a:t>Cris</a:t>
            </a:r>
            <a:r>
              <a:rPr lang="de-DE" altLang="de-DE" sz="3200" dirty="0"/>
              <a:t> *, M. Freunek * </a:t>
            </a:r>
          </a:p>
          <a:p>
            <a:pPr eaLnBrk="0" hangingPunct="0">
              <a:buFontTx/>
              <a:buNone/>
            </a:pPr>
            <a:r>
              <a:rPr lang="de-DE" altLang="de-DE" sz="3200" dirty="0"/>
              <a:t>* </a:t>
            </a:r>
            <a:r>
              <a:rPr lang="en-US" altLang="de-DE" sz="3200" dirty="0"/>
              <a:t>Swiss Federal Institute of Intellectual Property, 3013 Bern</a:t>
            </a:r>
            <a:endParaRPr lang="de-DE" altLang="de-DE" sz="3200" dirty="0"/>
          </a:p>
        </p:txBody>
      </p:sp>
      <p:sp>
        <p:nvSpPr>
          <p:cNvPr id="2559" name="Text Box 511">
            <a:extLst>
              <a:ext uri="{FF2B5EF4-FFF2-40B4-BE49-F238E27FC236}">
                <a16:creationId xmlns:a16="http://schemas.microsoft.com/office/drawing/2014/main" id="{35B0571B-37C6-405F-B8FD-C00E2E692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6912" y="35206074"/>
            <a:ext cx="12930187" cy="467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19125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55788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74913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321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893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465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03713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Conclusions</a:t>
            </a:r>
          </a:p>
          <a:p>
            <a:pPr marL="571500" indent="-571500" algn="just">
              <a:spcBef>
                <a:spcPct val="20000"/>
              </a:spcBef>
            </a:pPr>
            <a:r>
              <a:rPr lang="en-US" altLang="de-DE" sz="3600" dirty="0"/>
              <a:t>Normal distribution of reference and farmer data</a:t>
            </a:r>
          </a:p>
          <a:p>
            <a:pPr marL="571500" indent="-571500" algn="just">
              <a:spcBef>
                <a:spcPct val="20000"/>
              </a:spcBef>
            </a:pPr>
            <a:r>
              <a:rPr lang="en-US" altLang="de-DE" sz="3600" dirty="0"/>
              <a:t>reference and farmer data differ in SD</a:t>
            </a:r>
          </a:p>
          <a:p>
            <a:pPr marL="571500" indent="-571500" algn="just">
              <a:spcBef>
                <a:spcPct val="20000"/>
              </a:spcBef>
            </a:pPr>
            <a:r>
              <a:rPr lang="en-US" altLang="de-DE" sz="3600" dirty="0"/>
              <a:t>Iris </a:t>
            </a:r>
            <a:r>
              <a:rPr lang="en-US" altLang="de-DE" sz="3600" dirty="0" err="1"/>
              <a:t>Setosa</a:t>
            </a:r>
            <a:r>
              <a:rPr lang="en-US" altLang="de-DE" sz="3600" dirty="0"/>
              <a:t> in farmer data can be filtered via petal size</a:t>
            </a:r>
          </a:p>
          <a:p>
            <a:pPr marL="571500" indent="-571500" algn="just">
              <a:spcBef>
                <a:spcPct val="20000"/>
              </a:spcBef>
            </a:pPr>
            <a:r>
              <a:rPr lang="en-US" altLang="de-DE" sz="3600" dirty="0"/>
              <a:t>p-test with p &lt;&lt; 0.05 clearly rejects the H0-hypothesis and support H1 hypothesis</a:t>
            </a:r>
            <a:endParaRPr lang="en-US" altLang="de-DE" sz="3600" b="1" dirty="0"/>
          </a:p>
        </p:txBody>
      </p:sp>
      <p:sp>
        <p:nvSpPr>
          <p:cNvPr id="2574" name="Text Box 526">
            <a:extLst>
              <a:ext uri="{FF2B5EF4-FFF2-40B4-BE49-F238E27FC236}">
                <a16:creationId xmlns:a16="http://schemas.microsoft.com/office/drawing/2014/main" id="{5E2985D3-88D7-4A77-8C6F-49500D0B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670" y="4937297"/>
            <a:ext cx="27293887" cy="604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Initial Situation and Summary</a:t>
            </a:r>
          </a:p>
          <a:p>
            <a:pPr lvl="1">
              <a:spcBef>
                <a:spcPct val="20000"/>
              </a:spcBef>
            </a:pPr>
            <a:r>
              <a:rPr lang="de-DE" sz="3600" dirty="0"/>
              <a:t>Company v4Setosa </a:t>
            </a:r>
            <a:r>
              <a:rPr lang="de-DE" sz="3600" dirty="0" err="1"/>
              <a:t>owns</a:t>
            </a:r>
            <a:r>
              <a:rPr lang="de-DE" sz="3600" dirty="0"/>
              <a:t> a </a:t>
            </a:r>
            <a:r>
              <a:rPr lang="de-DE" sz="3600" b="1" i="1" dirty="0"/>
              <a:t>patent </a:t>
            </a:r>
            <a:r>
              <a:rPr lang="de-DE" sz="3600" dirty="0" err="1"/>
              <a:t>claiming</a:t>
            </a:r>
            <a:r>
              <a:rPr lang="de-DE" sz="3600" dirty="0"/>
              <a:t> </a:t>
            </a:r>
            <a:r>
              <a:rPr lang="de-DE" sz="3600" b="1" i="1" dirty="0" err="1"/>
              <a:t>protection</a:t>
            </a:r>
            <a:r>
              <a:rPr lang="de-DE" sz="3600" dirty="0"/>
              <a:t> </a:t>
            </a:r>
            <a:r>
              <a:rPr lang="de-DE" sz="3600" i="1" dirty="0"/>
              <a:t>on </a:t>
            </a:r>
            <a:r>
              <a:rPr lang="de-DE" sz="3600" b="1" i="1" dirty="0" err="1"/>
              <a:t>gene</a:t>
            </a:r>
            <a:r>
              <a:rPr lang="de-DE" sz="3600" b="1" i="1" dirty="0"/>
              <a:t> </a:t>
            </a:r>
            <a:r>
              <a:rPr lang="de-DE" sz="3600" b="1" i="1" dirty="0" err="1"/>
              <a:t>sequence</a:t>
            </a:r>
            <a:r>
              <a:rPr lang="de-DE" sz="3600" b="1" i="1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Iris </a:t>
            </a:r>
            <a:r>
              <a:rPr lang="de-DE" sz="3600" dirty="0" err="1"/>
              <a:t>Setosa</a:t>
            </a:r>
            <a:endParaRPr lang="en-US" altLang="de-DE" sz="3600" b="1" dirty="0"/>
          </a:p>
          <a:p>
            <a:pPr lvl="1">
              <a:spcBef>
                <a:spcPct val="20000"/>
              </a:spcBef>
            </a:pPr>
            <a:r>
              <a:rPr lang="en-US" altLang="de-DE" sz="3600" dirty="0"/>
              <a:t>Iris </a:t>
            </a:r>
            <a:r>
              <a:rPr lang="en-US" altLang="de-DE" sz="3600" dirty="0" err="1"/>
              <a:t>Setosa</a:t>
            </a:r>
            <a:r>
              <a:rPr lang="en-US" altLang="de-DE" sz="3600" dirty="0"/>
              <a:t> found on a farmers field, </a:t>
            </a:r>
            <a:r>
              <a:rPr lang="en-US" altLang="de-DE" sz="3600" b="1" dirty="0"/>
              <a:t>treated with a product </a:t>
            </a:r>
            <a:r>
              <a:rPr lang="en-US" altLang="de-DE" sz="3600" dirty="0"/>
              <a:t>rom </a:t>
            </a:r>
            <a:r>
              <a:rPr lang="en-US" altLang="de-DE" sz="3600" dirty="0" err="1"/>
              <a:t>Sonte</a:t>
            </a:r>
            <a:r>
              <a:rPr lang="en-US" altLang="de-DE" sz="3600" dirty="0"/>
              <a:t> </a:t>
            </a:r>
            <a:r>
              <a:rPr lang="en-US" altLang="de-DE" sz="3600" dirty="0" err="1"/>
              <a:t>Manto</a:t>
            </a:r>
            <a:r>
              <a:rPr lang="en-US" altLang="de-DE" sz="3600" dirty="0"/>
              <a:t>, show </a:t>
            </a:r>
            <a:r>
              <a:rPr lang="en-US" altLang="de-DE" sz="3600" b="1" i="1" dirty="0"/>
              <a:t>possibly larger </a:t>
            </a:r>
            <a:r>
              <a:rPr lang="en-US" altLang="de-DE" sz="3600" b="1" i="1" u="sng" dirty="0" err="1"/>
              <a:t>setal</a:t>
            </a:r>
            <a:r>
              <a:rPr lang="en-US" altLang="de-DE" sz="3600" b="1" i="1" u="sng" dirty="0"/>
              <a:t> leaves </a:t>
            </a:r>
            <a:r>
              <a:rPr lang="en-US" altLang="de-DE" sz="3600" dirty="0"/>
              <a:t>than normal, possibly indicating </a:t>
            </a:r>
            <a:r>
              <a:rPr lang="en-US" altLang="de-DE" sz="3600" b="1" i="1" dirty="0"/>
              <a:t>a gene mutation </a:t>
            </a:r>
            <a:r>
              <a:rPr lang="en-US" altLang="de-DE" sz="3600" dirty="0"/>
              <a:t>and therewith a </a:t>
            </a:r>
            <a:r>
              <a:rPr lang="en-US" altLang="de-DE" sz="3600" b="1" i="1" dirty="0"/>
              <a:t>patent infringement of the patent of v4Setosa</a:t>
            </a:r>
          </a:p>
          <a:p>
            <a:pPr lvl="1">
              <a:spcBef>
                <a:spcPct val="20000"/>
              </a:spcBef>
            </a:pPr>
            <a:r>
              <a:rPr lang="en-US" altLang="de-DE" sz="3600" b="1" dirty="0"/>
              <a:t>Two data sets available</a:t>
            </a:r>
            <a:r>
              <a:rPr lang="en-US" altLang="de-DE" sz="3600" dirty="0"/>
              <a:t>:</a:t>
            </a:r>
          </a:p>
          <a:p>
            <a:pPr lvl="2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de-DE" sz="3600" dirty="0"/>
              <a:t>A reference data set of definitely non-mutated Iris </a:t>
            </a:r>
            <a:r>
              <a:rPr lang="en-US" altLang="de-DE" sz="3600" dirty="0" err="1"/>
              <a:t>Setosa</a:t>
            </a:r>
            <a:endParaRPr lang="en-US" altLang="de-DE" sz="3600" dirty="0"/>
          </a:p>
          <a:p>
            <a:pPr lvl="2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de-DE" sz="3600" dirty="0"/>
              <a:t>A mixed data-set of farmers Iris </a:t>
            </a:r>
            <a:r>
              <a:rPr lang="en-US" altLang="de-DE" sz="3600" dirty="0" err="1"/>
              <a:t>Setosa</a:t>
            </a:r>
            <a:r>
              <a:rPr lang="en-US" altLang="de-DE" sz="3600" dirty="0"/>
              <a:t>, Virginica and Versicolor</a:t>
            </a: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de-DE" sz="3800" b="1" i="1" dirty="0"/>
              <a:t>Hypothesis test (t-test</a:t>
            </a:r>
            <a:r>
              <a:rPr lang="en-US" altLang="de-DE" sz="3800" i="1" dirty="0"/>
              <a:t>) </a:t>
            </a:r>
            <a:r>
              <a:rPr lang="en-US" altLang="de-DE" sz="3800" dirty="0"/>
              <a:t>shown significant evidence of gene mutation of Iris </a:t>
            </a:r>
            <a:r>
              <a:rPr lang="en-US" altLang="de-DE" sz="3800" dirty="0" err="1"/>
              <a:t>Setosa</a:t>
            </a:r>
            <a:r>
              <a:rPr lang="en-US" altLang="de-DE" sz="3800" dirty="0"/>
              <a:t> </a:t>
            </a:r>
            <a:r>
              <a:rPr lang="en-US" altLang="de-DE" sz="3800" dirty="0" err="1"/>
              <a:t>setal</a:t>
            </a:r>
            <a:r>
              <a:rPr lang="en-US" altLang="de-DE" sz="3800" dirty="0"/>
              <a:t> leave</a:t>
            </a:r>
            <a:endParaRPr lang="en-US" altLang="de-DE" sz="3600" dirty="0"/>
          </a:p>
        </p:txBody>
      </p:sp>
      <p:graphicFrame>
        <p:nvGraphicFramePr>
          <p:cNvPr id="2582" name="Object 534">
            <a:extLst>
              <a:ext uri="{FF2B5EF4-FFF2-40B4-BE49-F238E27FC236}">
                <a16:creationId xmlns:a16="http://schemas.microsoft.com/office/drawing/2014/main" id="{38F6EE76-5336-4203-850B-EA08CDE7C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90658"/>
              </p:ext>
            </p:extLst>
          </p:nvPr>
        </p:nvGraphicFramePr>
        <p:xfrm>
          <a:off x="738187" y="10675641"/>
          <a:ext cx="28335287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lddokument" r:id="rId4" imgW="4229280" imgH="285840" progId="Imaging.Document">
                  <p:embed/>
                </p:oleObj>
              </mc:Choice>
              <mc:Fallback>
                <p:oleObj name="Bilddokument" r:id="rId4" imgW="4229280" imgH="285840" progId="Imaging.Document">
                  <p:embed/>
                  <p:pic>
                    <p:nvPicPr>
                      <p:cNvPr id="2582" name="Object 534">
                        <a:extLst>
                          <a:ext uri="{FF2B5EF4-FFF2-40B4-BE49-F238E27FC236}">
                            <a16:creationId xmlns:a16="http://schemas.microsoft.com/office/drawing/2014/main" id="{38F6EE76-5336-4203-850B-EA08CDE7CA33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0675641"/>
                        <a:ext cx="28335287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46">
            <a:extLst>
              <a:ext uri="{FF2B5EF4-FFF2-40B4-BE49-F238E27FC236}">
                <a16:creationId xmlns:a16="http://schemas.microsoft.com/office/drawing/2014/main" id="{21383512-B51E-4708-8513-06327B5D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517" y="15256594"/>
            <a:ext cx="16971305" cy="2229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Methods / Procedure / Test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1.</a:t>
            </a:r>
            <a:r>
              <a:rPr lang="en-US" altLang="de-DE" sz="4800" b="1" dirty="0"/>
              <a:t> </a:t>
            </a:r>
            <a:r>
              <a:rPr lang="en-US" altLang="de-DE" sz="3600" b="1" dirty="0"/>
              <a:t>Identifying Iris </a:t>
            </a:r>
            <a:r>
              <a:rPr lang="en-US" altLang="de-DE" sz="3600" b="1" dirty="0" err="1"/>
              <a:t>Setosa</a:t>
            </a:r>
            <a:r>
              <a:rPr lang="en-US" altLang="de-DE" sz="3600" b="1" dirty="0"/>
              <a:t> in farmers data set: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48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2.</a:t>
            </a:r>
            <a:r>
              <a:rPr lang="en-US" altLang="de-DE" sz="4800" b="1" dirty="0"/>
              <a:t> </a:t>
            </a:r>
            <a:r>
              <a:rPr lang="en-US" altLang="de-DE" sz="3600" b="1" dirty="0"/>
              <a:t>T-test of two samples, not paired, samples differ in standard deviation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    (</a:t>
            </a:r>
            <a:r>
              <a:rPr lang="en-US" altLang="de-DE" sz="3600" dirty="0"/>
              <a:t>.</a:t>
            </a:r>
            <a:r>
              <a:rPr lang="en-US" altLang="de-DE" sz="3600" dirty="0" err="1"/>
              <a:t>ttest_ind</a:t>
            </a:r>
            <a:r>
              <a:rPr lang="en-US" altLang="de-DE" sz="3600" dirty="0"/>
              <a:t>(equal</a:t>
            </a:r>
            <a:r>
              <a:rPr lang="en-US" altLang="de-DE" sz="3600"/>
              <a:t>=False)</a:t>
            </a:r>
            <a:r>
              <a:rPr lang="en-US" altLang="de-DE" sz="3600" b="1"/>
              <a:t>)</a:t>
            </a: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dirty="0"/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b="1" dirty="0"/>
              <a:t>3. T-Test yields: </a:t>
            </a:r>
            <a:endParaRPr lang="en-US" altLang="de-DE" sz="4800" b="1" dirty="0"/>
          </a:p>
        </p:txBody>
      </p:sp>
      <p:sp>
        <p:nvSpPr>
          <p:cNvPr id="33" name="Text Box 446">
            <a:extLst>
              <a:ext uri="{FF2B5EF4-FFF2-40B4-BE49-F238E27FC236}">
                <a16:creationId xmlns:a16="http://schemas.microsoft.com/office/drawing/2014/main" id="{6FBE9964-9E9F-4250-A597-44ACEA24D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521" y="10819657"/>
            <a:ext cx="28213908" cy="478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6E6E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0" tIns="360000" rIns="360000" bIns="360000">
            <a:spAutoFit/>
          </a:bodyPr>
          <a:lstStyle>
            <a:lvl1pPr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69988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0375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366963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003550" indent="-457200" defTabSz="1236663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607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179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751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32350" indent="-457200" defTabSz="12366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altLang="de-DE" sz="4800" b="1" dirty="0"/>
              <a:t>Task and H0-Hypothesis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de-DE" sz="3600" dirty="0"/>
              <a:t>By means of </a:t>
            </a:r>
            <a:r>
              <a:rPr lang="en-US" altLang="de-DE" sz="3600" i="1" dirty="0"/>
              <a:t>the </a:t>
            </a:r>
            <a:r>
              <a:rPr lang="en-US" altLang="de-DE" sz="3600" b="1" i="1" dirty="0"/>
              <a:t>reference data set </a:t>
            </a:r>
            <a:r>
              <a:rPr lang="en-US" altLang="de-DE" sz="3600" dirty="0"/>
              <a:t>of </a:t>
            </a:r>
            <a:r>
              <a:rPr lang="en-US" altLang="de-DE" sz="3600" b="1" i="1" dirty="0"/>
              <a:t>non-mutated</a:t>
            </a:r>
            <a:r>
              <a:rPr lang="en-US" altLang="de-DE" sz="3600" dirty="0"/>
              <a:t> Iris </a:t>
            </a:r>
            <a:r>
              <a:rPr lang="en-US" altLang="de-DE" sz="3600" dirty="0" err="1"/>
              <a:t>Setosa</a:t>
            </a:r>
            <a:r>
              <a:rPr lang="en-US" altLang="de-DE" sz="3600" dirty="0"/>
              <a:t> investigate, if there is a mutation of the farmer Iris </a:t>
            </a:r>
            <a:r>
              <a:rPr lang="en-US" altLang="de-DE" sz="3600" dirty="0" err="1"/>
              <a:t>Setosa</a:t>
            </a:r>
            <a:r>
              <a:rPr lang="en-US" altLang="de-DE" sz="3600" dirty="0"/>
              <a:t> </a:t>
            </a:r>
            <a:r>
              <a:rPr lang="en-US" altLang="de-DE" sz="3600" dirty="0" err="1"/>
              <a:t>setal</a:t>
            </a:r>
            <a:r>
              <a:rPr lang="en-US" altLang="de-DE" sz="3600" dirty="0"/>
              <a:t> size.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dirty="0"/>
          </a:p>
          <a:p>
            <a:pPr>
              <a:spcBef>
                <a:spcPct val="20000"/>
              </a:spcBef>
              <a:buNone/>
            </a:pPr>
            <a:r>
              <a:rPr lang="en-US" altLang="de-DE" sz="3600" b="1" u="sng" dirty="0"/>
              <a:t>H0-Hypothesis:</a:t>
            </a:r>
            <a:r>
              <a:rPr lang="en-US" altLang="de-DE" sz="3600" b="1" dirty="0"/>
              <a:t> There is NO mutation of farmers Iris </a:t>
            </a:r>
            <a:r>
              <a:rPr lang="en-US" altLang="de-DE" sz="3600" b="1" dirty="0" err="1"/>
              <a:t>Setosa</a:t>
            </a:r>
            <a:r>
              <a:rPr lang="en-US" altLang="de-DE" sz="3600" b="1" dirty="0"/>
              <a:t> (increasing size of </a:t>
            </a:r>
            <a:r>
              <a:rPr lang="en-US" altLang="de-DE" sz="3600" b="1" dirty="0" err="1"/>
              <a:t>setal</a:t>
            </a:r>
            <a:r>
              <a:rPr lang="en-US" altLang="de-DE" sz="3600" b="1" dirty="0"/>
              <a:t> leaves) treated with </a:t>
            </a:r>
            <a:r>
              <a:rPr lang="en-US" altLang="de-DE" sz="3600" b="1" dirty="0" err="1"/>
              <a:t>Sonte</a:t>
            </a:r>
            <a:r>
              <a:rPr lang="en-US" altLang="de-DE" sz="3600" b="1" dirty="0"/>
              <a:t> </a:t>
            </a:r>
            <a:r>
              <a:rPr lang="en-US" altLang="de-DE" sz="3600" b="1" dirty="0" err="1"/>
              <a:t>Manto</a:t>
            </a:r>
            <a:r>
              <a:rPr lang="en-US" altLang="de-DE" sz="3600" b="1" dirty="0"/>
              <a:t>.</a:t>
            </a:r>
          </a:p>
          <a:p>
            <a:pPr>
              <a:spcBef>
                <a:spcPct val="20000"/>
              </a:spcBef>
              <a:buNone/>
            </a:pPr>
            <a:r>
              <a:rPr lang="en-US" altLang="de-DE" sz="3600" b="1" u="sng" dirty="0"/>
              <a:t>H1-Hypothesis:</a:t>
            </a:r>
            <a:r>
              <a:rPr lang="en-US" altLang="de-DE" sz="3600" b="1" dirty="0"/>
              <a:t> There is a mutation of farmers Iris </a:t>
            </a:r>
            <a:r>
              <a:rPr lang="en-US" altLang="de-DE" sz="3600" b="1" dirty="0" err="1"/>
              <a:t>Setosa</a:t>
            </a:r>
            <a:r>
              <a:rPr lang="en-US" altLang="de-DE" sz="3600" b="1" dirty="0"/>
              <a:t> (increasing size of </a:t>
            </a:r>
            <a:r>
              <a:rPr lang="en-US" altLang="de-DE" sz="3600" b="1" dirty="0" err="1"/>
              <a:t>setal</a:t>
            </a:r>
            <a:r>
              <a:rPr lang="en-US" altLang="de-DE" sz="3600" b="1" dirty="0"/>
              <a:t> leaves) treated with </a:t>
            </a:r>
            <a:r>
              <a:rPr lang="en-US" altLang="de-DE" sz="3600" b="1" dirty="0" err="1"/>
              <a:t>Sonte</a:t>
            </a:r>
            <a:r>
              <a:rPr lang="en-US" altLang="de-DE" sz="3600" b="1" dirty="0"/>
              <a:t> </a:t>
            </a:r>
            <a:r>
              <a:rPr lang="en-US" altLang="de-DE" sz="3600" b="1" dirty="0" err="1"/>
              <a:t>Manto</a:t>
            </a:r>
            <a:r>
              <a:rPr lang="en-US" altLang="de-DE" sz="3600" b="1" dirty="0"/>
              <a:t>.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de-DE" sz="3600" b="1" i="1" u="sng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7898CC7-EB8D-41AC-B663-CF196BDB9043}"/>
              </a:ext>
            </a:extLst>
          </p:cNvPr>
          <p:cNvGrpSpPr/>
          <p:nvPr/>
        </p:nvGrpSpPr>
        <p:grpSpPr>
          <a:xfrm>
            <a:off x="1458912" y="579427"/>
            <a:ext cx="4054644" cy="3427899"/>
            <a:chOff x="22808740" y="5379759"/>
            <a:chExt cx="4429125" cy="4863589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C7A1D191-8093-45BE-A398-E1F52D98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08740" y="5379759"/>
              <a:ext cx="4429125" cy="4287770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DB1E533-A233-4961-A633-ECA781DA37EE}"/>
                </a:ext>
              </a:extLst>
            </p:cNvPr>
            <p:cNvSpPr txBox="1"/>
            <p:nvPr/>
          </p:nvSpPr>
          <p:spPr>
            <a:xfrm>
              <a:off x="22808740" y="9686928"/>
              <a:ext cx="2697818" cy="556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de-DE" dirty="0"/>
                <a:t>Iris </a:t>
              </a:r>
              <a:r>
                <a:rPr lang="de-DE" dirty="0" err="1"/>
                <a:t>Setosa</a:t>
              </a:r>
              <a:endParaRPr lang="de-DE" dirty="0"/>
            </a:p>
          </p:txBody>
        </p:sp>
      </p:grpSp>
      <p:graphicFrame>
        <p:nvGraphicFramePr>
          <p:cNvPr id="37" name="Object 534">
            <a:extLst>
              <a:ext uri="{FF2B5EF4-FFF2-40B4-BE49-F238E27FC236}">
                <a16:creationId xmlns:a16="http://schemas.microsoft.com/office/drawing/2014/main" id="{6E5AB3BF-746F-4491-A19C-F3680AF2E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02051"/>
              </p:ext>
            </p:extLst>
          </p:nvPr>
        </p:nvGraphicFramePr>
        <p:xfrm>
          <a:off x="738187" y="14828950"/>
          <a:ext cx="28335287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lddokument" r:id="rId4" imgW="4229280" imgH="285840" progId="Imaging.Document">
                  <p:embed/>
                </p:oleObj>
              </mc:Choice>
              <mc:Fallback>
                <p:oleObj name="Bilddokument" r:id="rId4" imgW="4229280" imgH="285840" progId="Imaging.Document">
                  <p:embed/>
                  <p:pic>
                    <p:nvPicPr>
                      <p:cNvPr id="37" name="Object 534">
                        <a:extLst>
                          <a:ext uri="{FF2B5EF4-FFF2-40B4-BE49-F238E27FC236}">
                            <a16:creationId xmlns:a16="http://schemas.microsoft.com/office/drawing/2014/main" id="{6E5AB3BF-746F-4491-A19C-F3680AF2EF7C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" y="14828950"/>
                        <a:ext cx="28335287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86E5A7-B81F-4BDC-99EF-B1DC1EAF4237}"/>
              </a:ext>
            </a:extLst>
          </p:cNvPr>
          <p:cNvGrpSpPr/>
          <p:nvPr/>
        </p:nvGrpSpPr>
        <p:grpSpPr>
          <a:xfrm>
            <a:off x="13303845" y="16548911"/>
            <a:ext cx="8518978" cy="5679318"/>
            <a:chOff x="5524084" y="17312824"/>
            <a:chExt cx="8518978" cy="567931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4E8BB84-5E8C-4A55-8851-7A4EEE403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084" y="17312824"/>
              <a:ext cx="8518978" cy="5679318"/>
            </a:xfrm>
            <a:prstGeom prst="rect">
              <a:avLst/>
            </a:prstGeom>
          </p:spPr>
        </p:pic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84ED131-955A-4A87-A4EA-AC9D90C7CBD3}"/>
                </a:ext>
              </a:extLst>
            </p:cNvPr>
            <p:cNvSpPr/>
            <p:nvPr/>
          </p:nvSpPr>
          <p:spPr bwMode="auto">
            <a:xfrm rot="16200000">
              <a:off x="6959067" y="20511274"/>
              <a:ext cx="1103447" cy="2469493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0" tIns="360000" rIns="360000" bIns="360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601788" marR="0" indent="-1601788" algn="l" defTabSz="427196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de-DE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05CB2AE9-2F4E-440F-81A6-6624E6ECD5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569" y="17763595"/>
            <a:ext cx="5814057" cy="3093000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978B07D-F084-4852-BFE9-89E9384C3BA3}"/>
              </a:ext>
            </a:extLst>
          </p:cNvPr>
          <p:cNvGrpSpPr/>
          <p:nvPr/>
        </p:nvGrpSpPr>
        <p:grpSpPr>
          <a:xfrm>
            <a:off x="7903245" y="17668511"/>
            <a:ext cx="5436604" cy="3505049"/>
            <a:chOff x="8008144" y="17668511"/>
            <a:chExt cx="5436604" cy="3505049"/>
          </a:xfrm>
        </p:grpSpPr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2070D19E-C51A-45D8-819B-425263C4AF3D}"/>
                </a:ext>
              </a:extLst>
            </p:cNvPr>
            <p:cNvSpPr/>
            <p:nvPr/>
          </p:nvSpPr>
          <p:spPr bwMode="auto">
            <a:xfrm>
              <a:off x="8094678" y="17668511"/>
              <a:ext cx="5017294" cy="3505049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  <a:effectLst/>
          </p:spPr>
          <p:txBody>
            <a:bodyPr vert="horz" wrap="square" lIns="360000" tIns="360000" rIns="360000" bIns="3600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1601788" marR="0" indent="-1601788" algn="l" defTabSz="4271963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de-DE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282740F-9BAD-440E-9A08-40AC3CCCB0AF}"/>
                </a:ext>
              </a:extLst>
            </p:cNvPr>
            <p:cNvSpPr txBox="1"/>
            <p:nvPr/>
          </p:nvSpPr>
          <p:spPr>
            <a:xfrm>
              <a:off x="8008144" y="19122643"/>
              <a:ext cx="543660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de-DE" dirty="0"/>
                <a:t>Scatterplot </a:t>
              </a:r>
              <a:r>
                <a:rPr lang="de-DE" dirty="0" err="1"/>
                <a:t>yields</a:t>
              </a:r>
              <a:r>
                <a:rPr lang="de-DE" dirty="0"/>
                <a:t> Iris </a:t>
              </a:r>
              <a:r>
                <a:rPr lang="de-DE" dirty="0" err="1"/>
                <a:t>Setosa</a:t>
              </a:r>
              <a:endParaRPr lang="de-DE" dirty="0"/>
            </a:p>
          </p:txBody>
        </p:sp>
      </p:grp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13FC0447-F189-4A2E-BD98-06E80C61857D}"/>
              </a:ext>
            </a:extLst>
          </p:cNvPr>
          <p:cNvSpPr/>
          <p:nvPr/>
        </p:nvSpPr>
        <p:spPr bwMode="auto">
          <a:xfrm>
            <a:off x="22304268" y="18778801"/>
            <a:ext cx="1336763" cy="121953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01788" marR="0" indent="-1601788" algn="l" defTabSz="4271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8AC39F8-95BA-4603-B1E0-CC1473D678F7}"/>
              </a:ext>
            </a:extLst>
          </p:cNvPr>
          <p:cNvSpPr txBox="1"/>
          <p:nvPr/>
        </p:nvSpPr>
        <p:spPr>
          <a:xfrm>
            <a:off x="24314053" y="18341918"/>
            <a:ext cx="3139364" cy="16619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/>
              <a:t>Filter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Setosa</a:t>
            </a:r>
            <a:r>
              <a:rPr lang="de-DE" dirty="0"/>
              <a:t>:</a:t>
            </a:r>
          </a:p>
          <a:p>
            <a:pPr marL="457200" indent="-457200"/>
            <a:r>
              <a:rPr lang="de-DE" dirty="0" err="1"/>
              <a:t>p</a:t>
            </a:r>
            <a:r>
              <a:rPr lang="de-DE" baseline="-25000" dirty="0" err="1"/>
              <a:t>l</a:t>
            </a:r>
            <a:r>
              <a:rPr lang="de-DE" dirty="0"/>
              <a:t> &lt; 2.5 cm</a:t>
            </a:r>
          </a:p>
          <a:p>
            <a:pPr marL="457200" indent="-457200"/>
            <a:r>
              <a:rPr lang="de-DE" dirty="0" err="1"/>
              <a:t>p</a:t>
            </a:r>
            <a:r>
              <a:rPr lang="de-DE" baseline="-25000" dirty="0" err="1"/>
              <a:t>w</a:t>
            </a:r>
            <a:r>
              <a:rPr lang="de-DE" dirty="0"/>
              <a:t> &lt; 0.7 cm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FC68F69-320F-442D-8E35-B4791E46F07B}"/>
              </a:ext>
            </a:extLst>
          </p:cNvPr>
          <p:cNvSpPr txBox="1"/>
          <p:nvPr/>
        </p:nvSpPr>
        <p:spPr>
          <a:xfrm>
            <a:off x="1514325" y="21008834"/>
            <a:ext cx="8784976" cy="2123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dirty="0" err="1"/>
              <a:t>Remark</a:t>
            </a:r>
            <a:r>
              <a:rPr lang="de-DE" dirty="0"/>
              <a:t>: Farmer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:</a:t>
            </a:r>
          </a:p>
          <a:p>
            <a:pPr>
              <a:buNone/>
            </a:pPr>
            <a:r>
              <a:rPr lang="de-DE" dirty="0" err="1"/>
              <a:t>np.random.normal</a:t>
            </a:r>
            <a:r>
              <a:rPr lang="de-DE" dirty="0"/>
              <a:t>(</a:t>
            </a:r>
            <a:r>
              <a:rPr lang="de-DE" dirty="0" err="1"/>
              <a:t>x,y</a:t>
            </a:r>
            <a:r>
              <a:rPr lang="de-DE" dirty="0"/>
              <a:t>, </a:t>
            </a:r>
            <a:r>
              <a:rPr lang="de-DE" dirty="0" err="1"/>
              <a:t>size</a:t>
            </a:r>
            <a:r>
              <a:rPr lang="de-DE" dirty="0"/>
              <a:t> = </a:t>
            </a:r>
            <a:r>
              <a:rPr lang="de-DE" dirty="0" err="1"/>
              <a:t>pts</a:t>
            </a:r>
            <a:r>
              <a:rPr lang="de-DE" dirty="0"/>
              <a:t>) * </a:t>
            </a:r>
            <a:r>
              <a:rPr lang="de-DE" dirty="0" err="1"/>
              <a:t>np.random.normal</a:t>
            </a:r>
            <a:r>
              <a:rPr lang="de-DE" dirty="0"/>
              <a:t>(1.1,0.1, </a:t>
            </a:r>
            <a:r>
              <a:rPr lang="de-DE" dirty="0" err="1"/>
              <a:t>size</a:t>
            </a:r>
            <a:r>
              <a:rPr lang="de-DE" dirty="0"/>
              <a:t> = </a:t>
            </a:r>
            <a:r>
              <a:rPr lang="de-DE" dirty="0" err="1"/>
              <a:t>pts</a:t>
            </a:r>
            <a:r>
              <a:rPr lang="de-DE" dirty="0"/>
              <a:t>)</a:t>
            </a:r>
          </a:p>
          <a:p>
            <a:pPr>
              <a:buNone/>
            </a:pPr>
            <a:endParaRPr lang="de-DE" dirty="0"/>
          </a:p>
        </p:txBody>
      </p:sp>
      <p:graphicFrame>
        <p:nvGraphicFramePr>
          <p:cNvPr id="19" name="Tabelle 19">
            <a:extLst>
              <a:ext uri="{FF2B5EF4-FFF2-40B4-BE49-F238E27FC236}">
                <a16:creationId xmlns:a16="http://schemas.microsoft.com/office/drawing/2014/main" id="{FDCA953C-9CCE-486B-AFCB-71028F89E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58983"/>
              </p:ext>
            </p:extLst>
          </p:nvPr>
        </p:nvGraphicFramePr>
        <p:xfrm>
          <a:off x="19620232" y="24193352"/>
          <a:ext cx="7811336" cy="695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811">
                  <a:extLst>
                    <a:ext uri="{9D8B030D-6E8A-4147-A177-3AD203B41FA5}">
                      <a16:colId xmlns:a16="http://schemas.microsoft.com/office/drawing/2014/main" val="1750095017"/>
                    </a:ext>
                  </a:extLst>
                </a:gridCol>
                <a:gridCol w="2785271">
                  <a:extLst>
                    <a:ext uri="{9D8B030D-6E8A-4147-A177-3AD203B41FA5}">
                      <a16:colId xmlns:a16="http://schemas.microsoft.com/office/drawing/2014/main" val="22333893"/>
                    </a:ext>
                  </a:extLst>
                </a:gridCol>
                <a:gridCol w="1747493">
                  <a:extLst>
                    <a:ext uri="{9D8B030D-6E8A-4147-A177-3AD203B41FA5}">
                      <a16:colId xmlns:a16="http://schemas.microsoft.com/office/drawing/2014/main" val="1517651136"/>
                    </a:ext>
                  </a:extLst>
                </a:gridCol>
                <a:gridCol w="1256761">
                  <a:extLst>
                    <a:ext uri="{9D8B030D-6E8A-4147-A177-3AD203B41FA5}">
                      <a16:colId xmlns:a16="http://schemas.microsoft.com/office/drawing/2014/main" val="3971693347"/>
                    </a:ext>
                  </a:extLst>
                </a:gridCol>
              </a:tblGrid>
              <a:tr h="9932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Slenght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Sidth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29888"/>
                  </a:ext>
                </a:extLst>
              </a:tr>
              <a:tr h="993277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28429"/>
                  </a:ext>
                </a:extLst>
              </a:tr>
              <a:tr h="99327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14550"/>
                  </a:ext>
                </a:extLst>
              </a:tr>
              <a:tr h="993277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p-test normal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66101"/>
                  </a:ext>
                </a:extLst>
              </a:tr>
              <a:tr h="993277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Farmers</a:t>
                      </a:r>
                    </a:p>
                    <a:p>
                      <a:pPr marL="0" algn="ctr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09548"/>
                  </a:ext>
                </a:extLst>
              </a:tr>
              <a:tr h="993277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58725"/>
                  </a:ext>
                </a:extLst>
              </a:tr>
              <a:tr h="993277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p-test normal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</a:t>
                      </a:r>
                      <a:endParaRPr lang="de-DE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37152"/>
                  </a:ext>
                </a:extLst>
              </a:tr>
            </a:tbl>
          </a:graphicData>
        </a:graphic>
      </p:graphicFrame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8A5C6DA7-2642-4F22-A921-0D4C700BD592}"/>
              </a:ext>
            </a:extLst>
          </p:cNvPr>
          <p:cNvSpPr/>
          <p:nvPr/>
        </p:nvSpPr>
        <p:spPr bwMode="auto">
          <a:xfrm rot="10800000">
            <a:off x="17693626" y="24227391"/>
            <a:ext cx="1336763" cy="121953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01788" marR="0" indent="-1601788" algn="l" defTabSz="4271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5082010-EC91-46F2-BF19-EDDA02245A36}"/>
              </a:ext>
            </a:extLst>
          </p:cNvPr>
          <p:cNvCxnSpPr/>
          <p:nvPr/>
        </p:nvCxnSpPr>
        <p:spPr bwMode="auto">
          <a:xfrm>
            <a:off x="1566541" y="23845975"/>
            <a:ext cx="2689498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011A6A6D-6A4F-4B02-AC0E-26CB58C84A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69" y="26251787"/>
            <a:ext cx="13040069" cy="8150043"/>
          </a:xfrm>
          <a:prstGeom prst="rect">
            <a:avLst/>
          </a:prstGeom>
        </p:spPr>
      </p:pic>
      <p:graphicFrame>
        <p:nvGraphicFramePr>
          <p:cNvPr id="27" name="Tabelle 27">
            <a:extLst>
              <a:ext uri="{FF2B5EF4-FFF2-40B4-BE49-F238E27FC236}">
                <a16:creationId xmlns:a16="http://schemas.microsoft.com/office/drawing/2014/main" id="{28673199-9D4B-41AA-81CE-85D8A0754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19577"/>
              </p:ext>
            </p:extLst>
          </p:nvPr>
        </p:nvGraphicFramePr>
        <p:xfrm>
          <a:off x="5394364" y="36547142"/>
          <a:ext cx="4476524" cy="286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300">
                  <a:extLst>
                    <a:ext uri="{9D8B030D-6E8A-4147-A177-3AD203B41FA5}">
                      <a16:colId xmlns:a16="http://schemas.microsoft.com/office/drawing/2014/main" val="369110426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80588202"/>
                    </a:ext>
                  </a:extLst>
                </a:gridCol>
              </a:tblGrid>
              <a:tr h="84958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P-</a:t>
                      </a:r>
                      <a:r>
                        <a:rPr lang="de-DE" sz="2800" dirty="0" err="1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de-D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81905"/>
                  </a:ext>
                </a:extLst>
              </a:tr>
              <a:tr h="10083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setal</a:t>
                      </a: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kumimoji="0" lang="de-DE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7.6·10</a:t>
                      </a:r>
                      <a:r>
                        <a:rPr lang="de-DE" sz="2800" baseline="30000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23056"/>
                  </a:ext>
                </a:extLst>
              </a:tr>
              <a:tr h="10083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setal</a:t>
                      </a:r>
                      <a:r>
                        <a:rPr kumimoji="0" lang="de-DE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endParaRPr kumimoji="0" lang="de-DE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1.7·10</a:t>
                      </a:r>
                      <a:r>
                        <a:rPr lang="de-DE" sz="2800" baseline="300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  <a:p>
                      <a:endParaRPr lang="de-DE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02895"/>
                  </a:ext>
                </a:extLst>
              </a:tr>
            </a:tbl>
          </a:graphicData>
        </a:graphic>
      </p:graphicFrame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4D4FAF9-0C0F-4F96-9FE0-289DC7259588}"/>
              </a:ext>
            </a:extLst>
          </p:cNvPr>
          <p:cNvCxnSpPr/>
          <p:nvPr/>
        </p:nvCxnSpPr>
        <p:spPr bwMode="auto">
          <a:xfrm>
            <a:off x="1514325" y="34764581"/>
            <a:ext cx="2689498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7" name="Object 534">
            <a:extLst>
              <a:ext uri="{FF2B5EF4-FFF2-40B4-BE49-F238E27FC236}">
                <a16:creationId xmlns:a16="http://schemas.microsoft.com/office/drawing/2014/main" id="{9E572195-8F65-4FAA-BD9B-757038687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251237"/>
              </p:ext>
            </p:extLst>
          </p:nvPr>
        </p:nvGraphicFramePr>
        <p:xfrm>
          <a:off x="14055805" y="34834325"/>
          <a:ext cx="14977391" cy="452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lddokument" r:id="rId4" imgW="4229280" imgH="285840" progId="Imaging.Document">
                  <p:embed/>
                </p:oleObj>
              </mc:Choice>
              <mc:Fallback>
                <p:oleObj name="Bilddokument" r:id="rId4" imgW="4229280" imgH="285840" progId="Imaging.Document">
                  <p:embed/>
                  <p:pic>
                    <p:nvPicPr>
                      <p:cNvPr id="67" name="Object 534">
                        <a:extLst>
                          <a:ext uri="{FF2B5EF4-FFF2-40B4-BE49-F238E27FC236}">
                            <a16:creationId xmlns:a16="http://schemas.microsoft.com/office/drawing/2014/main" id="{9E572195-8F65-4FAA-BD9B-757038687BC4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5805" y="34834325"/>
                        <a:ext cx="14977391" cy="452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534">
            <a:extLst>
              <a:ext uri="{FF2B5EF4-FFF2-40B4-BE49-F238E27FC236}">
                <a16:creationId xmlns:a16="http://schemas.microsoft.com/office/drawing/2014/main" id="{5744117F-0192-4E9B-A871-1980207FD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38331"/>
              </p:ext>
            </p:extLst>
          </p:nvPr>
        </p:nvGraphicFramePr>
        <p:xfrm>
          <a:off x="13627881" y="34798321"/>
          <a:ext cx="616567" cy="564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lddokument" r:id="rId4" imgW="4229280" imgH="285840" progId="Imaging.Document">
                  <p:embed/>
                </p:oleObj>
              </mc:Choice>
              <mc:Fallback>
                <p:oleObj name="Bilddokument" r:id="rId4" imgW="4229280" imgH="285840" progId="Imaging.Document">
                  <p:embed/>
                  <p:pic>
                    <p:nvPicPr>
                      <p:cNvPr id="68" name="Object 534">
                        <a:extLst>
                          <a:ext uri="{FF2B5EF4-FFF2-40B4-BE49-F238E27FC236}">
                            <a16:creationId xmlns:a16="http://schemas.microsoft.com/office/drawing/2014/main" id="{5744117F-0192-4E9B-A871-1980207FD7D2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7881" y="34798321"/>
                        <a:ext cx="616567" cy="5643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MTEK Poster deutsch 2006">
  <a:themeElements>
    <a:clrScheme name="IMTEK Poster deutsch 2006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MTEK Poster deutsch 20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alt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60000" tIns="360000" rIns="360000" bIns="360000" numCol="1" anchor="t" anchorCtr="0" compatLnSpc="1">
        <a:prstTxWarp prst="textNoShape">
          <a:avLst/>
        </a:prstTxWarp>
        <a:spAutoFit/>
      </a:bodyPr>
      <a:lstStyle>
        <a:defPPr marL="1601788" marR="0" indent="-1601788" algn="l" defTabSz="427196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DE" altLang="de-DE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MTEK Poster deutsch 20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TEK Poster deutsch 20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TEK Poster deutsch 20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 OS X Tiger:Applications:Microsoft Office X:Vorlagen:Eigene Vorlagen:IMTEK Poster deutsch 2006.pot</Template>
  <TotalTime>0</TotalTime>
  <Words>375</Words>
  <Application>Microsoft Office PowerPoint</Application>
  <PresentationFormat>Benutzerdefiniert</PresentationFormat>
  <Paragraphs>90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IMTEK Poster deutsch 2006</vt:lpstr>
      <vt:lpstr>Bilddokument</vt:lpstr>
      <vt:lpstr>PowerPoint-Präsentation</vt:lpstr>
    </vt:vector>
  </TitlesOfParts>
  <Company>IMTEK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Wolfgang Mönch</dc:creator>
  <cp:lastModifiedBy>Michael Freunek</cp:lastModifiedBy>
  <cp:revision>114</cp:revision>
  <cp:lastPrinted>2005-03-07T10:36:45Z</cp:lastPrinted>
  <dcterms:created xsi:type="dcterms:W3CDTF">2006-04-10T13:19:56Z</dcterms:created>
  <dcterms:modified xsi:type="dcterms:W3CDTF">2019-09-08T19:58:36Z</dcterms:modified>
</cp:coreProperties>
</file>