
<file path=[Content_Types].xml><?xml version="1.0" encoding="utf-8"?>
<Types xmlns="http://schemas.openxmlformats.org/package/2006/content-types">
  <Default Extension="jpg" ContentType="image/jp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sldIdLst>
    <p:sldId id="256" r:id="rId2"/>
    <p:sldId id="273" r:id="rId3"/>
    <p:sldId id="260" r:id="rId4"/>
    <p:sldId id="259" r:id="rId5"/>
    <p:sldId id="283" r:id="rId6"/>
    <p:sldId id="284" r:id="rId7"/>
    <p:sldId id="281" r:id="rId8"/>
    <p:sldId id="282" r:id="rId9"/>
    <p:sldId id="290" r:id="rId10"/>
    <p:sldId id="319" r:id="rId11"/>
    <p:sldId id="287" r:id="rId12"/>
    <p:sldId id="291" r:id="rId13"/>
    <p:sldId id="293" r:id="rId14"/>
    <p:sldId id="312" r:id="rId15"/>
    <p:sldId id="313" r:id="rId16"/>
    <p:sldId id="314" r:id="rId17"/>
    <p:sldId id="294" r:id="rId18"/>
    <p:sldId id="295" r:id="rId19"/>
    <p:sldId id="301" r:id="rId20"/>
    <p:sldId id="322" r:id="rId21"/>
    <p:sldId id="296" r:id="rId22"/>
    <p:sldId id="297" r:id="rId23"/>
    <p:sldId id="298" r:id="rId24"/>
    <p:sldId id="321" r:id="rId25"/>
    <p:sldId id="300" r:id="rId26"/>
    <p:sldId id="302" r:id="rId27"/>
    <p:sldId id="304" r:id="rId28"/>
    <p:sldId id="305" r:id="rId29"/>
    <p:sldId id="317" r:id="rId30"/>
    <p:sldId id="318" r:id="rId31"/>
    <p:sldId id="315" r:id="rId32"/>
    <p:sldId id="316" r:id="rId33"/>
    <p:sldId id="309" r:id="rId34"/>
    <p:sldId id="310" r:id="rId35"/>
    <p:sldId id="320" r:id="rId36"/>
    <p:sldId id="280" r:id="rId37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2434"/>
    <a:srgbClr val="BD364D"/>
    <a:srgbClr val="6C2826"/>
    <a:srgbClr val="822334"/>
    <a:srgbClr val="DD8392"/>
    <a:srgbClr val="F0D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27" autoAdjust="0"/>
    <p:restoredTop sz="95066" autoAdjust="0"/>
  </p:normalViewPr>
  <p:slideViewPr>
    <p:cSldViewPr>
      <p:cViewPr varScale="1">
        <p:scale>
          <a:sx n="292" d="100"/>
          <a:sy n="292" d="100"/>
        </p:scale>
        <p:origin x="150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DD3E0-94E0-4839-8D7E-719543A95D93}" type="datetimeFigureOut">
              <a:rPr lang="it-IT" smtClean="0"/>
              <a:t>17/12/24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4139B-D3DE-4626-9EF0-3306121DD3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06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57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7CD11-0494-D8FA-CE38-78796909E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F953FF9-FCF8-8AA7-7594-01CD1E3FB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E3C9655-B3BC-9376-5A31-5105F378C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1024DC-55F7-6290-C77F-23ED516D5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916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C4B56-DFBC-8210-FB7B-96C238F3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C877D7B-B052-270A-621F-05987E254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DBE12D7-25FE-26D2-3C58-CA90F65BF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E6FE07-B1F9-6857-F742-BC5CD52FF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2752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D4F95-ABF5-DF5E-09B1-49BD3C054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B39DE98-20D4-CEC6-D465-CBE7884E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C30487-FAE7-803D-0429-4FBCDDD75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295058B-949F-8C4C-B8C6-B2B5F5AF7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4638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8A254-46F2-2674-BEE4-BCDFBF3D9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23C8BD-AC90-1321-353E-E54BF95B1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189D73-169C-8766-82B8-F29654966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6DF6AA-B81C-212B-BDEB-CCDA098AC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1945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B603-B47A-6F71-A055-2A5E80A0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AF7594-ED66-F1F1-A105-4F4FB8863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F06C2C-4001-F084-CA7E-A1B0E886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C678F1-C020-E1B8-1109-644EA4CDF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31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46AC-08D1-39E6-8601-0A2577E7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03F36C-AD05-412D-CD85-5B6C2980C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732801-55FC-F648-9A6E-91CB21829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90B1F-BEA3-4813-E5BC-A680AD15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7140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00F73-2CD2-91CE-D404-171B43AE5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5E095C-B813-9D38-DFF7-4ED3B7F36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7B271F-AB9C-2B2A-2F21-94226B7480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8C685BD-8197-6897-0CDB-9C9C7A6DA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31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46AC-08D1-39E6-8601-0A2577E7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03F36C-AD05-412D-CD85-5B6C2980C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732801-55FC-F648-9A6E-91CB21829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90B1F-BEA3-4813-E5BC-A680AD15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712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8D01F-BFC2-1E25-1236-FAA194424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2A00EB-57BE-42E8-1102-5A98A7502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B9372AA-DC72-158D-CC1F-DF36EB1E0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B1F23A-0693-9C2B-D23E-E708F9C32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86252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7100-71C1-B720-8652-F2D471533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EA42559-6840-B4FB-A2CC-508929EFB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C2AFD57-4C21-CD8D-6BC7-AFC481B83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159592-4FE9-BB97-3413-9AC67E43E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18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temperature parameter α determines the relative importance of the entropy term against the reward, and thus controls the stochasticity of the optimal policy.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598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F57B0-8A03-B309-028A-9D3E3065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52A303-F814-D765-C24B-0A7BA9646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4A81E6-70E2-B254-EDA4-1D0D432BA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F69635-12FE-AA7B-F6B1-14C5B5B7E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362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478FB-ACF5-A6D5-0C36-1E5F9FB8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08611F-49A3-8DB8-4BFB-4799F88A3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7748CB-7427-305E-E3EA-5DA6F0D73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B2D74F-01C0-0A78-CC38-F7D6FC0B2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2546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E280A-2614-AB58-7BC2-A66E5451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268E08E-F506-98D2-35FE-F9BD37386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2AB9F0-E7F1-850B-6649-02401A166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1F7AE22-E921-1BD9-7F58-7BB32DBA5B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4754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3899B-3972-3788-BFE2-D64646A5D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2D9AB69-AD88-BF6E-F614-905379E12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0512F9-4DF5-D2FE-EC55-36E3E2175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27B8D8-9134-3823-29C7-09DDB7165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0807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E45F9-ADFD-ED06-FC50-8E7D43D4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A2A7DF-0559-5855-3E72-F57247A09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F025512-3FCA-2B94-504D-79B4D15E5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AF4AB2-5C1F-BC55-12AD-3C2AE4BDB4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00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8D56-56B5-FA5B-0B06-D37E4DC1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F03D29A-8695-F3CA-403B-2D2706230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035AEDF-E67C-1672-9D9E-E5E7FC6F6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74F329-F592-21EE-B840-7397E408D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5360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49C2-122A-6EEC-B098-E93C519B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4387E6A-37DE-1BFE-E4DE-27AF0EB93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2532EB-5A62-A4F2-DF73-50603BD09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93AF26-7CB5-5200-EDCF-67B471FC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74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5B47-7A89-17E8-CC48-5F946B6D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1007545-EA92-0CB9-A88C-A9FA05FBD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DA45116-1FD1-7C95-479C-04A19438C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C02FDA-3BF6-A980-4414-AD6AD2D7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4559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A276B-A2F6-B67A-3F85-2812C7025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139916-B677-571E-16A5-B0CFB24BD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C9DE37-58B5-55F6-6812-56FFAD5F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3B0D92-09A8-8028-C19C-48107160A3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353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0C1D-B0AD-59E3-3C6B-739CF669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12CD9BD-BD8D-8A0B-BD02-87A7F98AB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DEEFA0-31DF-ED02-6F1A-163E139140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445FEA-30B7-A985-B0C8-28DCCCE8E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76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6B9E8-E30C-A8B8-D5BA-44916BBF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BCF59-C14E-3AEB-8A0A-6B5F1CAA2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E1E78C-AE1A-D914-8AAD-1F7F07EE6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947616-5456-CDA2-1A4E-65899B7F7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408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B7B37-32D0-B96F-8FE9-8E3DB756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D8925E0-D803-3527-1080-7FB55454D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3D7B18-A9FC-B8D2-71A4-332E0F788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23E646-F4F5-29A1-F3E8-9500F252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34139B-D3DE-4626-9EF0-3306121DD320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07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8124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B51A2-2D24-8045-92D2-9BF2AB303FEC}" type="datetime1">
              <a:rPr lang="it-IT" smtClean="0"/>
              <a:t>17/12/24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124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E2A4A-F5F4-1545-9586-853785ADD8CE}" type="datetime1">
              <a:rPr lang="it-IT" smtClean="0"/>
              <a:t>17/12/24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124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16E2A-1438-F34D-A040-73BB61AF0B5F}" type="datetime1">
              <a:rPr lang="it-IT" smtClean="0"/>
              <a:t>17/12/24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8124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E070-96AD-5348-B01E-764FDA100643}" type="datetime1">
              <a:rPr lang="it-IT" smtClean="0"/>
              <a:t>17/12/24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E2DE-9013-E347-8F35-7E6277F240F4}" type="datetime1">
              <a:rPr lang="it-IT" smtClean="0"/>
              <a:t>17/12/24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67295" y="244396"/>
            <a:ext cx="1897380" cy="378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81243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04" y="770342"/>
            <a:ext cx="5238483" cy="196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FC0DF-8FFE-2044-9B77-53615CFE5F83}" type="datetime1">
              <a:rPr lang="it-IT" smtClean="0"/>
              <a:t>17/12/24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1894" y="3016594"/>
            <a:ext cx="224790" cy="154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30" dirty="0"/>
              <a:t>‹N›</a:t>
            </a:fld>
            <a:r>
              <a:rPr spc="-30" dirty="0"/>
              <a:t>/21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2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8.png"/><Relationship Id="rId5" Type="http://schemas.openxmlformats.org/officeDocument/2006/relationships/image" Target="../media/image24.png"/><Relationship Id="rId15" Type="http://schemas.openxmlformats.org/officeDocument/2006/relationships/image" Target="../media/image42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Relationship Id="rId1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notesSlide" Target="../notesSlides/notes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notesSlide" Target="../notesSlides/notesSlide2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1"/>
            <a:ext cx="5760085" cy="3240405"/>
            <a:chOff x="0" y="-21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5575" y="-21"/>
              <a:ext cx="2534420" cy="324001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011237"/>
              <a:ext cx="3588385" cy="1072515"/>
            </a:xfrm>
            <a:custGeom>
              <a:avLst/>
              <a:gdLst/>
              <a:ahLst/>
              <a:cxnLst/>
              <a:rect l="l" t="t" r="r" b="b"/>
              <a:pathLst>
                <a:path w="3588385" h="1072514">
                  <a:moveTo>
                    <a:pt x="3588130" y="0"/>
                  </a:moveTo>
                  <a:lnTo>
                    <a:pt x="0" y="0"/>
                  </a:lnTo>
                  <a:lnTo>
                    <a:pt x="0" y="1071918"/>
                  </a:lnTo>
                  <a:lnTo>
                    <a:pt x="3588130" y="1071918"/>
                  </a:lnTo>
                  <a:lnTo>
                    <a:pt x="358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918319"/>
            <a:ext cx="3664752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</a:t>
            </a:r>
            <a:r>
              <a:rPr lang="it-IT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-training of Deep RL Agents for </a:t>
            </a:r>
            <a:r>
              <a:rPr lang="it-IT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Improved</a:t>
            </a:r>
            <a:r>
              <a:rPr lang="it-IT" b="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Learning under Domain </a:t>
            </a:r>
            <a:r>
              <a:rPr lang="it-IT" b="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Randomization</a:t>
            </a:r>
            <a:endParaRPr b="0" spc="-1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00" y="1366519"/>
            <a:ext cx="1828800" cy="36099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lang="it-IT" sz="900" spc="-10" dirty="0" err="1">
                <a:solidFill>
                  <a:srgbClr val="8124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Reinforcement</a:t>
            </a:r>
            <a:r>
              <a:rPr lang="it-IT" sz="900" spc="-10" dirty="0">
                <a:solidFill>
                  <a:srgbClr val="812433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Learning 2024-2025</a:t>
            </a:r>
            <a:endParaRPr sz="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5400">
              <a:lnSpc>
                <a:spcPct val="100000"/>
              </a:lnSpc>
              <a:spcBef>
                <a:spcPts val="375"/>
              </a:spcBef>
            </a:pPr>
            <a:r>
              <a:rPr lang="it-IT" sz="800" spc="-1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Vincenzo Crisà </a:t>
            </a:r>
            <a:r>
              <a:rPr lang="it-IT" sz="800" spc="-10" dirty="0">
                <a:latin typeface="Calibri"/>
                <a:cs typeface="Calibri"/>
              </a:rPr>
              <a:t>2143080</a:t>
            </a:r>
            <a:endParaRPr sz="800" dirty="0">
              <a:latin typeface="Calibri"/>
              <a:cs typeface="Calibri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C827D6-AF3A-F5CE-ED51-6ED50993A5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</a:t>
            </a:fld>
            <a:r>
              <a:rPr lang="it-IT" spc="-30"/>
              <a:t>/21</a:t>
            </a:r>
            <a:endParaRPr lang="it-IT" spc="-3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E001-7E70-B1F3-82BD-867CC9CAC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D4DAB7-6A8B-32A5-0B0B-FB2F5048C1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Action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67660C1-B65B-EB91-6390-9CAB54B7702B}"/>
              </a:ext>
            </a:extLst>
          </p:cNvPr>
          <p:cNvSpPr/>
          <p:nvPr/>
        </p:nvSpPr>
        <p:spPr>
          <a:xfrm>
            <a:off x="1287647" y="1165225"/>
            <a:ext cx="1172914" cy="1143000"/>
          </a:xfrm>
          <a:prstGeom prst="roundRect">
            <a:avLst/>
          </a:prstGeom>
          <a:noFill/>
          <a:ln>
            <a:solidFill>
              <a:srgbClr val="822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30BC9E2-9CDF-544C-6D22-12D436AFE42B}"/>
              </a:ext>
            </a:extLst>
          </p:cNvPr>
          <p:cNvSpPr/>
          <p:nvPr/>
        </p:nvSpPr>
        <p:spPr>
          <a:xfrm>
            <a:off x="1351855" y="1279525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14B0830-A6FD-5D93-A0D7-D79D77869EE8}"/>
              </a:ext>
            </a:extLst>
          </p:cNvPr>
          <p:cNvSpPr/>
          <p:nvPr/>
        </p:nvSpPr>
        <p:spPr>
          <a:xfrm>
            <a:off x="1422481" y="1335129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03CC0B79-E55F-01BA-3DC5-98F26A5EE99A}"/>
              </a:ext>
            </a:extLst>
          </p:cNvPr>
          <p:cNvSpPr/>
          <p:nvPr/>
        </p:nvSpPr>
        <p:spPr>
          <a:xfrm>
            <a:off x="1493107" y="1390733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F14E1D28-CADF-76CC-5DA6-F568BA0E683B}"/>
              </a:ext>
            </a:extLst>
          </p:cNvPr>
          <p:cNvSpPr/>
          <p:nvPr/>
        </p:nvSpPr>
        <p:spPr>
          <a:xfrm>
            <a:off x="1563733" y="1453956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F92514AF-EA0D-5FD8-52D0-2790881C7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1627" y="597286"/>
            <a:ext cx="973877" cy="577567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/>
              <a:t>Encoder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89EF24E5-A4EF-349C-E064-C7A6BFB7169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0561" y="1736725"/>
            <a:ext cx="779925" cy="0"/>
          </a:xfrm>
          <a:prstGeom prst="straightConnector1">
            <a:avLst/>
          </a:prstGeom>
          <a:ln>
            <a:solidFill>
              <a:srgbClr val="8224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5CF99D36-3EB1-C8AD-8D4E-4BDD1C2F02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988" y="1151387"/>
                <a:ext cx="1375010" cy="798140"/>
              </a:xfrm>
              <a:prstGeom prst="rect">
                <a:avLst/>
              </a:prstGeom>
            </p:spPr>
            <p:txBody>
              <a:bodyPr vert="horz" wrap="square" lIns="0" tIns="404341" rIns="0" bIns="0" rtlCol="0">
                <a:spAutoFit/>
              </a:bodyPr>
              <a:lstStyle>
                <a:lvl1pPr marL="0">
                  <a:defRPr sz="1100" b="0" i="0">
                    <a:solidFill>
                      <a:srgbClr val="3F3F3F"/>
                    </a:solidFill>
                    <a:latin typeface="Calibri"/>
                    <a:ea typeface="+mn-ea"/>
                    <a:cs typeface="Calibri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9245"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:endParaRPr lang="it-IT" spc="-10" dirty="0"/>
              </a:p>
              <a:p>
                <a:pPr marL="309245" algn="l"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</m:oMath>
                </a14:m>
                <a:r>
                  <a:rPr lang="it-IT" spc="-10" dirty="0"/>
                  <a:t> </a:t>
                </a:r>
              </a:p>
            </p:txBody>
          </p:sp>
        </mc:Choice>
        <mc:Fallback xmlns="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5CF99D36-3EB1-C8AD-8D4E-4BDD1C2F0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88" y="1151387"/>
                <a:ext cx="1375010" cy="79814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F298B8B9-1B0E-C59E-5C8C-6A5D0D466DFA}"/>
              </a:ext>
            </a:extLst>
          </p:cNvPr>
          <p:cNvSpPr/>
          <p:nvPr/>
        </p:nvSpPr>
        <p:spPr>
          <a:xfrm>
            <a:off x="3385893" y="1259265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7BBED526-6EF9-DC31-6660-646C77A15371}"/>
              </a:ext>
            </a:extLst>
          </p:cNvPr>
          <p:cNvSpPr/>
          <p:nvPr/>
        </p:nvSpPr>
        <p:spPr>
          <a:xfrm>
            <a:off x="3446398" y="1318182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AEDAE291-0E9A-B1A6-F88B-3742DD683024}"/>
              </a:ext>
            </a:extLst>
          </p:cNvPr>
          <p:cNvSpPr/>
          <p:nvPr/>
        </p:nvSpPr>
        <p:spPr>
          <a:xfrm>
            <a:off x="3445070" y="1653401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4BC38267-E80F-0983-7993-B1ADA7C8BE1C}"/>
              </a:ext>
            </a:extLst>
          </p:cNvPr>
          <p:cNvSpPr/>
          <p:nvPr/>
        </p:nvSpPr>
        <p:spPr>
          <a:xfrm>
            <a:off x="3445070" y="1972789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D34167CB-EC37-465A-C645-9A91E9553146}"/>
              </a:ext>
            </a:extLst>
          </p:cNvPr>
          <p:cNvSpPr/>
          <p:nvPr/>
        </p:nvSpPr>
        <p:spPr>
          <a:xfrm>
            <a:off x="1482585" y="1926826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E44AC440-76E4-0FC8-EF90-5C0DE04801F1}"/>
              </a:ext>
            </a:extLst>
          </p:cNvPr>
          <p:cNvSpPr txBox="1">
            <a:spLocks/>
          </p:cNvSpPr>
          <p:nvPr/>
        </p:nvSpPr>
        <p:spPr>
          <a:xfrm>
            <a:off x="3418897" y="566901"/>
            <a:ext cx="973877" cy="577567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>
            <a:lvl1pPr marL="0">
              <a:defRPr sz="1100" b="0" i="0">
                <a:solidFill>
                  <a:srgbClr val="3F3F3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 err="1"/>
              <a:t>Actor</a:t>
            </a:r>
            <a:r>
              <a:rPr lang="it-IT" spc="-1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E5A37D6-D8ED-D95F-F7CC-C1EBA6151441}"/>
                  </a:ext>
                </a:extLst>
              </p:cNvPr>
              <p:cNvSpPr txBox="1"/>
              <p:nvPr/>
            </p:nvSpPr>
            <p:spPr>
              <a:xfrm>
                <a:off x="1198432" y="2754855"/>
                <a:ext cx="33689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𝑒𝑚𝑏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𝑒𝑚𝑏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200" dirty="0"/>
                  <a:t> </a:t>
                </a:r>
                <a:r>
                  <a:rPr lang="it-IT" sz="900" spc="-10" dirty="0">
                    <a:solidFill>
                      <a:srgbClr val="3F3F3F"/>
                    </a:solidFill>
                    <a:latin typeface="Calibri"/>
                    <a:ea typeface="+mn-ea"/>
                    <a:cs typeface="Calibri"/>
                  </a:rPr>
                  <a:t>where</a:t>
                </a:r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it-IT" sz="1200" dirty="0"/>
                  <a:t> 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CE5A37D6-D8ED-D95F-F7CC-C1EBA615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32" y="2754855"/>
                <a:ext cx="3368936" cy="184666"/>
              </a:xfrm>
              <a:prstGeom prst="rect">
                <a:avLst/>
              </a:prstGeom>
              <a:blipFill>
                <a:blip r:embed="rId3"/>
                <a:stretch>
                  <a:fillRect l="-112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369F57A-F9CC-5B58-BEAD-2045F73C4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10</a:t>
            </a:fld>
            <a:r>
              <a:rPr lang="it-IT" spc="-30"/>
              <a:t>/21</a:t>
            </a:r>
            <a:endParaRPr lang="it-IT" spc="-30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EFE2ED50-C967-1BC3-B513-BEE983EA3D46}"/>
              </a:ext>
            </a:extLst>
          </p:cNvPr>
          <p:cNvSpPr/>
          <p:nvPr/>
        </p:nvSpPr>
        <p:spPr>
          <a:xfrm>
            <a:off x="3249114" y="1162589"/>
            <a:ext cx="1172914" cy="1143000"/>
          </a:xfrm>
          <a:prstGeom prst="roundRect">
            <a:avLst/>
          </a:prstGeom>
          <a:noFill/>
          <a:ln>
            <a:solidFill>
              <a:srgbClr val="DD83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704CC474-C68D-332B-2BA7-60305DC1732C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 flipH="1">
            <a:off x="2781340" y="2087089"/>
            <a:ext cx="1496355" cy="685385"/>
          </a:xfrm>
          <a:prstGeom prst="bentConnector4">
            <a:avLst>
              <a:gd name="adj1" fmla="val -40227"/>
              <a:gd name="adj2" fmla="val 74916"/>
            </a:avLst>
          </a:prstGeom>
          <a:ln w="9525" cap="flat" cmpd="sng" algn="ctr">
            <a:solidFill>
              <a:srgbClr val="6C282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75FBFAAA-B8AF-6755-A59C-BEDF159C9C12}"/>
              </a:ext>
            </a:extLst>
          </p:cNvPr>
          <p:cNvCxnSpPr>
            <a:cxnSpLocks/>
            <a:stCxn id="53" idx="3"/>
            <a:endCxn id="33" idx="0"/>
          </p:cNvCxnSpPr>
          <p:nvPr/>
        </p:nvCxnSpPr>
        <p:spPr>
          <a:xfrm flipH="1">
            <a:off x="1989886" y="1767701"/>
            <a:ext cx="2287809" cy="1004773"/>
          </a:xfrm>
          <a:prstGeom prst="bentConnector4">
            <a:avLst>
              <a:gd name="adj1" fmla="val -9992"/>
              <a:gd name="adj2" fmla="val 69150"/>
            </a:avLst>
          </a:prstGeom>
          <a:ln w="9525" cap="flat" cmpd="sng" algn="ctr">
            <a:solidFill>
              <a:srgbClr val="6C282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BFA114D3-C4A2-94D1-402B-567C8EBD3120}"/>
              </a:ext>
            </a:extLst>
          </p:cNvPr>
          <p:cNvSpPr txBox="1"/>
          <p:nvPr/>
        </p:nvSpPr>
        <p:spPr>
          <a:xfrm flipH="1">
            <a:off x="2652715" y="2772474"/>
            <a:ext cx="2572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B9D7585-6717-50AE-D63A-F8D7B029A6D4}"/>
              </a:ext>
            </a:extLst>
          </p:cNvPr>
          <p:cNvSpPr txBox="1"/>
          <p:nvPr/>
        </p:nvSpPr>
        <p:spPr>
          <a:xfrm flipH="1">
            <a:off x="1861261" y="2772474"/>
            <a:ext cx="2572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sz="12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810E0DC-DDC6-EBB5-A7E8-D39F0117849A}"/>
              </a:ext>
            </a:extLst>
          </p:cNvPr>
          <p:cNvSpPr txBox="1"/>
          <p:nvPr/>
        </p:nvSpPr>
        <p:spPr>
          <a:xfrm>
            <a:off x="24267" y="1279525"/>
            <a:ext cx="1211124" cy="7995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Four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convolution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layers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with 3x3 kernel size and 32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channels</a:t>
            </a:r>
            <a:endParaRPr lang="it-IT" sz="900" dirty="0">
              <a:solidFill>
                <a:srgbClr val="3F3F3F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Linear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layer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with output size set to 50</a:t>
            </a:r>
            <a:endParaRPr sz="900" dirty="0"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E233B5A-3757-CFA5-DFE1-CCBE7545C5DA}"/>
              </a:ext>
            </a:extLst>
          </p:cNvPr>
          <p:cNvSpPr txBox="1"/>
          <p:nvPr/>
        </p:nvSpPr>
        <p:spPr>
          <a:xfrm>
            <a:off x="4551067" y="1259265"/>
            <a:ext cx="1182310" cy="66107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Four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fully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connected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layers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of size 1024</a:t>
            </a:r>
          </a:p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Standard </a:t>
            </a:r>
            <a:r>
              <a:rPr lang="it-IT" sz="900" dirty="0" err="1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deviation</a:t>
            </a:r>
            <a:r>
              <a:rPr lang="it-IT" sz="900" dirty="0">
                <a:solidFill>
                  <a:srgbClr val="3F3F3F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"/>
              </a:rPr>
              <a:t> range: [-10,2]</a:t>
            </a:r>
            <a:endParaRPr sz="900" dirty="0">
              <a:solidFill>
                <a:srgbClr val="3F3F3F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3661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354D4-3310-68D0-9098-C1299610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53C295-BC8E-D710-7AF0-DE3CBEFF7D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parameters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2154A9C6-F952-044D-2D27-0BA0E3485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329027"/>
                  </p:ext>
                </p:extLst>
              </p:nvPr>
            </p:nvGraphicFramePr>
            <p:xfrm>
              <a:off x="521284" y="775970"/>
              <a:ext cx="4466006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9225">
                      <a:extLst>
                        <a:ext uri="{9D8B030D-6E8A-4147-A177-3AD203B41FA5}">
                          <a16:colId xmlns:a16="http://schemas.microsoft.com/office/drawing/2014/main" val="1799480155"/>
                        </a:ext>
                      </a:extLst>
                    </a:gridCol>
                    <a:gridCol w="1736781">
                      <a:extLst>
                        <a:ext uri="{9D8B030D-6E8A-4147-A177-3AD203B41FA5}">
                          <a16:colId xmlns:a16="http://schemas.microsoft.com/office/drawing/2014/main" val="2664344673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1" i="0" dirty="0" err="1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Parameter</a:t>
                          </a:r>
                          <a:endParaRPr lang="it-IT" sz="1050" b="1" i="0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1" i="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65482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Environment</a:t>
                          </a:r>
                          <a:r>
                            <a:rPr lang="it-IT" sz="1050" b="0" i="0" baseline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steps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300,000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52431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Learning rate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050" b="0" i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050" b="0" i="0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18313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Batch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77911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Optimizer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Adam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111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Initial</a:t>
                          </a: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temperature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3424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Soft target</a:t>
                          </a:r>
                          <a:r>
                            <a:rPr lang="it-IT" sz="1050" b="0" i="0" baseline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update rate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4832141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Discount </a:t>
                          </a:r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factor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93776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Device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mps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08988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2154A9C6-F952-044D-2D27-0BA0E3485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329027"/>
                  </p:ext>
                </p:extLst>
              </p:nvPr>
            </p:nvGraphicFramePr>
            <p:xfrm>
              <a:off x="521284" y="775970"/>
              <a:ext cx="4466006" cy="22631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9225">
                      <a:extLst>
                        <a:ext uri="{9D8B030D-6E8A-4147-A177-3AD203B41FA5}">
                          <a16:colId xmlns:a16="http://schemas.microsoft.com/office/drawing/2014/main" val="1799480155"/>
                        </a:ext>
                      </a:extLst>
                    </a:gridCol>
                    <a:gridCol w="1736781">
                      <a:extLst>
                        <a:ext uri="{9D8B030D-6E8A-4147-A177-3AD203B41FA5}">
                          <a16:colId xmlns:a16="http://schemas.microsoft.com/office/drawing/2014/main" val="2664344673"/>
                        </a:ext>
                      </a:extLst>
                    </a:gridCol>
                  </a:tblGrid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1" i="0" dirty="0" err="1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Parameter</a:t>
                          </a:r>
                          <a:endParaRPr lang="it-IT" sz="1050" b="1" i="0" dirty="0">
                            <a:solidFill>
                              <a:schemeClr val="tx1"/>
                            </a:solidFill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1" i="0" dirty="0">
                              <a:solidFill>
                                <a:schemeClr val="tx1"/>
                              </a:solidFill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6548295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Environment</a:t>
                          </a:r>
                          <a:r>
                            <a:rPr lang="it-IT" sz="1050" b="0" i="0" baseline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steps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300,000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5243108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Learning rate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664" t="-205000" r="-730" b="-6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18313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Batch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7791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Optimizer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Adam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11112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Initial</a:t>
                          </a: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temperature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3424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Soft target</a:t>
                          </a:r>
                          <a:r>
                            <a:rPr lang="it-IT" sz="1050" b="0" i="0" baseline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 update rate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4832141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Discount </a:t>
                          </a:r>
                          <a:r>
                            <a:rPr lang="it-IT" sz="1050" b="0" i="0" dirty="0" err="1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factor</a:t>
                          </a:r>
                          <a:endParaRPr lang="it-IT" sz="1050" b="0" i="0" dirty="0">
                            <a:latin typeface="Helvetica Neue" panose="02000503000000020004" pitchFamily="2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0.99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3593776"/>
                      </a:ext>
                    </a:extLst>
                  </a:tr>
                  <a:tr h="2514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Device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050" b="0" i="0" dirty="0">
                              <a:latin typeface="Helvetica Neue" panose="02000503000000020004" pitchFamily="2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a:t>mps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08988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353F805-F34E-7AD7-497F-20E4518B1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11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954165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43B71-B94A-E134-7BD9-5A052A1B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B3FB0C-081B-9E05-D5B2-94FE21AA7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3" name="0">
            <a:hlinkClick r:id="" action="ppaction://media"/>
            <a:extLst>
              <a:ext uri="{FF2B5EF4-FFF2-40B4-BE49-F238E27FC236}">
                <a16:creationId xmlns:a16="http://schemas.microsoft.com/office/drawing/2014/main" id="{322E6B7C-37A1-CE37-552A-F312925EACB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01700" y="1012825"/>
            <a:ext cx="1674000" cy="1674000"/>
          </a:xfrm>
          <a:prstGeom prst="rect">
            <a:avLst/>
          </a:prstGeom>
        </p:spPr>
      </p:pic>
      <p:pic>
        <p:nvPicPr>
          <p:cNvPr id="8" name="0">
            <a:hlinkClick r:id="" action="ppaction://media"/>
            <a:extLst>
              <a:ext uri="{FF2B5EF4-FFF2-40B4-BE49-F238E27FC236}">
                <a16:creationId xmlns:a16="http://schemas.microsoft.com/office/drawing/2014/main" id="{F3025046-2AC2-20F0-C6D9-179DA4FED7C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63900" y="1012825"/>
            <a:ext cx="1674000" cy="16740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25C26DC-71BD-2211-9A59-0EB6AB91BD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12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567260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5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0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520D3-94E7-5A12-E3F4-CAFB612C4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57EFAC-0008-7632-384F-D3B5EBFE63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14" name="Immagine 13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3F123D33-1806-C6A7-0880-4E62551F25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5" y="1019310"/>
            <a:ext cx="2802000" cy="1681200"/>
          </a:xfrm>
          <a:prstGeom prst="rect">
            <a:avLst/>
          </a:prstGeom>
        </p:spPr>
      </p:pic>
      <p:pic>
        <p:nvPicPr>
          <p:cNvPr id="16" name="Immagine 15" descr="Immagine che contiene Diagramma, linea, diagramma, schermata&#10;&#10;Descrizione generata automaticamente">
            <a:extLst>
              <a:ext uri="{FF2B5EF4-FFF2-40B4-BE49-F238E27FC236}">
                <a16:creationId xmlns:a16="http://schemas.microsoft.com/office/drawing/2014/main" id="{498A0D05-D619-6E66-A208-6E9E5E6F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125" y="1024885"/>
            <a:ext cx="2802000" cy="16812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DFF9CCB-C9BA-DDDC-829E-3C9F3A48B0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13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663694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297A6-D177-F572-3B2F-7E1222C0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C77844-13FE-AF0D-C00F-C459761DEC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3" name="75000">
            <a:hlinkClick r:id="" action="ppaction://media"/>
            <a:extLst>
              <a:ext uri="{FF2B5EF4-FFF2-40B4-BE49-F238E27FC236}">
                <a16:creationId xmlns:a16="http://schemas.microsoft.com/office/drawing/2014/main" id="{815BA679-7A91-55C9-8661-BC90E358A7A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68700" y="944176"/>
            <a:ext cx="1674000" cy="1674000"/>
          </a:xfrm>
          <a:prstGeom prst="rect">
            <a:avLst/>
          </a:prstGeom>
        </p:spPr>
      </p:pic>
      <p:pic>
        <p:nvPicPr>
          <p:cNvPr id="7" name="Immagine 6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21D06B09-F6C3-05FD-6CD0-5E46AC4C1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866776"/>
            <a:ext cx="3048000" cy="1828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B4AAFC-4454-7620-D65F-3BD19A9BC3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14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5831392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2F5E2-1F13-FF66-F7AA-E81F43BD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DAA3C7-C16A-910A-363C-93531A2EA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13" name="Immagine 12" descr="Immagine che contiene schermata, Diagramma, linea, diagramma&#10;&#10;Descrizione generata automaticamente">
            <a:extLst>
              <a:ext uri="{FF2B5EF4-FFF2-40B4-BE49-F238E27FC236}">
                <a16:creationId xmlns:a16="http://schemas.microsoft.com/office/drawing/2014/main" id="{6136AA18-319F-24FD-2E69-105C0BF3D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5" y="1012825"/>
            <a:ext cx="2802000" cy="1681200"/>
          </a:xfrm>
          <a:prstGeom prst="rect">
            <a:avLst/>
          </a:prstGeom>
        </p:spPr>
      </p:pic>
      <p:pic>
        <p:nvPicPr>
          <p:cNvPr id="15" name="Immagine 14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C55A2F5C-943C-E04F-5B08-D7CBB3FB8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022350"/>
            <a:ext cx="2802000" cy="16812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9F65F8B-C11B-8EA9-720C-E7619373AF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15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48908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2913-5138-EB5B-1E2C-7A9A9BD30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461B18-0531-A8CF-2946-95C9205B7D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7" name="75000">
            <a:hlinkClick r:id="" action="ppaction://media"/>
            <a:extLst>
              <a:ext uri="{FF2B5EF4-FFF2-40B4-BE49-F238E27FC236}">
                <a16:creationId xmlns:a16="http://schemas.microsoft.com/office/drawing/2014/main" id="{A865B72D-FC81-B623-F69A-5E1D5B27681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68700" y="944176"/>
            <a:ext cx="1674000" cy="1674000"/>
          </a:xfrm>
          <a:prstGeom prst="rect">
            <a:avLst/>
          </a:prstGeom>
        </p:spPr>
      </p:pic>
      <p:pic>
        <p:nvPicPr>
          <p:cNvPr id="9" name="Immagine 8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22BEA143-F084-1C9A-2EC8-123EB7BEC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" y="866776"/>
            <a:ext cx="3048000" cy="18288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96A75E-D538-AAA4-0C01-BF8FA503F6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16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751881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37027-FE85-C397-7505-772E2B736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7D35D50-23CA-94CC-F88F-4D241ED91C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575" y="-21"/>
            <a:ext cx="2534420" cy="324001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0B3DD18C-86F6-6A52-755C-D51EFE37E8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C5283E6-215F-AF4E-8DE0-DD59690AD494}"/>
              </a:ext>
            </a:extLst>
          </p:cNvPr>
          <p:cNvSpPr txBox="1"/>
          <p:nvPr/>
        </p:nvSpPr>
        <p:spPr>
          <a:xfrm>
            <a:off x="139700" y="1241425"/>
            <a:ext cx="3678606" cy="143564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3. Domain 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Randomization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Adjusting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-training (DRAP)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DRAP</a:t>
            </a:r>
            <a:endParaRPr sz="11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Domain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Randomization</a:t>
            </a: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Removal</a:t>
            </a: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Sequence</a:t>
            </a: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 dataset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creation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Pre</a:t>
            </a: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-training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587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3599C-6072-41C6-A0EC-C2098489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3361EB-F4E1-80DA-F06B-0AE85FDD7E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/>
              <a:t>DRAP</a:t>
            </a:r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6BE0D943-D58F-D454-B73E-09C18FEA3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5900" y="562892"/>
            <a:ext cx="5133842" cy="2067718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Randomization Adjusting Pre-training (DRAP) adds additional variance from visual randomization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separating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visual pre-training to achieve visual invariance properties from RL training.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the simulation to construct paired images of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randomized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observations and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canonical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observations.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Train an Encoder-Decoder network to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reconstruct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canonical observation and predict the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future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canonical observation from the randomized images.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 the pre-trained perception encoder as initialization for the encoder in </a:t>
            </a:r>
            <a:r>
              <a:rPr lang="en-US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DrQ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encoder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learns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focus on the core parts of the images.</a:t>
            </a:r>
            <a:endParaRPr lang="en-US" sz="1050"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001265C-2BAF-169B-666E-0D3C637AE0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18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515032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C26B9-548E-CDFA-3E72-2E9524DBF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8017ACC-AC12-54C5-17EF-D71E1BC769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37206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/>
              <a:t>Domain </a:t>
            </a:r>
            <a:r>
              <a:rPr lang="it-IT" spc="-10" dirty="0" err="1"/>
              <a:t>Randomization</a:t>
            </a:r>
            <a:r>
              <a:rPr lang="it-IT" spc="-10" dirty="0"/>
              <a:t> </a:t>
            </a:r>
            <a:r>
              <a:rPr lang="it-IT" spc="-10" dirty="0" err="1"/>
              <a:t>Removal</a:t>
            </a:r>
            <a:r>
              <a:rPr lang="it-IT" spc="-10" dirty="0"/>
              <a:t> </a:t>
            </a:r>
            <a:r>
              <a:rPr lang="it-IT" spc="-10" dirty="0" err="1"/>
              <a:t>architecture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6" name="Operazione manuale 5">
            <a:extLst>
              <a:ext uri="{FF2B5EF4-FFF2-40B4-BE49-F238E27FC236}">
                <a16:creationId xmlns:a16="http://schemas.microsoft.com/office/drawing/2014/main" id="{CDA525B3-00F4-DDB8-46FB-AB981B1A0FD6}"/>
              </a:ext>
            </a:extLst>
          </p:cNvPr>
          <p:cNvSpPr/>
          <p:nvPr/>
        </p:nvSpPr>
        <p:spPr>
          <a:xfrm rot="16200000">
            <a:off x="1895713" y="1940202"/>
            <a:ext cx="533400" cy="723898"/>
          </a:xfrm>
          <a:prstGeom prst="flowChartManualOperation">
            <a:avLst/>
          </a:prstGeom>
          <a:noFill/>
          <a:ln>
            <a:solidFill>
              <a:srgbClr val="6C28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32C43FF-F872-EAB2-BC9D-A4D37BA0F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6110" y="1815629"/>
            <a:ext cx="914400" cy="798140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/>
              <a:t>Encoder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it-IT" spc="-1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E21230F-42D0-8A5A-FD6F-6F796B2D0CAC}"/>
              </a:ext>
            </a:extLst>
          </p:cNvPr>
          <p:cNvSpPr/>
          <p:nvPr/>
        </p:nvSpPr>
        <p:spPr>
          <a:xfrm>
            <a:off x="2576657" y="2126782"/>
            <a:ext cx="101602" cy="350737"/>
          </a:xfrm>
          <a:prstGeom prst="rect">
            <a:avLst/>
          </a:prstGeom>
          <a:solidFill>
            <a:srgbClr val="6C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F44236-2C84-1531-D00F-6081B90D85BA}"/>
              </a:ext>
            </a:extLst>
          </p:cNvPr>
          <p:cNvGrpSpPr/>
          <p:nvPr/>
        </p:nvGrpSpPr>
        <p:grpSpPr>
          <a:xfrm>
            <a:off x="2599442" y="1815629"/>
            <a:ext cx="872190" cy="798140"/>
            <a:chOff x="3492500" y="608391"/>
            <a:chExt cx="872190" cy="798140"/>
          </a:xfrm>
        </p:grpSpPr>
        <p:sp>
          <p:nvSpPr>
            <p:cNvPr id="13" name="Operazione manuale 12">
              <a:extLst>
                <a:ext uri="{FF2B5EF4-FFF2-40B4-BE49-F238E27FC236}">
                  <a16:creationId xmlns:a16="http://schemas.microsoft.com/office/drawing/2014/main" id="{E732EA74-58BB-48D6-5E16-CD2F11DB4C3D}"/>
                </a:ext>
              </a:extLst>
            </p:cNvPr>
            <p:cNvSpPr/>
            <p:nvPr/>
          </p:nvSpPr>
          <p:spPr>
            <a:xfrm rot="5400000">
              <a:off x="3736041" y="741741"/>
              <a:ext cx="533400" cy="723898"/>
            </a:xfrm>
            <a:prstGeom prst="flowChartManualOperation">
              <a:avLst/>
            </a:prstGeom>
            <a:noFill/>
            <a:ln>
              <a:solidFill>
                <a:srgbClr val="6C28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D78430D1-8713-DA62-9ED6-1E9F79E73F39}"/>
                </a:ext>
              </a:extLst>
            </p:cNvPr>
            <p:cNvSpPr txBox="1">
              <a:spLocks/>
            </p:cNvSpPr>
            <p:nvPr/>
          </p:nvSpPr>
          <p:spPr>
            <a:xfrm>
              <a:off x="3492500" y="608391"/>
              <a:ext cx="793748" cy="798140"/>
            </a:xfrm>
            <a:prstGeom prst="rect">
              <a:avLst/>
            </a:prstGeom>
          </p:spPr>
          <p:txBody>
            <a:bodyPr vert="horz" wrap="square" lIns="0" tIns="404341" rIns="0" bIns="0" rtlCol="0">
              <a:spAutoFit/>
            </a:bodyPr>
            <a:lstStyle>
              <a:lvl1pPr marL="0">
                <a:defRPr sz="1100" b="0" i="0">
                  <a:solidFill>
                    <a:srgbClr val="3F3F3F"/>
                  </a:solidFill>
                  <a:latin typeface="Calibri"/>
                  <a:ea typeface="+mn-ea"/>
                  <a:cs typeface="Calibri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r>
                <a:rPr lang="it-IT" spc="-10" dirty="0"/>
                <a:t>Decoder</a:t>
              </a:r>
            </a:p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endParaRPr lang="it-IT" spc="-10" dirty="0"/>
            </a:p>
          </p:txBody>
        </p:sp>
      </p:grp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F016958-5C57-9593-E3BC-2A85E183FB2D}"/>
              </a:ext>
            </a:extLst>
          </p:cNvPr>
          <p:cNvSpPr/>
          <p:nvPr/>
        </p:nvSpPr>
        <p:spPr>
          <a:xfrm>
            <a:off x="2398858" y="1558917"/>
            <a:ext cx="457200" cy="219823"/>
          </a:xfrm>
          <a:prstGeom prst="roundRect">
            <a:avLst/>
          </a:prstGeom>
          <a:solidFill>
            <a:srgbClr val="822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MLP</a:t>
            </a:r>
            <a:endParaRPr lang="it-IT" sz="2800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E84C41E7-FB48-383F-1ADA-535EC24CAC47}"/>
              </a:ext>
            </a:extLst>
          </p:cNvPr>
          <p:cNvCxnSpPr>
            <a:cxnSpLocks/>
          </p:cNvCxnSpPr>
          <p:nvPr/>
        </p:nvCxnSpPr>
        <p:spPr>
          <a:xfrm flipV="1">
            <a:off x="2627458" y="1815629"/>
            <a:ext cx="0" cy="311153"/>
          </a:xfrm>
          <a:prstGeom prst="straightConnector1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50F29A10-39E1-E4A6-B15C-F8D2B958C05A}"/>
              </a:ext>
            </a:extLst>
          </p:cNvPr>
          <p:cNvSpPr/>
          <p:nvPr/>
        </p:nvSpPr>
        <p:spPr>
          <a:xfrm>
            <a:off x="2894714" y="969826"/>
            <a:ext cx="101602" cy="350737"/>
          </a:xfrm>
          <a:prstGeom prst="rect">
            <a:avLst/>
          </a:prstGeom>
          <a:solidFill>
            <a:srgbClr val="6C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A7477AC1-F89E-824B-E665-7F6C02D1E8A7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 flipV="1">
            <a:off x="2856058" y="1320563"/>
            <a:ext cx="89457" cy="348266"/>
          </a:xfrm>
          <a:prstGeom prst="curvedConnector2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B66E8431-D722-A06E-0A58-F3CF7D919655}"/>
              </a:ext>
            </a:extLst>
          </p:cNvPr>
          <p:cNvGrpSpPr/>
          <p:nvPr/>
        </p:nvGrpSpPr>
        <p:grpSpPr>
          <a:xfrm>
            <a:off x="2898821" y="631825"/>
            <a:ext cx="872190" cy="798140"/>
            <a:chOff x="3492500" y="608391"/>
            <a:chExt cx="872190" cy="798140"/>
          </a:xfrm>
        </p:grpSpPr>
        <p:sp>
          <p:nvSpPr>
            <p:cNvPr id="29" name="Operazione manuale 28">
              <a:extLst>
                <a:ext uri="{FF2B5EF4-FFF2-40B4-BE49-F238E27FC236}">
                  <a16:creationId xmlns:a16="http://schemas.microsoft.com/office/drawing/2014/main" id="{C58EEC6A-1610-9D25-53D8-7F5A35572710}"/>
                </a:ext>
              </a:extLst>
            </p:cNvPr>
            <p:cNvSpPr/>
            <p:nvPr/>
          </p:nvSpPr>
          <p:spPr>
            <a:xfrm rot="5400000">
              <a:off x="3736041" y="741741"/>
              <a:ext cx="533400" cy="723898"/>
            </a:xfrm>
            <a:prstGeom prst="flowChartManualOperation">
              <a:avLst/>
            </a:prstGeom>
            <a:noFill/>
            <a:ln>
              <a:solidFill>
                <a:srgbClr val="6C28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6518F480-3CC7-C9B7-C654-077F0502592A}"/>
                </a:ext>
              </a:extLst>
            </p:cNvPr>
            <p:cNvSpPr txBox="1">
              <a:spLocks/>
            </p:cNvSpPr>
            <p:nvPr/>
          </p:nvSpPr>
          <p:spPr>
            <a:xfrm>
              <a:off x="3492500" y="608391"/>
              <a:ext cx="793748" cy="798140"/>
            </a:xfrm>
            <a:prstGeom prst="rect">
              <a:avLst/>
            </a:prstGeom>
          </p:spPr>
          <p:txBody>
            <a:bodyPr vert="horz" wrap="square" lIns="0" tIns="404341" rIns="0" bIns="0" rtlCol="0">
              <a:spAutoFit/>
            </a:bodyPr>
            <a:lstStyle>
              <a:lvl1pPr marL="0">
                <a:defRPr sz="1100" b="0" i="0">
                  <a:solidFill>
                    <a:srgbClr val="3F3F3F"/>
                  </a:solidFill>
                  <a:latin typeface="Calibri"/>
                  <a:ea typeface="+mn-ea"/>
                  <a:cs typeface="Calibri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r>
                <a:rPr lang="it-IT" spc="-10" dirty="0"/>
                <a:t>Decoder</a:t>
              </a:r>
            </a:p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endParaRPr lang="it-IT" spc="-10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4AF2FF3F-CEE8-FCA5-EDC7-C7B58FF04A1D}"/>
              </a:ext>
            </a:extLst>
          </p:cNvPr>
          <p:cNvGrpSpPr/>
          <p:nvPr/>
        </p:nvGrpSpPr>
        <p:grpSpPr>
          <a:xfrm>
            <a:off x="315852" y="2072921"/>
            <a:ext cx="1410466" cy="458457"/>
            <a:chOff x="321893" y="2189066"/>
            <a:chExt cx="1410466" cy="458457"/>
          </a:xfrm>
        </p:grpSpPr>
        <p:pic>
          <p:nvPicPr>
            <p:cNvPr id="5" name="Immagine 4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5EB6B386-35D9-3377-3DFF-5EE6B07C1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3" y="2189066"/>
              <a:ext cx="450000" cy="450000"/>
            </a:xfrm>
            <a:prstGeom prst="rect">
              <a:avLst/>
            </a:prstGeom>
          </p:spPr>
        </p:pic>
        <p:pic>
          <p:nvPicPr>
            <p:cNvPr id="10" name="Immagine 9" descr="Immagine che contiene candela, schermata&#10;&#10;Descrizione generata automaticamente">
              <a:extLst>
                <a:ext uri="{FF2B5EF4-FFF2-40B4-BE49-F238E27FC236}">
                  <a16:creationId xmlns:a16="http://schemas.microsoft.com/office/drawing/2014/main" id="{499901EF-9164-D9CC-651A-8DB258453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26" y="2189066"/>
              <a:ext cx="450000" cy="450000"/>
            </a:xfrm>
            <a:prstGeom prst="rect">
              <a:avLst/>
            </a:prstGeom>
          </p:spPr>
        </p:pic>
        <p:pic>
          <p:nvPicPr>
            <p:cNvPr id="12" name="Immagine 11" descr="Immagine che contiene schermata, Policromia&#10;&#10;Descrizione generata automaticamente">
              <a:extLst>
                <a:ext uri="{FF2B5EF4-FFF2-40B4-BE49-F238E27FC236}">
                  <a16:creationId xmlns:a16="http://schemas.microsoft.com/office/drawing/2014/main" id="{108D0B46-ECD7-39D2-5636-E56C473C2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59" y="2197523"/>
              <a:ext cx="450000" cy="450000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38CF38AE-A803-73BA-2B97-B4408A381F01}"/>
              </a:ext>
            </a:extLst>
          </p:cNvPr>
          <p:cNvGrpSpPr/>
          <p:nvPr/>
        </p:nvGrpSpPr>
        <p:grpSpPr>
          <a:xfrm>
            <a:off x="3591907" y="2072921"/>
            <a:ext cx="1398574" cy="450000"/>
            <a:chOff x="3503942" y="1696862"/>
            <a:chExt cx="1398574" cy="450000"/>
          </a:xfrm>
        </p:grpSpPr>
        <p:pic>
          <p:nvPicPr>
            <p:cNvPr id="20" name="Immagine 19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EDEE81E2-7BF8-6A23-3427-A6787CB81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16" y="1696862"/>
              <a:ext cx="450000" cy="450000"/>
            </a:xfrm>
            <a:prstGeom prst="rect">
              <a:avLst/>
            </a:prstGeom>
          </p:spPr>
        </p:pic>
        <p:pic>
          <p:nvPicPr>
            <p:cNvPr id="24" name="Immagine 23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3DA3C0A2-E660-D9DD-AAFE-DFB37C474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42" y="1696862"/>
              <a:ext cx="450000" cy="450000"/>
            </a:xfrm>
            <a:prstGeom prst="rect">
              <a:avLst/>
            </a:prstGeom>
          </p:spPr>
        </p:pic>
        <p:pic>
          <p:nvPicPr>
            <p:cNvPr id="26" name="Immagine 25" descr="Immagine che contiene schermata, candela, cilindro&#10;&#10;Descrizione generata automaticamente">
              <a:extLst>
                <a:ext uri="{FF2B5EF4-FFF2-40B4-BE49-F238E27FC236}">
                  <a16:creationId xmlns:a16="http://schemas.microsoft.com/office/drawing/2014/main" id="{A0D835CA-4856-750C-116E-F1025DF44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29" y="1696862"/>
              <a:ext cx="450000" cy="45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3EB81965-2D12-6BA3-54BF-DB8150D65546}"/>
                  </a:ext>
                </a:extLst>
              </p:cNvPr>
              <p:cNvSpPr txBox="1"/>
              <p:nvPr/>
            </p:nvSpPr>
            <p:spPr>
              <a:xfrm>
                <a:off x="806882" y="1558917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3EB81965-2D12-6BA3-54BF-DB8150D65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2" y="1558917"/>
                <a:ext cx="353723" cy="2173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9288F2E-A959-8E20-6309-6DE720CEFF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160605" y="1667600"/>
            <a:ext cx="1148796" cy="0"/>
          </a:xfrm>
          <a:prstGeom prst="straightConnector1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3">
                <a:extLst>
                  <a:ext uri="{FF2B5EF4-FFF2-40B4-BE49-F238E27FC236}">
                    <a16:creationId xmlns:a16="http://schemas.microsoft.com/office/drawing/2014/main" id="{CFA739F8-AFA6-5BD6-0DF3-1CD3D65999D3}"/>
                  </a:ext>
                </a:extLst>
              </p:cNvPr>
              <p:cNvSpPr txBox="1"/>
              <p:nvPr/>
            </p:nvSpPr>
            <p:spPr>
              <a:xfrm>
                <a:off x="1341541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9" name="object 3">
                <a:extLst>
                  <a:ext uri="{FF2B5EF4-FFF2-40B4-BE49-F238E27FC236}">
                    <a16:creationId xmlns:a16="http://schemas.microsoft.com/office/drawing/2014/main" id="{CFA739F8-AFA6-5BD6-0DF3-1CD3D6599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41" y="2535733"/>
                <a:ext cx="353723" cy="217366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bject 3">
                <a:extLst>
                  <a:ext uri="{FF2B5EF4-FFF2-40B4-BE49-F238E27FC236}">
                    <a16:creationId xmlns:a16="http://schemas.microsoft.com/office/drawing/2014/main" id="{13973F51-EF3A-8B93-C8B6-3B9781D150EB}"/>
                  </a:ext>
                </a:extLst>
              </p:cNvPr>
              <p:cNvSpPr txBox="1"/>
              <p:nvPr/>
            </p:nvSpPr>
            <p:spPr>
              <a:xfrm>
                <a:off x="852179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0" name="object 3">
                <a:extLst>
                  <a:ext uri="{FF2B5EF4-FFF2-40B4-BE49-F238E27FC236}">
                    <a16:creationId xmlns:a16="http://schemas.microsoft.com/office/drawing/2014/main" id="{13973F51-EF3A-8B93-C8B6-3B9781D15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9" y="2535733"/>
                <a:ext cx="353723" cy="217366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3">
                <a:extLst>
                  <a:ext uri="{FF2B5EF4-FFF2-40B4-BE49-F238E27FC236}">
                    <a16:creationId xmlns:a16="http://schemas.microsoft.com/office/drawing/2014/main" id="{A3370F19-30A3-DA8C-A7E5-096C06163D8F}"/>
                  </a:ext>
                </a:extLst>
              </p:cNvPr>
              <p:cNvSpPr txBox="1"/>
              <p:nvPr/>
            </p:nvSpPr>
            <p:spPr>
              <a:xfrm>
                <a:off x="420085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1" name="object 3">
                <a:extLst>
                  <a:ext uri="{FF2B5EF4-FFF2-40B4-BE49-F238E27FC236}">
                    <a16:creationId xmlns:a16="http://schemas.microsoft.com/office/drawing/2014/main" id="{A3370F19-30A3-DA8C-A7E5-096C06163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5" y="2535733"/>
                <a:ext cx="353723" cy="217366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6AF6A957-E5A1-71FC-E7C9-28F3944E7E19}"/>
                  </a:ext>
                </a:extLst>
              </p:cNvPr>
              <p:cNvSpPr txBox="1"/>
              <p:nvPr/>
            </p:nvSpPr>
            <p:spPr>
              <a:xfrm>
                <a:off x="4651544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6AF6A957-E5A1-71FC-E7C9-28F3944E7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44" y="2505086"/>
                <a:ext cx="353723" cy="217366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F3C34F4B-34D1-1CD3-39D7-555D316EA38C}"/>
                  </a:ext>
                </a:extLst>
              </p:cNvPr>
              <p:cNvSpPr txBox="1"/>
              <p:nvPr/>
            </p:nvSpPr>
            <p:spPr>
              <a:xfrm>
                <a:off x="4162182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F3C34F4B-34D1-1CD3-39D7-555D316E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82" y="2505086"/>
                <a:ext cx="353723" cy="217366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0E0FBD6B-3B10-F9A7-ECC7-A772B2891DC7}"/>
                  </a:ext>
                </a:extLst>
              </p:cNvPr>
              <p:cNvSpPr txBox="1"/>
              <p:nvPr/>
            </p:nvSpPr>
            <p:spPr>
              <a:xfrm>
                <a:off x="3730088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0E0FBD6B-3B10-F9A7-ECC7-A772B2891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8" y="2505086"/>
                <a:ext cx="353723" cy="217366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98C3AA70-E420-AAEB-E6A6-77C0926FA984}"/>
              </a:ext>
            </a:extLst>
          </p:cNvPr>
          <p:cNvGrpSpPr/>
          <p:nvPr/>
        </p:nvGrpSpPr>
        <p:grpSpPr>
          <a:xfrm>
            <a:off x="3816907" y="898801"/>
            <a:ext cx="924287" cy="450000"/>
            <a:chOff x="3978229" y="1696862"/>
            <a:chExt cx="924287" cy="450000"/>
          </a:xfrm>
        </p:grpSpPr>
        <p:pic>
          <p:nvPicPr>
            <p:cNvPr id="46" name="Immagine 45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E077EC79-771E-ADF0-6FD3-D65D2495B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16" y="1696862"/>
              <a:ext cx="450000" cy="450000"/>
            </a:xfrm>
            <a:prstGeom prst="rect">
              <a:avLst/>
            </a:prstGeom>
          </p:spPr>
        </p:pic>
        <p:pic>
          <p:nvPicPr>
            <p:cNvPr id="48" name="Immagine 47" descr="Immagine che contiene schermata, candela, cilindro&#10;&#10;Descrizione generata automaticamente">
              <a:extLst>
                <a:ext uri="{FF2B5EF4-FFF2-40B4-BE49-F238E27FC236}">
                  <a16:creationId xmlns:a16="http://schemas.microsoft.com/office/drawing/2014/main" id="{184C3603-FC81-573E-18FC-5B62B9AE9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29" y="1696862"/>
              <a:ext cx="450000" cy="450000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17BC3F-EFA9-E455-A4F1-1C418D805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81" y="898010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3">
                <a:extLst>
                  <a:ext uri="{FF2B5EF4-FFF2-40B4-BE49-F238E27FC236}">
                    <a16:creationId xmlns:a16="http://schemas.microsoft.com/office/drawing/2014/main" id="{763EB193-FB4F-D4CC-791E-55CF2000A3CD}"/>
                  </a:ext>
                </a:extLst>
              </p:cNvPr>
              <p:cNvSpPr txBox="1"/>
              <p:nvPr/>
            </p:nvSpPr>
            <p:spPr>
              <a:xfrm>
                <a:off x="4339043" y="1321282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9" name="object 3">
                <a:extLst>
                  <a:ext uri="{FF2B5EF4-FFF2-40B4-BE49-F238E27FC236}">
                    <a16:creationId xmlns:a16="http://schemas.microsoft.com/office/drawing/2014/main" id="{763EB193-FB4F-D4CC-791E-55CF2000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43" y="1321282"/>
                <a:ext cx="353723" cy="217366"/>
              </a:xfrm>
              <a:prstGeom prst="rect">
                <a:avLst/>
              </a:prstGeom>
              <a:blipFill>
                <a:blip r:embed="rId1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ct 3">
                <a:extLst>
                  <a:ext uri="{FF2B5EF4-FFF2-40B4-BE49-F238E27FC236}">
                    <a16:creationId xmlns:a16="http://schemas.microsoft.com/office/drawing/2014/main" id="{9BCAE737-BDB5-C4A2-BB95-D658E03CE38F}"/>
                  </a:ext>
                </a:extLst>
              </p:cNvPr>
              <p:cNvSpPr txBox="1"/>
              <p:nvPr/>
            </p:nvSpPr>
            <p:spPr>
              <a:xfrm>
                <a:off x="3901006" y="132056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0" name="object 3">
                <a:extLst>
                  <a:ext uri="{FF2B5EF4-FFF2-40B4-BE49-F238E27FC236}">
                    <a16:creationId xmlns:a16="http://schemas.microsoft.com/office/drawing/2014/main" id="{9BCAE737-BDB5-C4A2-BB95-D658E03C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06" y="1320563"/>
                <a:ext cx="353723" cy="217366"/>
              </a:xfrm>
              <a:prstGeom prst="rect">
                <a:avLst/>
              </a:prstGeom>
              <a:blipFill>
                <a:blip r:embed="rId1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3">
                <a:extLst>
                  <a:ext uri="{FF2B5EF4-FFF2-40B4-BE49-F238E27FC236}">
                    <a16:creationId xmlns:a16="http://schemas.microsoft.com/office/drawing/2014/main" id="{2B6AFEB0-20BC-D2FF-EB75-7DBD1F2B5C6B}"/>
                  </a:ext>
                </a:extLst>
              </p:cNvPr>
              <p:cNvSpPr txBox="1"/>
              <p:nvPr/>
            </p:nvSpPr>
            <p:spPr>
              <a:xfrm>
                <a:off x="4849229" y="1341551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1" name="object 3">
                <a:extLst>
                  <a:ext uri="{FF2B5EF4-FFF2-40B4-BE49-F238E27FC236}">
                    <a16:creationId xmlns:a16="http://schemas.microsoft.com/office/drawing/2014/main" id="{2B6AFEB0-20BC-D2FF-EB75-7DBD1F2B5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29" y="1341551"/>
                <a:ext cx="353723" cy="217366"/>
              </a:xfrm>
              <a:prstGeom prst="rect">
                <a:avLst/>
              </a:prstGeom>
              <a:blipFill>
                <a:blip r:embed="rId1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4EE8F21-5B8F-39DE-8506-CFA4B825BC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19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476862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5575" y="-21"/>
            <a:ext cx="2534420" cy="324001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1268930"/>
            <a:ext cx="2078406" cy="102271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1. 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Learning from pixels</a:t>
            </a:r>
            <a:endParaRPr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 </a:t>
            </a:r>
            <a:r>
              <a:rPr lang="it-IT" sz="1100" spc="-1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Randomization</a:t>
            </a:r>
            <a:endParaRPr lang="it-IT" sz="1100" spc="-1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DeepMind</a:t>
            </a:r>
            <a:r>
              <a:rPr lang="it-IT" sz="1100" spc="-1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control suite</a:t>
            </a:r>
            <a:endParaRPr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2386E-5EF5-7364-6F29-D19DDBFFA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EBA315F-4EE7-059C-6772-8F5EF15FE6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37206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/>
              <a:t>Domain </a:t>
            </a:r>
            <a:r>
              <a:rPr lang="it-IT" spc="-10" dirty="0" err="1"/>
              <a:t>Randomization</a:t>
            </a:r>
            <a:r>
              <a:rPr lang="it-IT" spc="-10" dirty="0"/>
              <a:t> </a:t>
            </a:r>
            <a:r>
              <a:rPr lang="it-IT" spc="-10" dirty="0" err="1"/>
              <a:t>Removal</a:t>
            </a:r>
            <a:r>
              <a:rPr lang="it-IT" spc="-10" dirty="0"/>
              <a:t> </a:t>
            </a:r>
            <a:r>
              <a:rPr lang="it-IT" spc="-10" dirty="0" err="1"/>
              <a:t>architecture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6" name="Operazione manuale 5">
            <a:extLst>
              <a:ext uri="{FF2B5EF4-FFF2-40B4-BE49-F238E27FC236}">
                <a16:creationId xmlns:a16="http://schemas.microsoft.com/office/drawing/2014/main" id="{F80B8999-7C62-0333-C8E8-3F2E9EEFE278}"/>
              </a:ext>
            </a:extLst>
          </p:cNvPr>
          <p:cNvSpPr/>
          <p:nvPr/>
        </p:nvSpPr>
        <p:spPr>
          <a:xfrm rot="16200000">
            <a:off x="1895713" y="1940202"/>
            <a:ext cx="533400" cy="723898"/>
          </a:xfrm>
          <a:prstGeom prst="flowChartManualOperation">
            <a:avLst/>
          </a:prstGeom>
          <a:noFill/>
          <a:ln>
            <a:solidFill>
              <a:srgbClr val="6C28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53AB3EE-B2C7-4FA5-9C72-9C955F860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6110" y="1815629"/>
            <a:ext cx="914400" cy="798140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/>
              <a:t>Encoder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it-IT" spc="-1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F06F71D-C0D8-B05D-7513-1C848BB2DC7D}"/>
              </a:ext>
            </a:extLst>
          </p:cNvPr>
          <p:cNvSpPr/>
          <p:nvPr/>
        </p:nvSpPr>
        <p:spPr>
          <a:xfrm>
            <a:off x="2576657" y="2126782"/>
            <a:ext cx="101602" cy="350737"/>
          </a:xfrm>
          <a:prstGeom prst="rect">
            <a:avLst/>
          </a:prstGeom>
          <a:solidFill>
            <a:srgbClr val="6C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BFFB12D8-138B-F05F-2EE5-25C5C8B3D677}"/>
              </a:ext>
            </a:extLst>
          </p:cNvPr>
          <p:cNvGrpSpPr/>
          <p:nvPr/>
        </p:nvGrpSpPr>
        <p:grpSpPr>
          <a:xfrm>
            <a:off x="2599442" y="1815629"/>
            <a:ext cx="872190" cy="798140"/>
            <a:chOff x="3492500" y="608391"/>
            <a:chExt cx="872190" cy="798140"/>
          </a:xfrm>
        </p:grpSpPr>
        <p:sp>
          <p:nvSpPr>
            <p:cNvPr id="13" name="Operazione manuale 12">
              <a:extLst>
                <a:ext uri="{FF2B5EF4-FFF2-40B4-BE49-F238E27FC236}">
                  <a16:creationId xmlns:a16="http://schemas.microsoft.com/office/drawing/2014/main" id="{45158052-2EC3-FDDA-B7CE-95121EE316C7}"/>
                </a:ext>
              </a:extLst>
            </p:cNvPr>
            <p:cNvSpPr/>
            <p:nvPr/>
          </p:nvSpPr>
          <p:spPr>
            <a:xfrm rot="5400000">
              <a:off x="3736041" y="741741"/>
              <a:ext cx="533400" cy="723898"/>
            </a:xfrm>
            <a:prstGeom prst="flowChartManualOperation">
              <a:avLst/>
            </a:prstGeom>
            <a:noFill/>
            <a:ln>
              <a:solidFill>
                <a:srgbClr val="6C28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4" name="object 3">
              <a:extLst>
                <a:ext uri="{FF2B5EF4-FFF2-40B4-BE49-F238E27FC236}">
                  <a16:creationId xmlns:a16="http://schemas.microsoft.com/office/drawing/2014/main" id="{CEB2DF74-EE5A-46A6-4C71-A9CDB664A62C}"/>
                </a:ext>
              </a:extLst>
            </p:cNvPr>
            <p:cNvSpPr txBox="1">
              <a:spLocks/>
            </p:cNvSpPr>
            <p:nvPr/>
          </p:nvSpPr>
          <p:spPr>
            <a:xfrm>
              <a:off x="3492500" y="608391"/>
              <a:ext cx="793748" cy="798140"/>
            </a:xfrm>
            <a:prstGeom prst="rect">
              <a:avLst/>
            </a:prstGeom>
          </p:spPr>
          <p:txBody>
            <a:bodyPr vert="horz" wrap="square" lIns="0" tIns="404341" rIns="0" bIns="0" rtlCol="0">
              <a:spAutoFit/>
            </a:bodyPr>
            <a:lstStyle>
              <a:lvl1pPr marL="0">
                <a:defRPr sz="1100" b="0" i="0">
                  <a:solidFill>
                    <a:srgbClr val="3F3F3F"/>
                  </a:solidFill>
                  <a:latin typeface="Calibri"/>
                  <a:ea typeface="+mn-ea"/>
                  <a:cs typeface="Calibri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r>
                <a:rPr lang="it-IT" spc="-10" dirty="0"/>
                <a:t>Decoder</a:t>
              </a:r>
            </a:p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endParaRPr lang="it-IT" spc="-10" dirty="0"/>
            </a:p>
          </p:txBody>
        </p:sp>
      </p:grp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413E094E-F137-5122-BF8C-DB9B0DAFCA0D}"/>
              </a:ext>
            </a:extLst>
          </p:cNvPr>
          <p:cNvSpPr/>
          <p:nvPr/>
        </p:nvSpPr>
        <p:spPr>
          <a:xfrm>
            <a:off x="2398858" y="1558917"/>
            <a:ext cx="457200" cy="219823"/>
          </a:xfrm>
          <a:prstGeom prst="roundRect">
            <a:avLst/>
          </a:prstGeom>
          <a:solidFill>
            <a:srgbClr val="822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/>
              <a:t>MLP</a:t>
            </a:r>
            <a:endParaRPr lang="it-IT" sz="2800" dirty="0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9EC78B02-DF45-8CB1-4D0A-1D976713A926}"/>
              </a:ext>
            </a:extLst>
          </p:cNvPr>
          <p:cNvCxnSpPr>
            <a:cxnSpLocks/>
          </p:cNvCxnSpPr>
          <p:nvPr/>
        </p:nvCxnSpPr>
        <p:spPr>
          <a:xfrm flipV="1">
            <a:off x="2627458" y="1815629"/>
            <a:ext cx="0" cy="311153"/>
          </a:xfrm>
          <a:prstGeom prst="straightConnector1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20">
            <a:extLst>
              <a:ext uri="{FF2B5EF4-FFF2-40B4-BE49-F238E27FC236}">
                <a16:creationId xmlns:a16="http://schemas.microsoft.com/office/drawing/2014/main" id="{874B609A-38A6-22D8-F375-5E74372F7EC5}"/>
              </a:ext>
            </a:extLst>
          </p:cNvPr>
          <p:cNvSpPr/>
          <p:nvPr/>
        </p:nvSpPr>
        <p:spPr>
          <a:xfrm>
            <a:off x="2894714" y="969826"/>
            <a:ext cx="101602" cy="350737"/>
          </a:xfrm>
          <a:prstGeom prst="rect">
            <a:avLst/>
          </a:prstGeom>
          <a:solidFill>
            <a:srgbClr val="6C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3" name="Connettore curvo 22">
            <a:extLst>
              <a:ext uri="{FF2B5EF4-FFF2-40B4-BE49-F238E27FC236}">
                <a16:creationId xmlns:a16="http://schemas.microsoft.com/office/drawing/2014/main" id="{D2433C5F-9AE2-DA3A-ED29-8402F527E88C}"/>
              </a:ext>
            </a:extLst>
          </p:cNvPr>
          <p:cNvCxnSpPr>
            <a:cxnSpLocks/>
            <a:stCxn id="15" idx="3"/>
            <a:endCxn id="21" idx="2"/>
          </p:cNvCxnSpPr>
          <p:nvPr/>
        </p:nvCxnSpPr>
        <p:spPr>
          <a:xfrm flipV="1">
            <a:off x="2856058" y="1320563"/>
            <a:ext cx="89457" cy="348266"/>
          </a:xfrm>
          <a:prstGeom prst="curvedConnector2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C5742739-5361-24E5-B912-2806F9DEFC89}"/>
              </a:ext>
            </a:extLst>
          </p:cNvPr>
          <p:cNvGrpSpPr/>
          <p:nvPr/>
        </p:nvGrpSpPr>
        <p:grpSpPr>
          <a:xfrm>
            <a:off x="2898821" y="631825"/>
            <a:ext cx="872190" cy="798140"/>
            <a:chOff x="3492500" y="608391"/>
            <a:chExt cx="872190" cy="798140"/>
          </a:xfrm>
        </p:grpSpPr>
        <p:sp>
          <p:nvSpPr>
            <p:cNvPr id="29" name="Operazione manuale 28">
              <a:extLst>
                <a:ext uri="{FF2B5EF4-FFF2-40B4-BE49-F238E27FC236}">
                  <a16:creationId xmlns:a16="http://schemas.microsoft.com/office/drawing/2014/main" id="{E3B8195F-D527-3936-C7BD-5CBD0D0AB3AF}"/>
                </a:ext>
              </a:extLst>
            </p:cNvPr>
            <p:cNvSpPr/>
            <p:nvPr/>
          </p:nvSpPr>
          <p:spPr>
            <a:xfrm rot="5400000">
              <a:off x="3736041" y="741741"/>
              <a:ext cx="533400" cy="723898"/>
            </a:xfrm>
            <a:prstGeom prst="flowChartManualOperation">
              <a:avLst/>
            </a:prstGeom>
            <a:noFill/>
            <a:ln>
              <a:solidFill>
                <a:srgbClr val="6C28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30" name="object 3">
              <a:extLst>
                <a:ext uri="{FF2B5EF4-FFF2-40B4-BE49-F238E27FC236}">
                  <a16:creationId xmlns:a16="http://schemas.microsoft.com/office/drawing/2014/main" id="{3E8B3EA0-5096-22AC-6B4C-852358FF1E9D}"/>
                </a:ext>
              </a:extLst>
            </p:cNvPr>
            <p:cNvSpPr txBox="1">
              <a:spLocks/>
            </p:cNvSpPr>
            <p:nvPr/>
          </p:nvSpPr>
          <p:spPr>
            <a:xfrm>
              <a:off x="3492500" y="608391"/>
              <a:ext cx="793748" cy="798140"/>
            </a:xfrm>
            <a:prstGeom prst="rect">
              <a:avLst/>
            </a:prstGeom>
          </p:spPr>
          <p:txBody>
            <a:bodyPr vert="horz" wrap="square" lIns="0" tIns="404341" rIns="0" bIns="0" rtlCol="0">
              <a:spAutoFit/>
            </a:bodyPr>
            <a:lstStyle>
              <a:lvl1pPr marL="0">
                <a:defRPr sz="1100" b="0" i="0">
                  <a:solidFill>
                    <a:srgbClr val="3F3F3F"/>
                  </a:solidFill>
                  <a:latin typeface="Calibri"/>
                  <a:ea typeface="+mn-ea"/>
                  <a:cs typeface="Calibri"/>
                </a:defRPr>
              </a:lvl1pPr>
              <a:lvl2pPr marL="457200">
                <a:defRPr>
                  <a:latin typeface="+mn-lt"/>
                  <a:ea typeface="+mn-ea"/>
                  <a:cs typeface="+mn-cs"/>
                </a:defRPr>
              </a:lvl2pPr>
              <a:lvl3pPr marL="914400">
                <a:defRPr>
                  <a:latin typeface="+mn-lt"/>
                  <a:ea typeface="+mn-ea"/>
                  <a:cs typeface="+mn-cs"/>
                </a:defRPr>
              </a:lvl3pPr>
              <a:lvl4pPr marL="1371600">
                <a:defRPr>
                  <a:latin typeface="+mn-lt"/>
                  <a:ea typeface="+mn-ea"/>
                  <a:cs typeface="+mn-cs"/>
                </a:defRPr>
              </a:lvl4pPr>
              <a:lvl5pPr marL="1828800">
                <a:defRPr>
                  <a:latin typeface="+mn-lt"/>
                  <a:ea typeface="+mn-ea"/>
                  <a:cs typeface="+mn-cs"/>
                </a:defRPr>
              </a:lvl5pPr>
              <a:lvl6pPr marL="2286000">
                <a:defRPr>
                  <a:latin typeface="+mn-lt"/>
                  <a:ea typeface="+mn-ea"/>
                  <a:cs typeface="+mn-cs"/>
                </a:defRPr>
              </a:lvl6pPr>
              <a:lvl7pPr marL="2743200">
                <a:defRPr>
                  <a:latin typeface="+mn-lt"/>
                  <a:ea typeface="+mn-ea"/>
                  <a:cs typeface="+mn-cs"/>
                </a:defRPr>
              </a:lvl7pPr>
              <a:lvl8pPr marL="3200400">
                <a:defRPr>
                  <a:latin typeface="+mn-lt"/>
                  <a:ea typeface="+mn-ea"/>
                  <a:cs typeface="+mn-cs"/>
                </a:defRPr>
              </a:lvl8pPr>
              <a:lvl9pPr marL="3657600">
                <a:defRPr>
                  <a:latin typeface="+mn-lt"/>
                  <a:ea typeface="+mn-ea"/>
                  <a:cs typeface="+mn-cs"/>
                </a:defRPr>
              </a:lvl9pPr>
            </a:lstStyle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r>
                <a:rPr lang="it-IT" spc="-10" dirty="0"/>
                <a:t>Decoder</a:t>
              </a:r>
            </a:p>
            <a:p>
              <a:pPr marL="309245">
                <a:spcBef>
                  <a:spcPts val="434"/>
                </a:spcBef>
                <a:buClr>
                  <a:srgbClr val="812433"/>
                </a:buClr>
                <a:tabLst>
                  <a:tab pos="447675" algn="l"/>
                </a:tabLst>
              </a:pPr>
              <a:endParaRPr lang="it-IT" spc="-10" dirty="0"/>
            </a:p>
          </p:txBody>
        </p:sp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9B06294C-F425-3E64-0C80-59415D101571}"/>
              </a:ext>
            </a:extLst>
          </p:cNvPr>
          <p:cNvGrpSpPr/>
          <p:nvPr/>
        </p:nvGrpSpPr>
        <p:grpSpPr>
          <a:xfrm>
            <a:off x="315852" y="2072921"/>
            <a:ext cx="1410466" cy="458457"/>
            <a:chOff x="321893" y="2189066"/>
            <a:chExt cx="1410466" cy="458457"/>
          </a:xfrm>
        </p:grpSpPr>
        <p:pic>
          <p:nvPicPr>
            <p:cNvPr id="5" name="Immagine 4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1C9FEBE7-2CD9-BC86-20F6-DD5B520C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3" y="2189066"/>
              <a:ext cx="450000" cy="450000"/>
            </a:xfrm>
            <a:prstGeom prst="rect">
              <a:avLst/>
            </a:prstGeom>
          </p:spPr>
        </p:pic>
        <p:pic>
          <p:nvPicPr>
            <p:cNvPr id="10" name="Immagine 9" descr="Immagine che contiene candela, schermata&#10;&#10;Descrizione generata automaticamente">
              <a:extLst>
                <a:ext uri="{FF2B5EF4-FFF2-40B4-BE49-F238E27FC236}">
                  <a16:creationId xmlns:a16="http://schemas.microsoft.com/office/drawing/2014/main" id="{25B535D1-279B-B4A9-5CB0-DB8823F64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26" y="2189066"/>
              <a:ext cx="450000" cy="450000"/>
            </a:xfrm>
            <a:prstGeom prst="rect">
              <a:avLst/>
            </a:prstGeom>
          </p:spPr>
        </p:pic>
        <p:pic>
          <p:nvPicPr>
            <p:cNvPr id="12" name="Immagine 11" descr="Immagine che contiene schermata, Policromia&#10;&#10;Descrizione generata automaticamente">
              <a:extLst>
                <a:ext uri="{FF2B5EF4-FFF2-40B4-BE49-F238E27FC236}">
                  <a16:creationId xmlns:a16="http://schemas.microsoft.com/office/drawing/2014/main" id="{EEE60CE0-D09B-F348-15AD-D06112B15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59" y="2197523"/>
              <a:ext cx="450000" cy="450000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9B98BA9C-EE46-D450-64F7-82144DEF7CE8}"/>
              </a:ext>
            </a:extLst>
          </p:cNvPr>
          <p:cNvGrpSpPr/>
          <p:nvPr/>
        </p:nvGrpSpPr>
        <p:grpSpPr>
          <a:xfrm>
            <a:off x="3591907" y="2072921"/>
            <a:ext cx="1398574" cy="450000"/>
            <a:chOff x="3503942" y="1696862"/>
            <a:chExt cx="1398574" cy="450000"/>
          </a:xfrm>
        </p:grpSpPr>
        <p:pic>
          <p:nvPicPr>
            <p:cNvPr id="20" name="Immagine 19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25A781BD-962B-1402-46AA-DD09AC9E0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16" y="1696862"/>
              <a:ext cx="450000" cy="450000"/>
            </a:xfrm>
            <a:prstGeom prst="rect">
              <a:avLst/>
            </a:prstGeom>
          </p:spPr>
        </p:pic>
        <p:pic>
          <p:nvPicPr>
            <p:cNvPr id="24" name="Immagine 23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6184DCD8-28D5-97F2-88D2-AC7ED0AF3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42" y="1696862"/>
              <a:ext cx="450000" cy="450000"/>
            </a:xfrm>
            <a:prstGeom prst="rect">
              <a:avLst/>
            </a:prstGeom>
          </p:spPr>
        </p:pic>
        <p:pic>
          <p:nvPicPr>
            <p:cNvPr id="26" name="Immagine 25" descr="Immagine che contiene schermata, candela, cilindro&#10;&#10;Descrizione generata automaticamente">
              <a:extLst>
                <a:ext uri="{FF2B5EF4-FFF2-40B4-BE49-F238E27FC236}">
                  <a16:creationId xmlns:a16="http://schemas.microsoft.com/office/drawing/2014/main" id="{C90CFAC0-11D9-69ED-9984-73CE389F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29" y="1696862"/>
              <a:ext cx="450000" cy="45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C4EA4CFB-67F3-072A-75F7-000DC90490F1}"/>
                  </a:ext>
                </a:extLst>
              </p:cNvPr>
              <p:cNvSpPr txBox="1"/>
              <p:nvPr/>
            </p:nvSpPr>
            <p:spPr>
              <a:xfrm>
                <a:off x="806882" y="1558917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𝑎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1" name="object 3">
                <a:extLst>
                  <a:ext uri="{FF2B5EF4-FFF2-40B4-BE49-F238E27FC236}">
                    <a16:creationId xmlns:a16="http://schemas.microsoft.com/office/drawing/2014/main" id="{C4EA4CFB-67F3-072A-75F7-000DC904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82" y="1558917"/>
                <a:ext cx="353723" cy="217366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BD7310F-3F90-B898-FE04-EF678C25ECC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160605" y="1667600"/>
            <a:ext cx="1148796" cy="0"/>
          </a:xfrm>
          <a:prstGeom prst="straightConnector1">
            <a:avLst/>
          </a:prstGeom>
          <a:ln>
            <a:solidFill>
              <a:srgbClr val="F0D5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object 3">
                <a:extLst>
                  <a:ext uri="{FF2B5EF4-FFF2-40B4-BE49-F238E27FC236}">
                    <a16:creationId xmlns:a16="http://schemas.microsoft.com/office/drawing/2014/main" id="{0B64B9EA-8A49-432D-EAE4-B4844A1606D0}"/>
                  </a:ext>
                </a:extLst>
              </p:cNvPr>
              <p:cNvSpPr txBox="1"/>
              <p:nvPr/>
            </p:nvSpPr>
            <p:spPr>
              <a:xfrm>
                <a:off x="1341541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39" name="object 3">
                <a:extLst>
                  <a:ext uri="{FF2B5EF4-FFF2-40B4-BE49-F238E27FC236}">
                    <a16:creationId xmlns:a16="http://schemas.microsoft.com/office/drawing/2014/main" id="{0B64B9EA-8A49-432D-EAE4-B4844A160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41" y="2535733"/>
                <a:ext cx="353723" cy="217366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bject 3">
                <a:extLst>
                  <a:ext uri="{FF2B5EF4-FFF2-40B4-BE49-F238E27FC236}">
                    <a16:creationId xmlns:a16="http://schemas.microsoft.com/office/drawing/2014/main" id="{9826215E-1AA7-122C-2B24-5599AFD140AB}"/>
                  </a:ext>
                </a:extLst>
              </p:cNvPr>
              <p:cNvSpPr txBox="1"/>
              <p:nvPr/>
            </p:nvSpPr>
            <p:spPr>
              <a:xfrm>
                <a:off x="852179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0" name="object 3">
                <a:extLst>
                  <a:ext uri="{FF2B5EF4-FFF2-40B4-BE49-F238E27FC236}">
                    <a16:creationId xmlns:a16="http://schemas.microsoft.com/office/drawing/2014/main" id="{9826215E-1AA7-122C-2B24-5599AFD14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9" y="2535733"/>
                <a:ext cx="353723" cy="217366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bject 3">
                <a:extLst>
                  <a:ext uri="{FF2B5EF4-FFF2-40B4-BE49-F238E27FC236}">
                    <a16:creationId xmlns:a16="http://schemas.microsoft.com/office/drawing/2014/main" id="{1A7B6862-4A0F-6E24-9C67-B2F8EF316E10}"/>
                  </a:ext>
                </a:extLst>
              </p:cNvPr>
              <p:cNvSpPr txBox="1"/>
              <p:nvPr/>
            </p:nvSpPr>
            <p:spPr>
              <a:xfrm>
                <a:off x="420085" y="253573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1" name="object 3">
                <a:extLst>
                  <a:ext uri="{FF2B5EF4-FFF2-40B4-BE49-F238E27FC236}">
                    <a16:creationId xmlns:a16="http://schemas.microsoft.com/office/drawing/2014/main" id="{1A7B6862-4A0F-6E24-9C67-B2F8EF316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85" y="2535733"/>
                <a:ext cx="353723" cy="217366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D995A8D5-4154-6A84-5347-CBFB66463E9F}"/>
                  </a:ext>
                </a:extLst>
              </p:cNvPr>
              <p:cNvSpPr txBox="1"/>
              <p:nvPr/>
            </p:nvSpPr>
            <p:spPr>
              <a:xfrm>
                <a:off x="4651544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2" name="object 3">
                <a:extLst>
                  <a:ext uri="{FF2B5EF4-FFF2-40B4-BE49-F238E27FC236}">
                    <a16:creationId xmlns:a16="http://schemas.microsoft.com/office/drawing/2014/main" id="{D995A8D5-4154-6A84-5347-CBFB66463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544" y="2505086"/>
                <a:ext cx="353723" cy="217366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4F8AA994-4C31-E6A3-FB64-6982892DDEF0}"/>
                  </a:ext>
                </a:extLst>
              </p:cNvPr>
              <p:cNvSpPr txBox="1"/>
              <p:nvPr/>
            </p:nvSpPr>
            <p:spPr>
              <a:xfrm>
                <a:off x="4162182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3" name="object 3">
                <a:extLst>
                  <a:ext uri="{FF2B5EF4-FFF2-40B4-BE49-F238E27FC236}">
                    <a16:creationId xmlns:a16="http://schemas.microsoft.com/office/drawing/2014/main" id="{4F8AA994-4C31-E6A3-FB64-6982892DD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82" y="2505086"/>
                <a:ext cx="353723" cy="217366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E2326439-5075-4A58-A9C3-E8CC271B363B}"/>
                  </a:ext>
                </a:extLst>
              </p:cNvPr>
              <p:cNvSpPr txBox="1"/>
              <p:nvPr/>
            </p:nvSpPr>
            <p:spPr>
              <a:xfrm>
                <a:off x="3730088" y="2505086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4" name="object 3">
                <a:extLst>
                  <a:ext uri="{FF2B5EF4-FFF2-40B4-BE49-F238E27FC236}">
                    <a16:creationId xmlns:a16="http://schemas.microsoft.com/office/drawing/2014/main" id="{E2326439-5075-4A58-A9C3-E8CC271B3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88" y="2505086"/>
                <a:ext cx="353723" cy="217366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uppo 44">
            <a:extLst>
              <a:ext uri="{FF2B5EF4-FFF2-40B4-BE49-F238E27FC236}">
                <a16:creationId xmlns:a16="http://schemas.microsoft.com/office/drawing/2014/main" id="{D98033A9-A26D-6680-3972-75797B4F5E17}"/>
              </a:ext>
            </a:extLst>
          </p:cNvPr>
          <p:cNvGrpSpPr/>
          <p:nvPr/>
        </p:nvGrpSpPr>
        <p:grpSpPr>
          <a:xfrm>
            <a:off x="3816907" y="898801"/>
            <a:ext cx="924287" cy="450000"/>
            <a:chOff x="3978229" y="1696862"/>
            <a:chExt cx="924287" cy="450000"/>
          </a:xfrm>
        </p:grpSpPr>
        <p:pic>
          <p:nvPicPr>
            <p:cNvPr id="46" name="Immagine 45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8EE990B1-23EA-E921-6805-464AB6D15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16" y="1696862"/>
              <a:ext cx="450000" cy="450000"/>
            </a:xfrm>
            <a:prstGeom prst="rect">
              <a:avLst/>
            </a:prstGeom>
          </p:spPr>
        </p:pic>
        <p:pic>
          <p:nvPicPr>
            <p:cNvPr id="48" name="Immagine 47" descr="Immagine che contiene schermata, candela, cilindro&#10;&#10;Descrizione generata automaticamente">
              <a:extLst>
                <a:ext uri="{FF2B5EF4-FFF2-40B4-BE49-F238E27FC236}">
                  <a16:creationId xmlns:a16="http://schemas.microsoft.com/office/drawing/2014/main" id="{B0F28162-30CA-2259-00AF-809E7C7FD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29" y="1696862"/>
              <a:ext cx="450000" cy="450000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AF29E0D-CFB0-577C-16C9-1D143C5A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81" y="898010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bject 3">
                <a:extLst>
                  <a:ext uri="{FF2B5EF4-FFF2-40B4-BE49-F238E27FC236}">
                    <a16:creationId xmlns:a16="http://schemas.microsoft.com/office/drawing/2014/main" id="{474C6B8A-CF84-1FCE-98BF-2CDDE5AEEC00}"/>
                  </a:ext>
                </a:extLst>
              </p:cNvPr>
              <p:cNvSpPr txBox="1"/>
              <p:nvPr/>
            </p:nvSpPr>
            <p:spPr>
              <a:xfrm>
                <a:off x="4339043" y="1321282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49" name="object 3">
                <a:extLst>
                  <a:ext uri="{FF2B5EF4-FFF2-40B4-BE49-F238E27FC236}">
                    <a16:creationId xmlns:a16="http://schemas.microsoft.com/office/drawing/2014/main" id="{474C6B8A-CF84-1FCE-98BF-2CDDE5AE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043" y="1321282"/>
                <a:ext cx="353723" cy="217366"/>
              </a:xfrm>
              <a:prstGeom prst="rect">
                <a:avLst/>
              </a:prstGeom>
              <a:blipFill>
                <a:blip r:embed="rId17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bject 3">
                <a:extLst>
                  <a:ext uri="{FF2B5EF4-FFF2-40B4-BE49-F238E27FC236}">
                    <a16:creationId xmlns:a16="http://schemas.microsoft.com/office/drawing/2014/main" id="{881E7150-D7C1-F3A5-4CBF-F46B11EDE885}"/>
                  </a:ext>
                </a:extLst>
              </p:cNvPr>
              <p:cNvSpPr txBox="1"/>
              <p:nvPr/>
            </p:nvSpPr>
            <p:spPr>
              <a:xfrm>
                <a:off x="3901006" y="1320563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0" name="object 3">
                <a:extLst>
                  <a:ext uri="{FF2B5EF4-FFF2-40B4-BE49-F238E27FC236}">
                    <a16:creationId xmlns:a16="http://schemas.microsoft.com/office/drawing/2014/main" id="{881E7150-D7C1-F3A5-4CBF-F46B11EDE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006" y="1320563"/>
                <a:ext cx="353723" cy="217366"/>
              </a:xfrm>
              <a:prstGeom prst="rect">
                <a:avLst/>
              </a:prstGeom>
              <a:blipFill>
                <a:blip r:embed="rId18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3">
                <a:extLst>
                  <a:ext uri="{FF2B5EF4-FFF2-40B4-BE49-F238E27FC236}">
                    <a16:creationId xmlns:a16="http://schemas.microsoft.com/office/drawing/2014/main" id="{2CA0C93A-09AA-0EF6-9D85-B66FE20A481F}"/>
                  </a:ext>
                </a:extLst>
              </p:cNvPr>
              <p:cNvSpPr txBox="1"/>
              <p:nvPr/>
            </p:nvSpPr>
            <p:spPr>
              <a:xfrm>
                <a:off x="4849229" y="1341551"/>
                <a:ext cx="353723" cy="217366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15049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05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𝑡</m:t>
                          </m:r>
                        </m:e>
                        <m:sub>
                          <m:r>
                            <a:rPr lang="it-IT" sz="1050" b="0" i="1" dirty="0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  <a:cs typeface="Calibri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sz="1050" dirty="0"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1" name="object 3">
                <a:extLst>
                  <a:ext uri="{FF2B5EF4-FFF2-40B4-BE49-F238E27FC236}">
                    <a16:creationId xmlns:a16="http://schemas.microsoft.com/office/drawing/2014/main" id="{2CA0C93A-09AA-0EF6-9D85-B66FE20A4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229" y="1341551"/>
                <a:ext cx="353723" cy="217366"/>
              </a:xfrm>
              <a:prstGeom prst="rect">
                <a:avLst/>
              </a:prstGeom>
              <a:blipFill>
                <a:blip r:embed="rId1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F66E729-1907-68FF-03F8-4390533947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20</a:t>
            </a:fld>
            <a:r>
              <a:rPr lang="it-IT" spc="-30"/>
              <a:t>/21</a:t>
            </a:r>
            <a:endParaRPr lang="it-IT" spc="-3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7F88440-7F7B-EB21-1E67-B1EACA501442}"/>
              </a:ext>
            </a:extLst>
          </p:cNvPr>
          <p:cNvSpPr txBox="1"/>
          <p:nvPr/>
        </p:nvSpPr>
        <p:spPr>
          <a:xfrm>
            <a:off x="2747734" y="2709668"/>
            <a:ext cx="3137271" cy="38407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</a:t>
            </a:r>
            <a:r>
              <a:rPr lang="it-IT" sz="9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upconvolution</a:t>
            </a:r>
            <a:r>
              <a:rPr lang="it-IT" sz="9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9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layer</a:t>
            </a:r>
            <a:r>
              <a:rPr lang="it-IT" sz="9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3x3 kernels and stride 2</a:t>
            </a:r>
          </a:p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9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</a:t>
            </a:r>
            <a:r>
              <a:rPr lang="it-IT" sz="9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convolutions</a:t>
            </a:r>
            <a:r>
              <a:rPr lang="it-IT" sz="9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with 3x3 kernel</a:t>
            </a:r>
            <a:endParaRPr sz="9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CC6DAC7-F705-BE29-9378-EF90C755D16A}"/>
              </a:ext>
            </a:extLst>
          </p:cNvPr>
          <p:cNvSpPr txBox="1"/>
          <p:nvPr/>
        </p:nvSpPr>
        <p:spPr>
          <a:xfrm>
            <a:off x="2945515" y="1564983"/>
            <a:ext cx="2482250" cy="20967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0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</a:t>
            </a:r>
            <a:r>
              <a:rPr lang="it-IT" sz="10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fully</a:t>
            </a:r>
            <a:r>
              <a:rPr lang="it-IT" sz="10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connected</a:t>
            </a:r>
            <a:r>
              <a:rPr lang="it-IT" sz="10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00" dirty="0" err="1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layers</a:t>
            </a:r>
            <a:r>
              <a:rPr lang="it-IT" sz="1000" dirty="0">
                <a:solidFill>
                  <a:srgbClr val="3F3F3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size 1024</a:t>
            </a:r>
            <a:endParaRPr sz="1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555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D51C0-61A4-69B0-D6E9-13A50D956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F75565-9463-14BF-72A2-1FDC24EB4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Sequence</a:t>
            </a:r>
            <a:r>
              <a:rPr lang="it-IT" spc="-10" dirty="0"/>
              <a:t> dataset </a:t>
            </a:r>
            <a:r>
              <a:rPr lang="it-IT" spc="-10" dirty="0" err="1"/>
              <a:t>creation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18AD3B1-D77D-4909-CC52-FB70F41174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59" y="539674"/>
            <a:ext cx="5133842" cy="2188264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datased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 characterized by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sequences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observation sampled using the </a:t>
            </a:r>
            <a:r>
              <a:rPr lang="en-US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mujoco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framework from the DeepMind control suite. 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 allows to render the observation directly from the base XML file. 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source file is characterized by two common XML files that defines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sky,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material textures. </a:t>
            </a:r>
          </a:p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create a more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diverse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robust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dataset, starting from the canonical XML file,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three randomized 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versions are generated by modifying common simulation characteristics.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DE9BE6-6DE0-74C4-C0A1-5816AC9023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21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17352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5C0B2-DF00-0781-0F7E-1336FD38F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698061-5255-D922-76C0-4D1F53C4E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Sequence</a:t>
            </a:r>
            <a:r>
              <a:rPr lang="it-IT" spc="-10" dirty="0"/>
              <a:t> dataset </a:t>
            </a:r>
            <a:r>
              <a:rPr lang="it-IT" spc="-10" dirty="0" err="1"/>
              <a:t>creation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31064E2-BF6C-E8BC-FAB4-3E4D3EA543D9}"/>
              </a:ext>
            </a:extLst>
          </p:cNvPr>
          <p:cNvSpPr txBox="1"/>
          <p:nvPr/>
        </p:nvSpPr>
        <p:spPr>
          <a:xfrm>
            <a:off x="133350" y="929294"/>
            <a:ext cx="5473700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mujoco</a:t>
            </a:r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&lt;asset&gt;</a:t>
            </a:r>
          </a:p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&lt;texture name="skybox" type="skybox" </a:t>
            </a:r>
            <a:r>
              <a:rPr lang="en-US" sz="9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sz="9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="gradient" </a:t>
            </a:r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rgb1=".4 .6 .8" rgb2="0 0 0"</a:t>
            </a:r>
          </a:p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width="800" height="800" mark="random" </a:t>
            </a:r>
            <a:r>
              <a:rPr lang="en-US" sz="9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markrgb</a:t>
            </a:r>
            <a:r>
              <a:rPr lang="en-US" sz="9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="1 1 1"</a:t>
            </a:r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&lt;/asset&gt;</a:t>
            </a:r>
          </a:p>
          <a:p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9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mujoco</a:t>
            </a:r>
            <a:r>
              <a:rPr lang="en-US" sz="9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1BE258A-C9F9-52E0-4317-A56FD10D616C}"/>
              </a:ext>
            </a:extLst>
          </p:cNvPr>
          <p:cNvSpPr txBox="1"/>
          <p:nvPr/>
        </p:nvSpPr>
        <p:spPr>
          <a:xfrm>
            <a:off x="233429" y="2238707"/>
            <a:ext cx="2590800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BD364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builtin</a:t>
            </a: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field: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“</a:t>
            </a:r>
            <a:r>
              <a: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gradient</a:t>
            </a: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with 70% of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</a:t>
            </a:r>
            <a:r>
              <a:rPr lang="en-US" sz="105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flat</a:t>
            </a:r>
            <a:r>
              <a:rPr lang="en-US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with 30% of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FCBD79-2DD7-4F74-46CD-C3459969875C}"/>
              </a:ext>
            </a:extLst>
          </p:cNvPr>
          <p:cNvSpPr txBox="1"/>
          <p:nvPr/>
        </p:nvSpPr>
        <p:spPr>
          <a:xfrm>
            <a:off x="3016250" y="2238707"/>
            <a:ext cx="2590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BD364D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markrgb</a:t>
            </a:r>
            <a:r>
              <a:rPr lang="en-US" sz="105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05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value is randomly generated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B0EA965-439F-1E9F-538E-28DA6D062B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22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747015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3849D-D757-24D3-A8B3-91E8B355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B6303D-AF09-91F7-945A-ED0533FD7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Sequence</a:t>
            </a:r>
            <a:r>
              <a:rPr lang="it-IT" spc="-10" dirty="0"/>
              <a:t> dataset </a:t>
            </a:r>
            <a:r>
              <a:rPr lang="it-IT" spc="-10" dirty="0" err="1"/>
              <a:t>creation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27AF99-68A0-327A-A7D5-947EC77AE4AB}"/>
              </a:ext>
            </a:extLst>
          </p:cNvPr>
          <p:cNvSpPr txBox="1"/>
          <p:nvPr/>
        </p:nvSpPr>
        <p:spPr>
          <a:xfrm>
            <a:off x="203200" y="861407"/>
            <a:ext cx="556260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mujoco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&lt;asset&gt;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&lt;texture name="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type="2d" </a:t>
            </a:r>
            <a:r>
              <a:rPr lang="en-US" sz="7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sz="7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="checker" rgb1=".1 .2 .3" rgb2=".2 .3 .4" 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width="300" height="300" mark="edge" </a:t>
            </a:r>
            <a:r>
              <a:rPr lang="en-US" sz="7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markrgb</a:t>
            </a:r>
            <a:r>
              <a:rPr lang="en-US" sz="7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=".2 .3 .4"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name="grid" texture="grid"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texrepeat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="1 1"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texuniform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="true" reflectance=".2"/&gt;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=".7 .5 .3 1"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self_default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=".7 .5 .3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self_highlight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="0 .5 .3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effector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=".7 .4 .2 1"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effector_default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=".7 .4 .2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effector_highlight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="0 .5 .3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solidFill>
                  <a:srgbClr val="BD364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=".3 .5 .7 1"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name="eye"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="0 .2 1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name="target"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=".6 .3 .3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target_default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=".6 .3 .3 1"/&gt;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target_highlight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=".6 .3 .3 .4"/&gt;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&lt;material name="site" 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=".5 .5 .5 .3"/&gt;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&lt;/asset&gt;</a:t>
            </a:r>
          </a:p>
          <a:p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7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mujoco</a:t>
            </a:r>
            <a:r>
              <a:rPr lang="en-US" sz="700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2995B59-5F81-F518-13A6-2B19826871A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23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0565905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CCCA-485F-F14E-8EFC-0AED1609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17572E-7F27-8AA0-4491-8594229E1E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Sequence</a:t>
            </a:r>
            <a:r>
              <a:rPr lang="it-IT" spc="-10" dirty="0"/>
              <a:t> dataset </a:t>
            </a:r>
            <a:r>
              <a:rPr lang="it-IT" spc="-10" dirty="0" err="1"/>
              <a:t>creation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393C140-4B28-6CA5-A640-9DE9278E92C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3/21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9400EE50-2645-7B27-0A4A-518590524320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3500" y="539674"/>
                <a:ext cx="5562600" cy="2408837"/>
              </a:xfrm>
              <a:prstGeom prst="rect">
                <a:avLst/>
              </a:prstGeom>
            </p:spPr>
            <p:txBody>
              <a:bodyPr vert="horz" wrap="square" lIns="0" tIns="404341" rIns="0" bIns="0" rtlCol="0">
                <a:spAutoFit/>
              </a:bodyPr>
              <a:lstStyle/>
              <a:p>
                <a:pPr marL="309245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Each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collected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sequence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is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stored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following the format:</a:t>
                </a:r>
              </a:p>
              <a:p>
                <a:pPr marL="480695" indent="-17145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</a:t>
                </a:r>
                <a:r>
                  <a:rPr lang="it-IT" sz="1000" i="1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canonica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": images from the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canonical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XML,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as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reference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sequence</a:t>
                </a:r>
                <a:endParaRPr lang="it-IT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80695" indent="-17145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endParaRPr lang="it-IT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80695" indent="-17145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endParaRPr lang="it-IT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</a:t>
                </a:r>
                <a:r>
                  <a:rPr lang="it-IT" sz="1000" i="1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randomized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": images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randomly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selected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from the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three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randomized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XMLs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as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input </a:t>
                </a: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endParaRPr lang="it-IT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endParaRPr lang="it-IT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</a:t>
                </a:r>
                <a:r>
                  <a:rPr lang="it-IT" sz="1000" i="1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action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": the joints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values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used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at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00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it-IT" sz="1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it-IT" sz="1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to simulate the action</a:t>
                </a: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</a:t>
                </a:r>
                <a:r>
                  <a:rPr lang="it-IT" sz="1000" i="1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future_canon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": the future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canonical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image </a:t>
                </a:r>
                <a:r>
                  <a:rPr lang="it-IT" sz="1000" spc="-10" dirty="0" err="1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corresponding</a:t>
                </a:r>
                <a:r>
                  <a:rPr lang="it-IT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00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it-IT" sz="1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𝑡</m:t>
                        </m:r>
                      </m:e>
                      <m:sub>
                        <m:r>
                          <a:rPr lang="it-IT" sz="1000" b="0" i="1" dirty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pPr marL="480695" indent="-171450">
                  <a:spcBef>
                    <a:spcPts val="434"/>
                  </a:spcBef>
                  <a:buClr>
                    <a:srgbClr val="812433"/>
                  </a:buClr>
                  <a:buFont typeface="Arial" panose="020B0604020202020204" pitchFamily="34" charset="0"/>
                  <a:buChar char="•"/>
                  <a:tabLst>
                    <a:tab pos="447675" algn="l"/>
                  </a:tabLst>
                </a:pPr>
                <a:endParaRPr lang="en-US" sz="1000" spc="-1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9400EE50-2645-7B27-0A4A-51859052432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3500" y="539674"/>
                <a:ext cx="5562600" cy="24088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uppo 2">
            <a:extLst>
              <a:ext uri="{FF2B5EF4-FFF2-40B4-BE49-F238E27FC236}">
                <a16:creationId xmlns:a16="http://schemas.microsoft.com/office/drawing/2014/main" id="{A823F453-FA9A-6C00-BE79-C3A85B5F947C}"/>
              </a:ext>
            </a:extLst>
          </p:cNvPr>
          <p:cNvGrpSpPr/>
          <p:nvPr/>
        </p:nvGrpSpPr>
        <p:grpSpPr>
          <a:xfrm>
            <a:off x="1695056" y="1378898"/>
            <a:ext cx="1187844" cy="385200"/>
            <a:chOff x="3503942" y="1696862"/>
            <a:chExt cx="1398574" cy="450000"/>
          </a:xfrm>
        </p:grpSpPr>
        <p:pic>
          <p:nvPicPr>
            <p:cNvPr id="5" name="Immagine 4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378B2B8C-D75D-111D-CE06-726D1EFEB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2516" y="1696862"/>
              <a:ext cx="450000" cy="450000"/>
            </a:xfrm>
            <a:prstGeom prst="rect">
              <a:avLst/>
            </a:prstGeom>
          </p:spPr>
        </p:pic>
        <p:pic>
          <p:nvPicPr>
            <p:cNvPr id="6" name="Immagine 5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6DA362E1-6ED2-0098-6136-78AE4DD53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42" y="1696862"/>
              <a:ext cx="450000" cy="450000"/>
            </a:xfrm>
            <a:prstGeom prst="rect">
              <a:avLst/>
            </a:prstGeom>
          </p:spPr>
        </p:pic>
        <p:pic>
          <p:nvPicPr>
            <p:cNvPr id="7" name="Immagine 6" descr="Immagine che contiene schermata, candela, cilindro&#10;&#10;Descrizione generata automaticamente">
              <a:extLst>
                <a:ext uri="{FF2B5EF4-FFF2-40B4-BE49-F238E27FC236}">
                  <a16:creationId xmlns:a16="http://schemas.microsoft.com/office/drawing/2014/main" id="{D1EDAF20-ADB1-5899-8D28-8419DCC03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8229" y="1696862"/>
              <a:ext cx="450000" cy="450000"/>
            </a:xfrm>
            <a:prstGeom prst="rect">
              <a:avLst/>
            </a:prstGeom>
          </p:spPr>
        </p:pic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124AA383-E8A8-4E29-52E7-F908893C0AF1}"/>
              </a:ext>
            </a:extLst>
          </p:cNvPr>
          <p:cNvGrpSpPr/>
          <p:nvPr/>
        </p:nvGrpSpPr>
        <p:grpSpPr>
          <a:xfrm>
            <a:off x="1663559" y="1934160"/>
            <a:ext cx="1219341" cy="381600"/>
            <a:chOff x="321893" y="2189066"/>
            <a:chExt cx="1410466" cy="458457"/>
          </a:xfrm>
        </p:grpSpPr>
        <p:pic>
          <p:nvPicPr>
            <p:cNvPr id="10" name="Immagine 9" descr="Immagine che contiene schermata&#10;&#10;Descrizione generata automaticamente">
              <a:extLst>
                <a:ext uri="{FF2B5EF4-FFF2-40B4-BE49-F238E27FC236}">
                  <a16:creationId xmlns:a16="http://schemas.microsoft.com/office/drawing/2014/main" id="{C6CAE891-3782-8E3E-D8A9-A43675236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893" y="2189066"/>
              <a:ext cx="450000" cy="450000"/>
            </a:xfrm>
            <a:prstGeom prst="rect">
              <a:avLst/>
            </a:prstGeom>
          </p:spPr>
        </p:pic>
        <p:pic>
          <p:nvPicPr>
            <p:cNvPr id="11" name="Immagine 10" descr="Immagine che contiene candela, schermata&#10;&#10;Descrizione generata automaticamente">
              <a:extLst>
                <a:ext uri="{FF2B5EF4-FFF2-40B4-BE49-F238E27FC236}">
                  <a16:creationId xmlns:a16="http://schemas.microsoft.com/office/drawing/2014/main" id="{C23FB007-D5C8-E552-4C9D-44D844F1A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126" y="2189066"/>
              <a:ext cx="450000" cy="450000"/>
            </a:xfrm>
            <a:prstGeom prst="rect">
              <a:avLst/>
            </a:prstGeom>
          </p:spPr>
        </p:pic>
        <p:pic>
          <p:nvPicPr>
            <p:cNvPr id="12" name="Immagine 11" descr="Immagine che contiene schermata, Policromia&#10;&#10;Descrizione generata automaticamente">
              <a:extLst>
                <a:ext uri="{FF2B5EF4-FFF2-40B4-BE49-F238E27FC236}">
                  <a16:creationId xmlns:a16="http://schemas.microsoft.com/office/drawing/2014/main" id="{D1719FB6-D8C8-53AB-8001-112BC4A2F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59" y="2197523"/>
              <a:ext cx="450000" cy="450000"/>
            </a:xfrm>
            <a:prstGeom prst="rect">
              <a:avLst/>
            </a:prstGeom>
          </p:spPr>
        </p:pic>
      </p:grpSp>
      <p:pic>
        <p:nvPicPr>
          <p:cNvPr id="14" name="Picture 4">
            <a:extLst>
              <a:ext uri="{FF2B5EF4-FFF2-40B4-BE49-F238E27FC236}">
                <a16:creationId xmlns:a16="http://schemas.microsoft.com/office/drawing/2014/main" id="{C8263C3F-D683-F3BA-0952-D79A535F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900" y="2756918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uppo 12">
            <a:extLst>
              <a:ext uri="{FF2B5EF4-FFF2-40B4-BE49-F238E27FC236}">
                <a16:creationId xmlns:a16="http://schemas.microsoft.com/office/drawing/2014/main" id="{F5A3306F-7477-D9F4-CBE8-2312AD80E01C}"/>
              </a:ext>
            </a:extLst>
          </p:cNvPr>
          <p:cNvGrpSpPr/>
          <p:nvPr/>
        </p:nvGrpSpPr>
        <p:grpSpPr>
          <a:xfrm>
            <a:off x="3022135" y="1378898"/>
            <a:ext cx="1069952" cy="385200"/>
            <a:chOff x="3571213" y="1347888"/>
            <a:chExt cx="1069952" cy="349200"/>
          </a:xfrm>
        </p:grpSpPr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8D452AA8-CCC2-B38D-5193-D9206912C1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213" y="1347888"/>
              <a:ext cx="349200" cy="34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DB37EB79-0E52-6E67-F9D7-3647A9A36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1589" y="1347888"/>
              <a:ext cx="349200" cy="34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528B4A96-680D-1EE2-22AB-31450E12F0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1965" y="1347888"/>
              <a:ext cx="349200" cy="34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27A2E02-2271-99CB-281F-6D265976E9F9}"/>
              </a:ext>
            </a:extLst>
          </p:cNvPr>
          <p:cNvGrpSpPr/>
          <p:nvPr/>
        </p:nvGrpSpPr>
        <p:grpSpPr>
          <a:xfrm>
            <a:off x="3022136" y="1942406"/>
            <a:ext cx="1069952" cy="385201"/>
            <a:chOff x="3585799" y="1985327"/>
            <a:chExt cx="1203115" cy="392239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1966BF81-BE9C-622F-F4C8-1CECB628D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5799" y="1985327"/>
              <a:ext cx="381600" cy="3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5CE67299-6099-85D3-49CA-DFF2E45F5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0269" y="1985327"/>
              <a:ext cx="381600" cy="38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0" name="Picture 26">
              <a:extLst>
                <a:ext uri="{FF2B5EF4-FFF2-40B4-BE49-F238E27FC236}">
                  <a16:creationId xmlns:a16="http://schemas.microsoft.com/office/drawing/2014/main" id="{AC7EC417-D109-E584-784E-60ABADBF4B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3714" y="1992366"/>
              <a:ext cx="385200" cy="38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52" name="Picture 28">
            <a:extLst>
              <a:ext uri="{FF2B5EF4-FFF2-40B4-BE49-F238E27FC236}">
                <a16:creationId xmlns:a16="http://schemas.microsoft.com/office/drawing/2014/main" id="{D6CB7D04-F565-360F-ABB0-2CF2626B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135" y="2756918"/>
            <a:ext cx="450000" cy="4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265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EFE0-9C31-A3BC-86EE-5B72838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94E650-79BF-C211-31C0-72BAB0B6A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Sequence</a:t>
            </a:r>
            <a:r>
              <a:rPr lang="it-IT" spc="-10" dirty="0"/>
              <a:t> dataset </a:t>
            </a:r>
            <a:r>
              <a:rPr lang="it-IT" spc="-10" dirty="0" err="1"/>
              <a:t>creation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25D5E5C-65D5-BBA3-D80A-0270589457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3/21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C93A2D6D-4FF4-C41D-E58C-E776CBA01EE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63659" y="539674"/>
                <a:ext cx="5133842" cy="2306245"/>
              </a:xfrm>
              <a:prstGeom prst="rect">
                <a:avLst/>
              </a:prstGeom>
            </p:spPr>
            <p:txBody>
              <a:bodyPr vert="horz" wrap="square" lIns="0" tIns="404341" rIns="0" bIns="0" rtlCol="0">
                <a:spAutoFit/>
              </a:bodyPr>
              <a:lstStyle/>
              <a:p>
                <a:pPr marL="309245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 capture meaningful representations of the environment’s behavior, data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sequences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are collected by simulating 1000 steps in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canonical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and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randomized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versions. </a:t>
                </a:r>
              </a:p>
              <a:p>
                <a:pPr marL="537845" indent="-2286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+mj-lt"/>
                  <a:buAutoNum type="arabicPeriod"/>
                  <a:tabLst>
                    <a:tab pos="447675" algn="l"/>
                  </a:tabLst>
                </a:pP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random initial position and velocity are assigned to the agent.</a:t>
                </a:r>
              </a:p>
              <a:p>
                <a:pPr marL="537845" indent="-2286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+mj-lt"/>
                  <a:buAutoNum type="arabicPeriod"/>
                  <a:tabLst>
                    <a:tab pos="447675" algn="l"/>
                  </a:tabLst>
                </a:pP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 simulate an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action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, the agent’s joints values in the XML file are randomized using values derived from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000" i="1" spc="-1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1000" b="0" i="0" spc="-1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sty m:val="p"/>
                          </m:rPr>
                          <a:rPr lang="en-US" sz="1000" b="0" i="0" spc="-1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it-IT" sz="1000" b="0" i="0" spc="-1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sz="1000" b="0" i="0" spc="-1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r>
                          <a:rPr lang="it-IT" sz="1000" b="0" i="0" spc="-1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00" b="0" i="0" spc="-1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uniformly sampled from </a:t>
                </a:r>
                <a14:m>
                  <m:oMath xmlns:m="http://schemas.openxmlformats.org/officeDocument/2006/math">
                    <m:r>
                      <a:rPr lang="it-IT" sz="1000" b="0" i="0" spc="-10" smtClean="0">
                        <a:latin typeface="Cambria Math" panose="02040503050406030204" pitchFamily="18" charset="0"/>
                      </a:rPr>
                      <m:t>[0,</m:t>
                    </m:r>
                    <m:r>
                      <m:rPr>
                        <m:sty m:val="p"/>
                      </m:rPr>
                      <a:rPr lang="it-IT" sz="1000" b="0" i="0" spc="-1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it-IT" sz="1000" b="0" i="0" spc="-1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000" b="0" i="0" spc="-1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a random integer value in [0,50].</a:t>
                </a:r>
              </a:p>
              <a:p>
                <a:pPr marL="537845" indent="-228600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buFont typeface="+mj-lt"/>
                  <a:buAutoNum type="arabicPeriod"/>
                  <a:tabLst>
                    <a:tab pos="447675" algn="l"/>
                  </a:tabLst>
                </a:pP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Every 5 steps, a sequences of images is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sampled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to balance computational cost and data diversity.</a:t>
                </a:r>
              </a:p>
              <a:p>
                <a:pPr marL="309245">
                  <a:lnSpc>
                    <a:spcPct val="100000"/>
                  </a:lnSpc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To build a robust dataset, the randomized sequence elements are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randomly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selected from one of the three randomized environments, ensuring </a:t>
                </a:r>
                <a:r>
                  <a:rPr lang="en-US" sz="1000" spc="-10" dirty="0">
                    <a:solidFill>
                      <a:srgbClr val="822434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variability</a:t>
                </a:r>
                <a:r>
                  <a:rPr lang="en-US" sz="1000" spc="-1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across the sampled data.</a:t>
                </a:r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C93A2D6D-4FF4-C41D-E58C-E776CBA01EE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3659" y="539674"/>
                <a:ext cx="5133842" cy="2306245"/>
              </a:xfrm>
              <a:prstGeom prst="rect">
                <a:avLst/>
              </a:prstGeom>
              <a:blipFill>
                <a:blip r:embed="rId3"/>
                <a:stretch>
                  <a:fillRect r="-494" b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59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6E3BE-59C3-B588-70F8-441D5623F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7076266F-1A88-42C4-4568-1DF62FD06F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48308"/>
                  </p:ext>
                </p:extLst>
              </p:nvPr>
            </p:nvGraphicFramePr>
            <p:xfrm>
              <a:off x="521284" y="775970"/>
              <a:ext cx="446600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9225">
                      <a:extLst>
                        <a:ext uri="{9D8B030D-6E8A-4147-A177-3AD203B41FA5}">
                          <a16:colId xmlns:a16="http://schemas.microsoft.com/office/drawing/2014/main" val="1799480155"/>
                        </a:ext>
                      </a:extLst>
                    </a:gridCol>
                    <a:gridCol w="1736781">
                      <a:extLst>
                        <a:ext uri="{9D8B030D-6E8A-4147-A177-3AD203B41FA5}">
                          <a16:colId xmlns:a16="http://schemas.microsoft.com/office/drawing/2014/main" val="2664344673"/>
                        </a:ext>
                      </a:extLst>
                    </a:gridCol>
                  </a:tblGrid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 err="1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it-IT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6548295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Environment</a:t>
                          </a:r>
                          <a:r>
                            <a:rPr lang="it-IT" sz="1200" baseline="0" dirty="0"/>
                            <a:t> steps</a:t>
                          </a:r>
                          <a:endParaRPr lang="it-IT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100,000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5243108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Learning rate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sz="12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it-IT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318313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Batch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779112"/>
                      </a:ext>
                    </a:extLst>
                  </a:tr>
                  <a:tr h="22860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 err="1"/>
                            <a:t>Optimizer</a:t>
                          </a:r>
                          <a:endParaRPr lang="it-IT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Adam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111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5">
                <a:extLst>
                  <a:ext uri="{FF2B5EF4-FFF2-40B4-BE49-F238E27FC236}">
                    <a16:creationId xmlns:a16="http://schemas.microsoft.com/office/drawing/2014/main" id="{7076266F-1A88-42C4-4568-1DF62FD06F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2548308"/>
                  </p:ext>
                </p:extLst>
              </p:nvPr>
            </p:nvGraphicFramePr>
            <p:xfrm>
              <a:off x="521284" y="775970"/>
              <a:ext cx="4466006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29225">
                      <a:extLst>
                        <a:ext uri="{9D8B030D-6E8A-4147-A177-3AD203B41FA5}">
                          <a16:colId xmlns:a16="http://schemas.microsoft.com/office/drawing/2014/main" val="1799480155"/>
                        </a:ext>
                      </a:extLst>
                    </a:gridCol>
                    <a:gridCol w="1736781">
                      <a:extLst>
                        <a:ext uri="{9D8B030D-6E8A-4147-A177-3AD203B41FA5}">
                          <a16:colId xmlns:a16="http://schemas.microsoft.com/office/drawing/2014/main" val="266434467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 err="1">
                              <a:solidFill>
                                <a:schemeClr val="tx1"/>
                              </a:solidFill>
                            </a:rPr>
                            <a:t>Parameter</a:t>
                          </a:r>
                          <a:endParaRPr lang="it-IT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>
                              <a:solidFill>
                                <a:schemeClr val="tx1"/>
                              </a:solidFill>
                            </a:rPr>
                            <a:t>Value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654829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Environment</a:t>
                          </a:r>
                          <a:r>
                            <a:rPr lang="it-IT" sz="1200" baseline="0" dirty="0"/>
                            <a:t> steps</a:t>
                          </a:r>
                          <a:endParaRPr lang="it-IT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100,000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5243108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Learning rate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44" t="-195652" r="-351" b="-21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31831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/>
                            <a:t>Batch size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128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27791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sz="1200" dirty="0" err="1"/>
                            <a:t>Optimizer</a:t>
                          </a:r>
                          <a:endParaRPr lang="it-IT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200" dirty="0"/>
                            <a:t>Adam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0551111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object 2">
            <a:extLst>
              <a:ext uri="{FF2B5EF4-FFF2-40B4-BE49-F238E27FC236}">
                <a16:creationId xmlns:a16="http://schemas.microsoft.com/office/drawing/2014/main" id="{D6C7D0C3-2194-9692-4941-FBA56F06B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 err="1"/>
              <a:t>Pre</a:t>
            </a:r>
            <a:r>
              <a:rPr lang="it-IT" spc="-10" dirty="0"/>
              <a:t>-training </a:t>
            </a:r>
            <a:r>
              <a:rPr lang="it-IT" spc="-10" dirty="0" err="1"/>
              <a:t>Parameters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3 Domain </a:t>
            </a:r>
            <a:r>
              <a:rPr lang="it-IT" sz="900" b="0" spc="30" dirty="0" err="1"/>
              <a:t>Randomization</a:t>
            </a:r>
            <a:r>
              <a:rPr lang="it-IT" sz="900" b="0" spc="30" dirty="0"/>
              <a:t> </a:t>
            </a:r>
            <a:r>
              <a:rPr lang="it-IT" sz="900" b="0" spc="30" dirty="0" err="1"/>
              <a:t>Adjusting</a:t>
            </a:r>
            <a:r>
              <a:rPr lang="it-IT" sz="900" b="0" spc="30" dirty="0"/>
              <a:t> </a:t>
            </a:r>
            <a:r>
              <a:rPr lang="it-IT" sz="900" b="0" spc="30" dirty="0" err="1"/>
              <a:t>Pre</a:t>
            </a:r>
            <a:r>
              <a:rPr lang="it-IT" sz="900" b="0" spc="30" dirty="0"/>
              <a:t>-training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9B70D90-6CBC-7D0B-FC1C-8243A9C469BD}"/>
              </a:ext>
            </a:extLst>
          </p:cNvPr>
          <p:cNvSpPr txBox="1"/>
          <p:nvPr/>
        </p:nvSpPr>
        <p:spPr>
          <a:xfrm>
            <a:off x="508734" y="2468880"/>
            <a:ext cx="4647616" cy="21736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150495" algn="l"/>
              </a:tabLst>
            </a:pP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The images from the dataset are </a:t>
            </a:r>
            <a:r>
              <a:rPr lang="it-IT" sz="1050" dirty="0" err="1">
                <a:solidFill>
                  <a:srgbClr val="3F3F3F"/>
                </a:solidFill>
                <a:latin typeface="Calibri"/>
                <a:cs typeface="Calibri"/>
              </a:rPr>
              <a:t>subjected</a:t>
            </a: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 to the </a:t>
            </a:r>
            <a:r>
              <a:rPr lang="it-IT" sz="1050" dirty="0" err="1">
                <a:solidFill>
                  <a:srgbClr val="3F3F3F"/>
                </a:solidFill>
                <a:latin typeface="Calibri"/>
                <a:cs typeface="Calibri"/>
              </a:rPr>
              <a:t>same</a:t>
            </a: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050" dirty="0" err="1">
                <a:solidFill>
                  <a:srgbClr val="3F3F3F"/>
                </a:solidFill>
                <a:latin typeface="Calibri"/>
                <a:cs typeface="Calibri"/>
              </a:rPr>
              <a:t>augmentation</a:t>
            </a: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050" dirty="0" err="1">
                <a:solidFill>
                  <a:srgbClr val="3F3F3F"/>
                </a:solidFill>
                <a:latin typeface="Calibri"/>
                <a:cs typeface="Calibri"/>
              </a:rPr>
              <a:t>used</a:t>
            </a: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 in </a:t>
            </a:r>
            <a:r>
              <a:rPr lang="it-IT" sz="1050" dirty="0" err="1">
                <a:solidFill>
                  <a:srgbClr val="3F3F3F"/>
                </a:solidFill>
                <a:latin typeface="Calibri"/>
                <a:cs typeface="Calibri"/>
              </a:rPr>
              <a:t>DrQ</a:t>
            </a:r>
            <a:r>
              <a:rPr lang="it-IT" sz="105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43D172-EFD7-4B6B-AB34-EB08B4AD48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26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32268317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A715B-5FAE-BC20-C899-6B06B8C2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05C2703-4C85-5CCE-7CDC-8D142D4E46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575" y="-21"/>
            <a:ext cx="2534420" cy="324001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D5C2D0D3-A277-5580-AFB0-8BD733107A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F71AE82-8140-C752-FF18-1B3F992A7FFB}"/>
              </a:ext>
            </a:extLst>
          </p:cNvPr>
          <p:cNvSpPr txBox="1"/>
          <p:nvPr/>
        </p:nvSpPr>
        <p:spPr>
          <a:xfrm>
            <a:off x="347294" y="1268930"/>
            <a:ext cx="2764206" cy="12304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4. 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DrQ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 + DRAP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Last part of the training </a:t>
            </a:r>
            <a:endParaRPr sz="11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Conclusions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3621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EFE0-9C31-A3BC-86EE-5B72838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94E650-79BF-C211-31C0-72BAB0B6A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4" y="244396"/>
            <a:ext cx="2425206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spc="-10" dirty="0"/>
              <a:t>Last part of the training</a:t>
            </a:r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2E27998-AE87-56DF-69BE-FB0ED11765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28</a:t>
            </a:fld>
            <a:r>
              <a:rPr lang="it-IT" spc="-30" dirty="0"/>
              <a:t>/21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2B3C3EC-3215-82A9-05F9-AEBEA4B4303E}"/>
              </a:ext>
            </a:extLst>
          </p:cNvPr>
          <p:cNvSpPr txBox="1">
            <a:spLocks/>
          </p:cNvSpPr>
          <p:nvPr/>
        </p:nvSpPr>
        <p:spPr>
          <a:xfrm>
            <a:off x="215900" y="555625"/>
            <a:ext cx="5057641" cy="2024181"/>
          </a:xfrm>
          <a:prstGeom prst="rect">
            <a:avLst/>
          </a:prstGeom>
        </p:spPr>
        <p:txBody>
          <a:bodyPr vert="horz" wrap="square" lIns="0" tIns="404341" rIns="0" bIns="0" rtlCol="0" anchor="ctr">
            <a:spAutoFit/>
          </a:bodyPr>
          <a:lstStyle>
            <a:lvl1pPr marL="0">
              <a:defRPr sz="1100" b="0" i="0">
                <a:solidFill>
                  <a:srgbClr val="3F3F3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9245">
              <a:lnSpc>
                <a:spcPct val="2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After the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-training 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</a:t>
            </a:r>
            <a:r>
              <a:rPr lang="en-US" sz="1050" spc="-1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decoder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part is discarded, and the pre-trained encoder,  is directly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fine-tuned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during </a:t>
            </a:r>
            <a:r>
              <a:rPr lang="en-US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DrQ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training.</a:t>
            </a:r>
          </a:p>
          <a:p>
            <a:pPr marL="309245">
              <a:lnSpc>
                <a:spcPct val="2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Since the previous training have been done on 300,000 environment steps, the     pre-trained encoder’s weights are used to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initialize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DrQ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encoder and use it for the remaining 200,000 environment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2040953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CE04F-6637-26F0-7CE1-574086C5A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51FB33-BBED-3FFE-A62F-196C36AC8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9" name="Immagine 8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587E50-B85E-A451-D464-D2D269259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5" y="1016000"/>
            <a:ext cx="2802000" cy="1681200"/>
          </a:xfrm>
          <a:prstGeom prst="rect">
            <a:avLst/>
          </a:prstGeom>
        </p:spPr>
      </p:pic>
      <p:pic>
        <p:nvPicPr>
          <p:cNvPr id="13" name="Immagine 12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792860FB-F390-1469-1C6E-1A168A0114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089025"/>
            <a:ext cx="2802000" cy="16812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DBF3963-D08A-5EF5-FA11-3F40F58E40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29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2787248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Learning from pixels</a:t>
            </a:r>
            <a:endParaRPr spc="-10" dirty="0"/>
          </a:p>
          <a:p>
            <a:pPr marL="12700">
              <a:lnSpc>
                <a:spcPts val="1040"/>
              </a:lnSpc>
            </a:pPr>
            <a:r>
              <a:rPr sz="900" b="0" spc="-25" dirty="0">
                <a:latin typeface="Calibri"/>
                <a:cs typeface="Calibri"/>
              </a:rPr>
              <a:t>1</a:t>
            </a:r>
            <a:r>
              <a:rPr sz="900" b="0" spc="30" dirty="0">
                <a:latin typeface="Calibri"/>
                <a:cs typeface="Calibri"/>
              </a:rPr>
              <a:t> </a:t>
            </a:r>
            <a:r>
              <a:rPr sz="900" b="0" spc="-10" dirty="0">
                <a:latin typeface="Calibri"/>
                <a:cs typeface="Calibri"/>
              </a:rPr>
              <a:t>Introduction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F6D7BA89-87DD-41D1-B63A-B51287AF54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58" y="489025"/>
            <a:ext cx="5238483" cy="2511429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 practice: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MDP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problem by stacking several consecutive images into a </a:t>
            </a:r>
            <a:r>
              <a:rPr lang="en-US" spc="-10" dirty="0">
                <a:solidFill>
                  <a:srgbClr val="6C28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state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;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Encoder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learns a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latent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representation of the images;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Latent vector 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 input for a RL policy network. 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approach is known to have issues related to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 efficiency,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degenerated feature representations, 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overfitting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 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augmentation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techniques improves performance by enhancing robustness and reducing overfitting without requiring any change to the RL algorithm. </a:t>
            </a:r>
            <a:endParaRPr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255D-AD17-E5A8-9C63-32586978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681B2B0-F823-9873-B4A0-FE38C8A013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3" name="50000">
            <a:hlinkClick r:id="" action="ppaction://media"/>
            <a:extLst>
              <a:ext uri="{FF2B5EF4-FFF2-40B4-BE49-F238E27FC236}">
                <a16:creationId xmlns:a16="http://schemas.microsoft.com/office/drawing/2014/main" id="{72CABB7C-2AF2-299A-F816-14355262D2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568700" y="1004500"/>
            <a:ext cx="1674000" cy="1674000"/>
          </a:xfrm>
          <a:prstGeom prst="rect">
            <a:avLst/>
          </a:prstGeom>
        </p:spPr>
      </p:pic>
      <p:pic>
        <p:nvPicPr>
          <p:cNvPr id="6" name="Immagine 5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0662859E-CA00-BC98-7CDC-D5C48EFD4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4" y="927100"/>
            <a:ext cx="3048000" cy="1828800"/>
          </a:xfrm>
          <a:prstGeom prst="rect">
            <a:avLst/>
          </a:prstGeom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6E2990-19D4-6E26-0632-7E43CD82F8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30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6849536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B4768-13A7-8465-0D93-2A8FAECB2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A8DD977-3596-EE45-145B-7F175E31B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15" name="Immagine 14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49972586-13AB-6DD4-EF0C-BA03B113E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5" y="1012825"/>
            <a:ext cx="2802000" cy="1681200"/>
          </a:xfrm>
          <a:prstGeom prst="rect">
            <a:avLst/>
          </a:prstGeom>
        </p:spPr>
      </p:pic>
      <p:pic>
        <p:nvPicPr>
          <p:cNvPr id="19" name="Immagine 18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7EE7CA21-3647-53AE-66FE-7628145DE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022350"/>
            <a:ext cx="2802000" cy="16812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49B056-EE61-FCF2-28FC-E5F2D62388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31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125290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F6282-D815-8B2A-4F52-616DAD332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FBD077-A4BE-4639-8CFC-4E3587130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statistics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pic>
        <p:nvPicPr>
          <p:cNvPr id="11" name="50000">
            <a:hlinkClick r:id="" action="ppaction://media"/>
            <a:extLst>
              <a:ext uri="{FF2B5EF4-FFF2-40B4-BE49-F238E27FC236}">
                <a16:creationId xmlns:a16="http://schemas.microsoft.com/office/drawing/2014/main" id="{3B852F36-BFE3-A6B5-B1D0-4364A6EEC8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492500" y="936625"/>
            <a:ext cx="1674000" cy="1674000"/>
          </a:xfrm>
          <a:prstGeom prst="rect">
            <a:avLst/>
          </a:prstGeom>
        </p:spPr>
      </p:pic>
      <p:pic>
        <p:nvPicPr>
          <p:cNvPr id="17" name="Immagine 16" descr="Immagine che contiene Diagramma, linea, diagramma, testo&#10;&#10;Descrizione generata automaticamente">
            <a:extLst>
              <a:ext uri="{FF2B5EF4-FFF2-40B4-BE49-F238E27FC236}">
                <a16:creationId xmlns:a16="http://schemas.microsoft.com/office/drawing/2014/main" id="{D5EB1C07-1F77-D0EE-6957-DA1F274B5E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4" y="859225"/>
            <a:ext cx="3048000" cy="1828800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F2D6BB-9C79-6B69-D8AE-50AE88A836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32</a:t>
            </a:fld>
            <a:r>
              <a:rPr lang="it-IT" spc="-30"/>
              <a:t>/21</a:t>
            </a:r>
            <a:endParaRPr lang="it-IT" spc="-30" dirty="0"/>
          </a:p>
        </p:txBody>
      </p:sp>
    </p:spTree>
    <p:extLst>
      <p:ext uri="{BB962C8B-B14F-4D97-AF65-F5344CB8AC3E}">
        <p14:creationId xmlns:p14="http://schemas.microsoft.com/office/powerpoint/2010/main" val="4269555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FBFAB-2EC0-2846-4EF1-E0B0CC10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B51276-42AB-A81E-6BC4-BC4F4B16F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>
                <a:latin typeface="Calibri"/>
                <a:cs typeface="Calibri"/>
              </a:rPr>
              <a:t>4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63E942-3936-C4CE-9AAC-796181BF6E4E}"/>
              </a:ext>
            </a:extLst>
          </p:cNvPr>
          <p:cNvSpPr txBox="1"/>
          <p:nvPr/>
        </p:nvSpPr>
        <p:spPr>
          <a:xfrm>
            <a:off x="596900" y="90603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Finger domain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6D7666A-36ED-EBBC-72C8-0F5237BD8A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33</a:t>
            </a:fld>
            <a:r>
              <a:rPr lang="it-IT" spc="-30"/>
              <a:t>/21</a:t>
            </a:r>
            <a:endParaRPr lang="it-IT" spc="-30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50862B-4D2C-9273-BFF4-DF84DF452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99190"/>
              </p:ext>
            </p:extLst>
          </p:nvPr>
        </p:nvGraphicFramePr>
        <p:xfrm>
          <a:off x="538042" y="1361489"/>
          <a:ext cx="4500883" cy="1400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2">
                  <a:extLst>
                    <a:ext uri="{9D8B030D-6E8A-4147-A177-3AD203B41FA5}">
                      <a16:colId xmlns:a16="http://schemas.microsoft.com/office/drawing/2014/main" val="3419661659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41918927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383416979"/>
                    </a:ext>
                  </a:extLst>
                </a:gridCol>
                <a:gridCol w="679873">
                  <a:extLst>
                    <a:ext uri="{9D8B030D-6E8A-4147-A177-3AD203B41FA5}">
                      <a16:colId xmlns:a16="http://schemas.microsoft.com/office/drawing/2014/main" val="67785172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30180340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64797062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4074353336"/>
                    </a:ext>
                  </a:extLst>
                </a:gridCol>
              </a:tblGrid>
              <a:tr h="287378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DrQ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DrQ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+ DRAP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78171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25023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300,000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552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93.2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660</a:t>
                      </a:r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57.9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219492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300,000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547</a:t>
                      </a:r>
                      <a:endParaRPr lang="en-US" sz="900" b="0" i="0" dirty="0"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683</a:t>
                      </a:r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33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427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D4B6-F948-1224-281E-822DA78BC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00013A4-E622-941A-F7AF-B46864236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Training </a:t>
            </a:r>
            <a:r>
              <a:rPr lang="it-IT" dirty="0" err="1"/>
              <a:t>results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39DD3FF-A932-764C-E507-22A849F7A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14947"/>
              </p:ext>
            </p:extLst>
          </p:nvPr>
        </p:nvGraphicFramePr>
        <p:xfrm>
          <a:off x="538042" y="1361489"/>
          <a:ext cx="4500883" cy="1400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2">
                  <a:extLst>
                    <a:ext uri="{9D8B030D-6E8A-4147-A177-3AD203B41FA5}">
                      <a16:colId xmlns:a16="http://schemas.microsoft.com/office/drawing/2014/main" val="3419661659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419189277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383416979"/>
                    </a:ext>
                  </a:extLst>
                </a:gridCol>
                <a:gridCol w="679873">
                  <a:extLst>
                    <a:ext uri="{9D8B030D-6E8A-4147-A177-3AD203B41FA5}">
                      <a16:colId xmlns:a16="http://schemas.microsoft.com/office/drawing/2014/main" val="67785172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130180340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64797062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4074353336"/>
                    </a:ext>
                  </a:extLst>
                </a:gridCol>
              </a:tblGrid>
              <a:tr h="287378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DrQ</a:t>
                      </a:r>
                      <a:endParaRPr lang="en-US" sz="1200" b="0" i="0" dirty="0">
                        <a:solidFill>
                          <a:schemeClr val="tx1"/>
                        </a:solidFill>
                        <a:latin typeface="Helvetica Neue Medium" panose="02000503000000020004" pitchFamily="2" charset="0"/>
                        <a:ea typeface="Helvetica Neue Medium" panose="02000503000000020004" pitchFamily="2" charset="0"/>
                        <a:cs typeface="Helvetica Neue Medium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dirty="0" err="1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DrQ</a:t>
                      </a:r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 + DRAP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878171"/>
                  </a:ext>
                </a:extLst>
              </a:tr>
              <a:tr h="301794">
                <a:tc>
                  <a:txBody>
                    <a:bodyPr/>
                    <a:lstStyle/>
                    <a:p>
                      <a:pPr algn="ctr"/>
                      <a:endParaRPr lang="en-US" sz="12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Reward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225023"/>
                  </a:ext>
                </a:extLst>
              </a:tr>
              <a:tr h="401428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Train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300,000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657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77.9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 Medium" panose="02000503000000020004" pitchFamily="2" charset="0"/>
                        </a:rPr>
                        <a:t>588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61.1s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219492"/>
                  </a:ext>
                </a:extLst>
              </a:tr>
              <a:tr h="410047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rgbClr val="822434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Evaluation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300,000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Medium" panose="02000503000000020004" pitchFamily="2" charset="0"/>
                          <a:ea typeface="Helvetica Neue Medium" panose="02000503000000020004" pitchFamily="2" charset="0"/>
                          <a:cs typeface="Helvetica Neue Medium" panose="02000503000000020004" pitchFamily="2" charset="0"/>
                        </a:rPr>
                        <a:t>693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</a:rPr>
                        <a:t>200,000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 Medium" panose="02000503000000020004" pitchFamily="2" charset="0"/>
                        </a:rPr>
                        <a:t>587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latin typeface="Helvetica Neue Light" panose="02000403000000020004" pitchFamily="2" charset="0"/>
                        <a:ea typeface="Helvetica Neue Light" panose="0200040300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333955"/>
                  </a:ext>
                </a:extLst>
              </a:tr>
            </a:tbl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E60383-1510-974D-DF7A-DAF3BCBE4B02}"/>
              </a:ext>
            </a:extLst>
          </p:cNvPr>
          <p:cNvSpPr txBox="1"/>
          <p:nvPr/>
        </p:nvSpPr>
        <p:spPr>
          <a:xfrm>
            <a:off x="596900" y="906039"/>
            <a:ext cx="1295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Walker domain</a:t>
            </a:r>
          </a:p>
        </p:txBody>
      </p:sp>
    </p:spTree>
    <p:extLst>
      <p:ext uri="{BB962C8B-B14F-4D97-AF65-F5344CB8AC3E}">
        <p14:creationId xmlns:p14="http://schemas.microsoft.com/office/powerpoint/2010/main" val="113624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25EEB-72CF-1577-7E8C-B10A8DE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D974E3-7CC8-C515-306F-0140AFB9D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 err="1"/>
              <a:t>Conclusions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30" dirty="0"/>
              <a:t>4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30" dirty="0" err="1">
                <a:latin typeface="Calibri"/>
                <a:cs typeface="Calibri"/>
              </a:rPr>
              <a:t>D</a:t>
            </a:r>
            <a:r>
              <a:rPr lang="it-IT" sz="900" b="0" spc="30" dirty="0" err="1"/>
              <a:t>rq+DRAP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51506C1-4A70-00E3-1193-03FFF78042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59" y="539674"/>
            <a:ext cx="5133842" cy="2372930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warm-start boosts the </a:t>
            </a:r>
            <a:r>
              <a:rPr lang="en-US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DrQ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performace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as the encoder has already learned to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ignore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visual variations, focusing on the </a:t>
            </a:r>
            <a:r>
              <a:rPr lang="en-US" spc="-10" dirty="0">
                <a:solidFill>
                  <a:srgbClr val="6C28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agent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providing a much cleaner signal to the successive parts of the network.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finger domain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simpler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than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walker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domain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because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more “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static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” and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involves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joints.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simplicity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makes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it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easier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the network to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 good policy,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leading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more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performance gains and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improvements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compared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the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walker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domain,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more </a:t>
            </a:r>
            <a:r>
              <a:rPr lang="it-IT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</a:t>
            </a:r>
            <a:r>
              <a:rPr lang="it-IT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requires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</a:t>
            </a:r>
            <a:r>
              <a:rPr lang="it-IT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training.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results are obtained with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randomizations of the environments and so changing specific details of </a:t>
            </a:r>
            <a:r>
              <a:rPr lang="en-US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simulation</a:t>
            </a: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the results can be better or even worse.</a:t>
            </a:r>
          </a:p>
        </p:txBody>
      </p:sp>
    </p:spTree>
    <p:extLst>
      <p:ext uri="{BB962C8B-B14F-4D97-AF65-F5344CB8AC3E}">
        <p14:creationId xmlns:p14="http://schemas.microsoft.com/office/powerpoint/2010/main" val="180220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812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99614" y="1396102"/>
            <a:ext cx="1760855" cy="4482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1400" i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i="1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400" i="1" spc="-10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lang="it-IT" sz="1400" i="1" spc="-10" dirty="0" err="1">
                <a:solidFill>
                  <a:srgbClr val="FFFFFF"/>
                </a:solidFill>
                <a:latin typeface="Calibri"/>
                <a:cs typeface="Calibri"/>
              </a:rPr>
              <a:t>attention</a:t>
            </a:r>
            <a:r>
              <a:rPr lang="it-IT" sz="1400" i="1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Domain </a:t>
            </a:r>
            <a:r>
              <a:rPr lang="it-IT" dirty="0" err="1"/>
              <a:t>Randomization</a:t>
            </a:r>
            <a:endParaRPr spc="-10" dirty="0"/>
          </a:p>
          <a:p>
            <a:pPr marL="12700">
              <a:lnSpc>
                <a:spcPts val="1040"/>
              </a:lnSpc>
            </a:pPr>
            <a:r>
              <a:rPr sz="900" b="0" spc="-25" dirty="0">
                <a:latin typeface="Calibri"/>
                <a:cs typeface="Calibri"/>
              </a:rPr>
              <a:t>1</a:t>
            </a:r>
            <a:r>
              <a:rPr sz="900" b="0" spc="30" dirty="0">
                <a:latin typeface="Calibri"/>
                <a:cs typeface="Calibri"/>
              </a:rPr>
              <a:t> </a:t>
            </a:r>
            <a:r>
              <a:rPr sz="900" b="0" spc="-10" dirty="0">
                <a:latin typeface="Calibri"/>
                <a:cs typeface="Calibri"/>
              </a:rPr>
              <a:t>Introduction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9204" y="770342"/>
            <a:ext cx="5238483" cy="1906136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Bridge the visual gap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between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simulated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training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environmet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</a:t>
            </a:r>
            <a:r>
              <a:rPr lang="it-IT" sz="1050" spc="-10" dirty="0" err="1">
                <a:solidFill>
                  <a:srgbClr val="6C28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</a:t>
            </a:r>
            <a:r>
              <a:rPr lang="it-IT" sz="1050" spc="-10" dirty="0">
                <a:solidFill>
                  <a:srgbClr val="6C282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world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applications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</a:p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 visual domain randomization, the rendered observations from simulated environments are subjected to:</a:t>
            </a:r>
          </a:p>
          <a:p>
            <a:pPr marL="480695" indent="-171450"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Random texturing</a:t>
            </a:r>
          </a:p>
          <a:p>
            <a:pPr marL="480695" indent="-171450">
              <a:spcBef>
                <a:spcPts val="434"/>
              </a:spcBef>
              <a:buClr>
                <a:srgbClr val="812433"/>
              </a:buClr>
              <a:buFont typeface="Arial" panose="020B0604020202020204" pitchFamily="34" charset="0"/>
              <a:buChar char="•"/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Image augmentation</a:t>
            </a:r>
          </a:p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helps to learn a policy </a:t>
            </a:r>
            <a:r>
              <a:rPr lang="en-US" sz="1050" spc="-10" dirty="0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invariant</a:t>
            </a:r>
            <a:r>
              <a:rPr lang="en-US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to these shifts and is more likely to succeed on the transferring phase.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6BBF9-699A-FFAF-5BE1-AF523770E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121B3D8-772A-A65F-EAC4-E3A11422D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4068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dirty="0" err="1"/>
              <a:t>DeepMind</a:t>
            </a:r>
            <a:r>
              <a:rPr lang="it-IT" dirty="0"/>
              <a:t> control Suite</a:t>
            </a:r>
            <a:br>
              <a:rPr lang="it-IT" dirty="0"/>
            </a:br>
            <a:r>
              <a:rPr sz="900" b="0" spc="-25" dirty="0">
                <a:latin typeface="Calibri"/>
                <a:cs typeface="Calibri"/>
              </a:rPr>
              <a:t>1</a:t>
            </a:r>
            <a:r>
              <a:rPr sz="900" b="0" spc="30" dirty="0">
                <a:latin typeface="Calibri"/>
                <a:cs typeface="Calibri"/>
              </a:rPr>
              <a:t> </a:t>
            </a:r>
            <a:r>
              <a:rPr sz="900" b="0" spc="-10" dirty="0">
                <a:latin typeface="Calibri"/>
                <a:cs typeface="Calibri"/>
              </a:rPr>
              <a:t>Introduction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D65994-8DC4-E9C6-B884-6616E5E7D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3658" y="539674"/>
            <a:ext cx="5238483" cy="2460133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/>
              <a:t>Google DeepMind's software stack for physics-based </a:t>
            </a:r>
            <a:r>
              <a:rPr lang="en-US" spc="-10" dirty="0">
                <a:solidFill>
                  <a:srgbClr val="822434"/>
                </a:solidFill>
              </a:rPr>
              <a:t>simulation</a:t>
            </a:r>
            <a:r>
              <a:rPr lang="en-US" spc="-10" dirty="0"/>
              <a:t> and Reinforcement Learning environments, using </a:t>
            </a:r>
            <a:r>
              <a:rPr lang="en-US" spc="-10" dirty="0" err="1"/>
              <a:t>MuJoCo</a:t>
            </a:r>
            <a:r>
              <a:rPr lang="en-US" spc="-10" dirty="0"/>
              <a:t> physics.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/>
              <a:t>The environments are characterized by </a:t>
            </a: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en-US" spc="-10" dirty="0"/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en-US" spc="-10" dirty="0"/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en-US" spc="-10" dirty="0"/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en-US" spc="-10" dirty="0"/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en-US" spc="-10" dirty="0"/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/>
              <a:t>To provide the agent with a </a:t>
            </a:r>
            <a:r>
              <a:rPr lang="en-US" spc="-10" dirty="0">
                <a:solidFill>
                  <a:srgbClr val="822434"/>
                </a:solidFill>
              </a:rPr>
              <a:t>temporal perception </a:t>
            </a:r>
            <a:r>
              <a:rPr lang="en-US" spc="-10" dirty="0"/>
              <a:t>of the environment, the images are stacked into a sequence of length 3 using a Wrapper. 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037DF2D-598E-AA59-1069-05E2BD02F2B6}"/>
              </a:ext>
            </a:extLst>
          </p:cNvPr>
          <p:cNvSpPr txBox="1"/>
          <p:nvPr/>
        </p:nvSpPr>
        <p:spPr>
          <a:xfrm>
            <a:off x="673100" y="1470025"/>
            <a:ext cx="2743200" cy="106888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i="1" dirty="0">
                <a:solidFill>
                  <a:srgbClr val="3F3F3F"/>
                </a:solidFill>
                <a:latin typeface="Calibri"/>
                <a:cs typeface="Calibri"/>
              </a:rPr>
              <a:t>Domain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with a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specific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100" i="1" dirty="0">
                <a:solidFill>
                  <a:srgbClr val="3F3F3F"/>
                </a:solidFill>
                <a:latin typeface="Calibri"/>
                <a:cs typeface="Calibri"/>
              </a:rPr>
              <a:t>Task</a:t>
            </a:r>
          </a:p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Observations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are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rgb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84x84 images</a:t>
            </a:r>
            <a:endParaRPr sz="1100" dirty="0">
              <a:latin typeface="Calibri"/>
              <a:cs typeface="Calibri"/>
            </a:endParaRPr>
          </a:p>
          <a:p>
            <a:pPr marL="150495" indent="-137795">
              <a:lnSpc>
                <a:spcPct val="100000"/>
              </a:lnSpc>
              <a:spcBef>
                <a:spcPts val="3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Continuous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action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space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[-1,1]</a:t>
            </a:r>
          </a:p>
          <a:p>
            <a:pPr marL="150495" indent="-137795">
              <a:lnSpc>
                <a:spcPct val="100000"/>
              </a:lnSpc>
              <a:spcBef>
                <a:spcPts val="3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Fixed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episode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length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of 1000 steps</a:t>
            </a:r>
          </a:p>
          <a:p>
            <a:pPr marL="150495" indent="-137795">
              <a:lnSpc>
                <a:spcPct val="100000"/>
              </a:lnSpc>
              <a:spcBef>
                <a:spcPts val="3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Reward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for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episode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[0,1000] 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319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F1B79-7134-E36F-4F99-4FA9F579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FCEFC6-1935-641E-6DC2-1196865C8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40684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dirty="0" err="1"/>
              <a:t>DeepMind</a:t>
            </a:r>
            <a:r>
              <a:rPr lang="it-IT" dirty="0"/>
              <a:t> control Suite</a:t>
            </a:r>
            <a:br>
              <a:rPr lang="it-IT" dirty="0"/>
            </a:br>
            <a:r>
              <a:rPr sz="900" b="0" spc="-25" dirty="0">
                <a:latin typeface="Calibri"/>
                <a:cs typeface="Calibri"/>
              </a:rPr>
              <a:t>1</a:t>
            </a:r>
            <a:r>
              <a:rPr sz="900" b="0" spc="30" dirty="0">
                <a:latin typeface="Calibri"/>
                <a:cs typeface="Calibri"/>
              </a:rPr>
              <a:t> </a:t>
            </a:r>
            <a:r>
              <a:rPr sz="900" b="0" spc="-10" dirty="0">
                <a:latin typeface="Calibri"/>
                <a:cs typeface="Calibri"/>
              </a:rPr>
              <a:t>Introduction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31AB99-16FC-70F5-EE29-EFA5D1822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8966" y="708025"/>
            <a:ext cx="2017023" cy="746844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Domain: Finger, Task: Spin 	</a:t>
            </a:r>
          </a:p>
        </p:txBody>
      </p:sp>
      <p:pic>
        <p:nvPicPr>
          <p:cNvPr id="1026" name="Picture 2" descr="1801.00690] DeepMind Control Suite">
            <a:extLst>
              <a:ext uri="{FF2B5EF4-FFF2-40B4-BE49-F238E27FC236}">
                <a16:creationId xmlns:a16="http://schemas.microsoft.com/office/drawing/2014/main" id="{CA9C117A-67FC-E925-5450-DDFDE2280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948" y="1330233"/>
            <a:ext cx="1537200" cy="1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795E7302-4016-58DE-238E-8A25D1670E0E}"/>
              </a:ext>
            </a:extLst>
          </p:cNvPr>
          <p:cNvSpPr txBox="1">
            <a:spLocks/>
          </p:cNvSpPr>
          <p:nvPr/>
        </p:nvSpPr>
        <p:spPr>
          <a:xfrm>
            <a:off x="2964675" y="708025"/>
            <a:ext cx="2198383" cy="746844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>
            <a:lvl1pPr marL="0">
              <a:defRPr sz="1100" b="0" i="0">
                <a:solidFill>
                  <a:srgbClr val="3F3F3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en-US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Domain: Walker, Task: Walk </a:t>
            </a:r>
            <a:r>
              <a:rPr lang="en-US" spc="-10" dirty="0"/>
              <a:t>	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3CD3563-9C20-2A11-5FA7-F7483D5DB7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lang="it-IT" spc="-30" smtClean="0"/>
              <a:t>6</a:t>
            </a:fld>
            <a:r>
              <a:rPr lang="it-IT" spc="-30"/>
              <a:t>/21</a:t>
            </a:r>
            <a:endParaRPr lang="it-IT" spc="-30" dirty="0"/>
          </a:p>
        </p:txBody>
      </p:sp>
      <p:pic>
        <p:nvPicPr>
          <p:cNvPr id="4" name="Picture 2" descr="1801.00690] DeepMind Control Suite">
            <a:extLst>
              <a:ext uri="{FF2B5EF4-FFF2-40B4-BE49-F238E27FC236}">
                <a16:creationId xmlns:a16="http://schemas.microsoft.com/office/drawing/2014/main" id="{B987F7CA-3B1B-E6A7-9D81-B512E07C5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54" y="1317625"/>
            <a:ext cx="1537200" cy="153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194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D3B9-8FFD-299D-F666-76F5E62C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EB926C2A-BD4C-6426-BD89-47F8D794B7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5575" y="-21"/>
            <a:ext cx="2534420" cy="3240019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3500FB69-1F76-A7E8-499B-D3DFEF035E8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579" y="3"/>
            <a:ext cx="518378" cy="617051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7D84B468-0930-B42A-2337-83480C3C2381}"/>
              </a:ext>
            </a:extLst>
          </p:cNvPr>
          <p:cNvSpPr txBox="1"/>
          <p:nvPr/>
        </p:nvSpPr>
        <p:spPr>
          <a:xfrm>
            <a:off x="347294" y="1268930"/>
            <a:ext cx="2192932" cy="164596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2. Data-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regularized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 Q (</a:t>
            </a:r>
            <a:r>
              <a:rPr lang="it-IT" sz="1400" b="1" dirty="0" err="1">
                <a:solidFill>
                  <a:srgbClr val="FFFFFF"/>
                </a:solidFill>
                <a:latin typeface="Calibri"/>
                <a:cs typeface="Calibri"/>
              </a:rPr>
              <a:t>DrQ</a:t>
            </a:r>
            <a:r>
              <a:rPr lang="it-IT" sz="1400" b="1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9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buChar char="•"/>
              <a:tabLst>
                <a:tab pos="541020" algn="l"/>
              </a:tabLst>
            </a:pP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DrQ</a:t>
            </a:r>
            <a:endParaRPr sz="1100" dirty="0"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Action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parameters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statistics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r>
              <a:rPr lang="it-IT" sz="1100" spc="-10" dirty="0">
                <a:solidFill>
                  <a:srgbClr val="FFFFFF"/>
                </a:solidFill>
                <a:latin typeface="Calibri"/>
                <a:cs typeface="Calibri"/>
              </a:rPr>
              <a:t>Training </a:t>
            </a:r>
            <a:r>
              <a:rPr lang="it-IT" sz="1100" spc="-10" dirty="0" err="1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endParaRPr lang="it-IT" sz="1100" spc="-1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541020" indent="-137795">
              <a:lnSpc>
                <a:spcPct val="100000"/>
              </a:lnSpc>
              <a:spcBef>
                <a:spcPts val="335"/>
              </a:spcBef>
              <a:buChar char="•"/>
              <a:tabLst>
                <a:tab pos="541020" algn="l"/>
              </a:tabLst>
            </a:pP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398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14610-9CF1-A79C-08E1-15B27DB1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623802E-C336-B96B-10D6-CCE078C409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35"/>
              </a:spcBef>
            </a:pPr>
            <a:r>
              <a:rPr lang="it-IT" dirty="0" err="1"/>
              <a:t>DrQ</a:t>
            </a:r>
            <a:endParaRPr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AF68B3-5352-BD39-0B56-6041F94BE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9204" y="770342"/>
            <a:ext cx="5238483" cy="1795849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DrQ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enhance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Soft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Actor-Critic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training by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introducing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separate </a:t>
            </a:r>
            <a:r>
              <a:rPr lang="it-IT" sz="1050" spc="-10" dirty="0" err="1">
                <a:solidFill>
                  <a:srgbClr val="82243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regularization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mechanisms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augmentation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the images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sampled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from the replay buffer:</a:t>
            </a: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endParaRPr lang="it-IT" sz="1050"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it-IT" sz="1050"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endParaRPr lang="it-IT" sz="1050" spc="-1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480695" indent="-171450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FontTx/>
              <a:buChar char="-"/>
              <a:tabLst>
                <a:tab pos="447675" algn="l"/>
              </a:tabLst>
            </a:pP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Averaging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the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Q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function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different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augmentation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the </a:t>
            </a:r>
            <a:r>
              <a:rPr lang="it-IT" sz="1050" spc="-1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same</a:t>
            </a:r>
            <a:r>
              <a:rPr lang="it-IT" sz="1050" spc="-1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state.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EA03E042-1802-CCC2-0522-562F3810D6B7}"/>
              </a:ext>
            </a:extLst>
          </p:cNvPr>
          <p:cNvSpPr txBox="1"/>
          <p:nvPr/>
        </p:nvSpPr>
        <p:spPr>
          <a:xfrm>
            <a:off x="751045" y="1774825"/>
            <a:ext cx="4114800" cy="44563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 err="1">
                <a:solidFill>
                  <a:srgbClr val="822434"/>
                </a:solidFill>
                <a:latin typeface="Calibri"/>
                <a:cs typeface="Calibri"/>
              </a:rPr>
              <a:t>Padding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size by 4 pixels</a:t>
            </a:r>
          </a:p>
          <a:p>
            <a:pPr marL="150495" indent="-13779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buChar char="•"/>
              <a:tabLst>
                <a:tab pos="150495" algn="l"/>
              </a:tabLst>
            </a:pP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Random </a:t>
            </a:r>
            <a:r>
              <a:rPr lang="it-IT" sz="1100" dirty="0" err="1">
                <a:solidFill>
                  <a:srgbClr val="822434"/>
                </a:solidFill>
                <a:latin typeface="Calibri"/>
                <a:cs typeface="Calibri"/>
              </a:rPr>
              <a:t>crop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back to the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original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it-IT" sz="1100" dirty="0" err="1">
                <a:solidFill>
                  <a:srgbClr val="3F3F3F"/>
                </a:solidFill>
                <a:latin typeface="Calibri"/>
                <a:cs typeface="Calibri"/>
              </a:rPr>
              <a:t>resolution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, </a:t>
            </a:r>
            <a:r>
              <a:rPr lang="it-IT" sz="1100" dirty="0" err="1">
                <a:solidFill>
                  <a:srgbClr val="822434"/>
                </a:solidFill>
                <a:latin typeface="Calibri"/>
                <a:cs typeface="Calibri"/>
              </a:rPr>
              <a:t>shifted</a:t>
            </a:r>
            <a:r>
              <a:rPr lang="it-IT" sz="1100" dirty="0">
                <a:solidFill>
                  <a:srgbClr val="3F3F3F"/>
                </a:solidFill>
                <a:latin typeface="Calibri"/>
                <a:cs typeface="Calibri"/>
              </a:rPr>
              <a:t> by ± 4 pixels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47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9885-CCBF-9456-65BB-0D9CB3640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011726-7382-2830-382F-36A70DC18B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7295" y="244396"/>
            <a:ext cx="1897380" cy="35073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ts val="1639"/>
              </a:lnSpc>
              <a:spcBef>
                <a:spcPts val="135"/>
              </a:spcBef>
            </a:pPr>
            <a:r>
              <a:rPr lang="it-IT" dirty="0"/>
              <a:t>Action </a:t>
            </a:r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process</a:t>
            </a:r>
            <a:endParaRPr lang="it-IT" spc="-10" dirty="0"/>
          </a:p>
          <a:p>
            <a:pPr marL="12700">
              <a:lnSpc>
                <a:spcPts val="1040"/>
              </a:lnSpc>
            </a:pPr>
            <a:r>
              <a:rPr lang="it-IT" sz="900" b="0" spc="-25" dirty="0"/>
              <a:t>2</a:t>
            </a:r>
            <a:r>
              <a:rPr lang="it-IT" sz="900" b="0" spc="30" dirty="0">
                <a:latin typeface="Calibri"/>
                <a:cs typeface="Calibri"/>
              </a:rPr>
              <a:t> </a:t>
            </a:r>
            <a:r>
              <a:rPr lang="it-IT" sz="900" b="0" spc="-10" dirty="0">
                <a:latin typeface="Calibri"/>
                <a:cs typeface="Calibri"/>
              </a:rPr>
              <a:t>Data-</a:t>
            </a:r>
            <a:r>
              <a:rPr lang="it-IT" sz="900" b="0" spc="-10" dirty="0" err="1">
                <a:latin typeface="Calibri"/>
                <a:cs typeface="Calibri"/>
              </a:rPr>
              <a:t>regularized</a:t>
            </a:r>
            <a:r>
              <a:rPr lang="it-IT" sz="900" b="0" spc="-10" dirty="0">
                <a:latin typeface="Calibri"/>
                <a:cs typeface="Calibri"/>
              </a:rPr>
              <a:t> Q</a:t>
            </a:r>
            <a:endParaRPr lang="it-IT" sz="900" dirty="0">
              <a:latin typeface="Calibri"/>
              <a:cs typeface="Calibri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6DFE14E3-08C5-6F69-2155-4B296D0CA6E0}"/>
              </a:ext>
            </a:extLst>
          </p:cNvPr>
          <p:cNvSpPr/>
          <p:nvPr/>
        </p:nvSpPr>
        <p:spPr>
          <a:xfrm>
            <a:off x="1287647" y="1165225"/>
            <a:ext cx="1172914" cy="1143000"/>
          </a:xfrm>
          <a:prstGeom prst="roundRect">
            <a:avLst/>
          </a:prstGeom>
          <a:noFill/>
          <a:ln>
            <a:solidFill>
              <a:srgbClr val="8224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998B56C-D5FD-9950-0E4C-A102492E8753}"/>
              </a:ext>
            </a:extLst>
          </p:cNvPr>
          <p:cNvSpPr/>
          <p:nvPr/>
        </p:nvSpPr>
        <p:spPr>
          <a:xfrm>
            <a:off x="1351855" y="1279525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6C4663F-2585-03AB-B270-B2C518D3F1EF}"/>
              </a:ext>
            </a:extLst>
          </p:cNvPr>
          <p:cNvSpPr/>
          <p:nvPr/>
        </p:nvSpPr>
        <p:spPr>
          <a:xfrm>
            <a:off x="1422481" y="1335129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B90E38A4-526C-36B8-9A7C-73012505CF7E}"/>
              </a:ext>
            </a:extLst>
          </p:cNvPr>
          <p:cNvSpPr/>
          <p:nvPr/>
        </p:nvSpPr>
        <p:spPr>
          <a:xfrm>
            <a:off x="1493107" y="1390733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3859DF3F-36AC-BB81-6405-233443F1AA57}"/>
              </a:ext>
            </a:extLst>
          </p:cNvPr>
          <p:cNvSpPr/>
          <p:nvPr/>
        </p:nvSpPr>
        <p:spPr>
          <a:xfrm>
            <a:off x="1563733" y="1453956"/>
            <a:ext cx="832625" cy="228600"/>
          </a:xfrm>
          <a:prstGeom prst="roundRect">
            <a:avLst/>
          </a:prstGeom>
          <a:gradFill flip="none" rotWithShape="1">
            <a:gsLst>
              <a:gs pos="0">
                <a:srgbClr val="822434">
                  <a:tint val="66000"/>
                  <a:satMod val="160000"/>
                </a:srgbClr>
              </a:gs>
              <a:gs pos="50000">
                <a:srgbClr val="822434">
                  <a:tint val="44500"/>
                  <a:satMod val="160000"/>
                </a:srgbClr>
              </a:gs>
              <a:gs pos="100000">
                <a:srgbClr val="822434">
                  <a:tint val="23500"/>
                  <a:satMod val="160000"/>
                </a:srgbClr>
              </a:gs>
            </a:gsLst>
            <a:lin ang="5400000" scaled="1"/>
            <a:tileRect/>
          </a:gra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 err="1"/>
              <a:t>Convolution</a:t>
            </a:r>
            <a:endParaRPr lang="it-IT" sz="1000" dirty="0"/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D0EC7269-43EC-C8B1-9193-EA6655D520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1627" y="597286"/>
            <a:ext cx="973877" cy="577567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/>
              <a:t>Encoder 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585CF73-CD35-B520-1F31-A4064E9D663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460561" y="1736725"/>
            <a:ext cx="779925" cy="0"/>
          </a:xfrm>
          <a:prstGeom prst="straightConnector1">
            <a:avLst/>
          </a:prstGeom>
          <a:ln>
            <a:solidFill>
              <a:srgbClr val="8224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A11C3753-47B7-A111-2F3B-4C801B1E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77988" y="1151387"/>
                <a:ext cx="1375010" cy="798140"/>
              </a:xfrm>
              <a:prstGeom prst="rect">
                <a:avLst/>
              </a:prstGeom>
            </p:spPr>
            <p:txBody>
              <a:bodyPr vert="horz" wrap="square" lIns="0" tIns="404341" rIns="0" bIns="0" rtlCol="0">
                <a:spAutoFit/>
              </a:bodyPr>
              <a:lstStyle>
                <a:lvl1pPr marL="0">
                  <a:defRPr sz="1100" b="0" i="0">
                    <a:solidFill>
                      <a:srgbClr val="3F3F3F"/>
                    </a:solidFill>
                    <a:latin typeface="Calibri"/>
                    <a:ea typeface="+mn-ea"/>
                    <a:cs typeface="Calibri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09245"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:endParaRPr lang="it-IT" spc="-10" dirty="0"/>
              </a:p>
              <a:p>
                <a:pPr marL="309245" algn="l">
                  <a:spcBef>
                    <a:spcPts val="434"/>
                  </a:spcBef>
                  <a:buClr>
                    <a:srgbClr val="812433"/>
                  </a:buClr>
                  <a:tabLst>
                    <a:tab pos="44767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</m:oMath>
                </a14:m>
                <a:r>
                  <a:rPr lang="it-IT" spc="-10" dirty="0"/>
                  <a:t> </a:t>
                </a:r>
              </a:p>
            </p:txBody>
          </p:sp>
        </mc:Choice>
        <mc:Fallback xmlns="">
          <p:sp>
            <p:nvSpPr>
              <p:cNvPr id="29" name="object 3">
                <a:extLst>
                  <a:ext uri="{FF2B5EF4-FFF2-40B4-BE49-F238E27FC236}">
                    <a16:creationId xmlns:a16="http://schemas.microsoft.com/office/drawing/2014/main" id="{A11C3753-47B7-A111-2F3B-4C801B1E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988" y="1151387"/>
                <a:ext cx="1375010" cy="798140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2F867329-46C7-B734-002A-7F8F5B327FCA}"/>
              </a:ext>
            </a:extLst>
          </p:cNvPr>
          <p:cNvSpPr/>
          <p:nvPr/>
        </p:nvSpPr>
        <p:spPr>
          <a:xfrm>
            <a:off x="3385893" y="1259265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082D4A20-9186-79A2-E910-9862D31C645C}"/>
              </a:ext>
            </a:extLst>
          </p:cNvPr>
          <p:cNvSpPr/>
          <p:nvPr/>
        </p:nvSpPr>
        <p:spPr>
          <a:xfrm>
            <a:off x="3446398" y="1318182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7F41BD60-7A29-A2FB-7D7D-7B54CBA3051E}"/>
              </a:ext>
            </a:extLst>
          </p:cNvPr>
          <p:cNvSpPr/>
          <p:nvPr/>
        </p:nvSpPr>
        <p:spPr>
          <a:xfrm>
            <a:off x="3445070" y="1653401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4" name="Rettangolo con angoli arrotondati 53">
            <a:extLst>
              <a:ext uri="{FF2B5EF4-FFF2-40B4-BE49-F238E27FC236}">
                <a16:creationId xmlns:a16="http://schemas.microsoft.com/office/drawing/2014/main" id="{74EE82C5-C37C-A69D-F387-ECC7D704781F}"/>
              </a:ext>
            </a:extLst>
          </p:cNvPr>
          <p:cNvSpPr/>
          <p:nvPr/>
        </p:nvSpPr>
        <p:spPr>
          <a:xfrm>
            <a:off x="3445070" y="1972789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1D559335-39A7-DEAD-9C39-FF8B73C7EE9D}"/>
              </a:ext>
            </a:extLst>
          </p:cNvPr>
          <p:cNvSpPr/>
          <p:nvPr/>
        </p:nvSpPr>
        <p:spPr>
          <a:xfrm>
            <a:off x="1482585" y="1926826"/>
            <a:ext cx="832625" cy="228600"/>
          </a:xfrm>
          <a:prstGeom prst="roundRect">
            <a:avLst/>
          </a:prstGeom>
          <a:solidFill>
            <a:srgbClr val="F0D5D4"/>
          </a:solidFill>
          <a:ln>
            <a:solidFill>
              <a:srgbClr val="6C282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000" dirty="0"/>
              <a:t>Linear</a:t>
            </a:r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DF8BB288-08AA-1C44-12E2-977B1185EE7B}"/>
              </a:ext>
            </a:extLst>
          </p:cNvPr>
          <p:cNvSpPr txBox="1">
            <a:spLocks/>
          </p:cNvSpPr>
          <p:nvPr/>
        </p:nvSpPr>
        <p:spPr>
          <a:xfrm>
            <a:off x="3418897" y="566901"/>
            <a:ext cx="973877" cy="577567"/>
          </a:xfrm>
          <a:prstGeom prst="rect">
            <a:avLst/>
          </a:prstGeom>
        </p:spPr>
        <p:txBody>
          <a:bodyPr vert="horz" wrap="square" lIns="0" tIns="404341" rIns="0" bIns="0" rtlCol="0">
            <a:spAutoFit/>
          </a:bodyPr>
          <a:lstStyle>
            <a:lvl1pPr marL="0">
              <a:defRPr sz="1100" b="0" i="0">
                <a:solidFill>
                  <a:srgbClr val="3F3F3F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09245">
              <a:spcBef>
                <a:spcPts val="434"/>
              </a:spcBef>
              <a:buClr>
                <a:srgbClr val="812433"/>
              </a:buClr>
              <a:tabLst>
                <a:tab pos="447675" algn="l"/>
              </a:tabLst>
            </a:pPr>
            <a:r>
              <a:rPr lang="it-IT" spc="-10" dirty="0" err="1"/>
              <a:t>Actor</a:t>
            </a:r>
            <a:r>
              <a:rPr lang="it-IT" spc="-1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3D5317B-6642-6DC5-2BA3-078B64B14B5E}"/>
                  </a:ext>
                </a:extLst>
              </p:cNvPr>
              <p:cNvSpPr txBox="1"/>
              <p:nvPr/>
            </p:nvSpPr>
            <p:spPr>
              <a:xfrm>
                <a:off x="1198432" y="2754855"/>
                <a:ext cx="33689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 sz="1200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𝑒𝑚𝑏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it-IT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𝑒𝑚𝑏</m:t>
                            </m:r>
                          </m:sub>
                        </m:sSub>
                      </m:e>
                    </m:d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1200" dirty="0"/>
                  <a:t> </a:t>
                </a:r>
                <a:r>
                  <a:rPr lang="it-IT" sz="900" spc="-10" dirty="0">
                    <a:solidFill>
                      <a:srgbClr val="3F3F3F"/>
                    </a:solidFill>
                    <a:latin typeface="Calibri"/>
                    <a:ea typeface="+mn-ea"/>
                    <a:cs typeface="Calibri"/>
                  </a:rPr>
                  <a:t>where</a:t>
                </a:r>
                <a:r>
                  <a:rPr lang="it-IT" sz="1200" dirty="0"/>
                  <a:t>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it-IT" sz="1200" dirty="0"/>
                  <a:t>  </a:t>
                </a:r>
              </a:p>
            </p:txBody>
          </p:sp>
        </mc:Choice>
        <mc:Fallback xmlns="">
          <p:sp>
            <p:nvSpPr>
              <p:cNvPr id="58" name="CasellaDiTesto 57">
                <a:extLst>
                  <a:ext uri="{FF2B5EF4-FFF2-40B4-BE49-F238E27FC236}">
                    <a16:creationId xmlns:a16="http://schemas.microsoft.com/office/drawing/2014/main" id="{B3D5317B-6642-6DC5-2BA3-078B64B14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432" y="2754855"/>
                <a:ext cx="3368936" cy="184666"/>
              </a:xfrm>
              <a:prstGeom prst="rect">
                <a:avLst/>
              </a:prstGeom>
              <a:blipFill>
                <a:blip r:embed="rId3"/>
                <a:stretch>
                  <a:fillRect l="-1128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688B669-6792-1341-C7F0-2F3526215640}"/>
              </a:ext>
            </a:extLst>
          </p:cNvPr>
          <p:cNvSpPr/>
          <p:nvPr/>
        </p:nvSpPr>
        <p:spPr>
          <a:xfrm>
            <a:off x="3249114" y="1162589"/>
            <a:ext cx="1172914" cy="1143000"/>
          </a:xfrm>
          <a:prstGeom prst="roundRect">
            <a:avLst/>
          </a:prstGeom>
          <a:noFill/>
          <a:ln>
            <a:solidFill>
              <a:srgbClr val="DD83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6AF877A9-F419-3987-4FCD-B66BD079F3DC}"/>
              </a:ext>
            </a:extLst>
          </p:cNvPr>
          <p:cNvCxnSpPr>
            <a:cxnSpLocks/>
            <a:stCxn id="54" idx="3"/>
            <a:endCxn id="20" idx="0"/>
          </p:cNvCxnSpPr>
          <p:nvPr/>
        </p:nvCxnSpPr>
        <p:spPr>
          <a:xfrm flipH="1">
            <a:off x="2781340" y="2087089"/>
            <a:ext cx="1496355" cy="685385"/>
          </a:xfrm>
          <a:prstGeom prst="bentConnector4">
            <a:avLst>
              <a:gd name="adj1" fmla="val -40227"/>
              <a:gd name="adj2" fmla="val 74916"/>
            </a:avLst>
          </a:prstGeom>
          <a:ln w="9525" cap="flat" cmpd="sng" algn="ctr">
            <a:solidFill>
              <a:srgbClr val="6C282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03B1BF95-9BD3-9276-D913-89B3924582A9}"/>
              </a:ext>
            </a:extLst>
          </p:cNvPr>
          <p:cNvCxnSpPr>
            <a:cxnSpLocks/>
            <a:stCxn id="53" idx="3"/>
            <a:endCxn id="33" idx="0"/>
          </p:cNvCxnSpPr>
          <p:nvPr/>
        </p:nvCxnSpPr>
        <p:spPr>
          <a:xfrm flipH="1">
            <a:off x="1989886" y="1767701"/>
            <a:ext cx="2287809" cy="1004773"/>
          </a:xfrm>
          <a:prstGeom prst="bentConnector4">
            <a:avLst>
              <a:gd name="adj1" fmla="val -9992"/>
              <a:gd name="adj2" fmla="val 69150"/>
            </a:avLst>
          </a:prstGeom>
          <a:ln w="9525" cap="flat" cmpd="sng" algn="ctr">
            <a:solidFill>
              <a:srgbClr val="6C282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A6DAA40-4E57-68CB-962B-2660D42C52AF}"/>
              </a:ext>
            </a:extLst>
          </p:cNvPr>
          <p:cNvSpPr txBox="1"/>
          <p:nvPr/>
        </p:nvSpPr>
        <p:spPr>
          <a:xfrm flipH="1">
            <a:off x="2652715" y="2772474"/>
            <a:ext cx="2572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sz="1200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D168DE1-6F8B-AE06-F2DE-2C433DE7ABC0}"/>
              </a:ext>
            </a:extLst>
          </p:cNvPr>
          <p:cNvSpPr txBox="1"/>
          <p:nvPr/>
        </p:nvSpPr>
        <p:spPr>
          <a:xfrm flipH="1">
            <a:off x="1861261" y="2772474"/>
            <a:ext cx="25725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912950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2337</TotalTime>
  <Words>1768</Words>
  <Application>Microsoft Macintosh PowerPoint</Application>
  <PresentationFormat>Personalizzato</PresentationFormat>
  <Paragraphs>364</Paragraphs>
  <Slides>36</Slides>
  <Notes>24</Notes>
  <HiddenSlides>0</HiddenSlides>
  <MMClips>6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6" baseType="lpstr">
      <vt:lpstr>Aptos</vt:lpstr>
      <vt:lpstr>Arial</vt:lpstr>
      <vt:lpstr>Calibri</vt:lpstr>
      <vt:lpstr>Cambria Math</vt:lpstr>
      <vt:lpstr>Courier New</vt:lpstr>
      <vt:lpstr>Futura Medium</vt:lpstr>
      <vt:lpstr>Helvetica Neue</vt:lpstr>
      <vt:lpstr>Helvetica Neue Light</vt:lpstr>
      <vt:lpstr>Helvetica Neue Medium</vt:lpstr>
      <vt:lpstr>Office Theme</vt:lpstr>
      <vt:lpstr>Pre-training of Deep RL Agents for Improved Learning under Domain Randomization</vt:lpstr>
      <vt:lpstr>Presentazione standard di PowerPoint</vt:lpstr>
      <vt:lpstr>Learning from pixels 1 Introduction</vt:lpstr>
      <vt:lpstr>Domain Randomization 1 Introduction</vt:lpstr>
      <vt:lpstr>DeepMind control Suite 1 Introduction</vt:lpstr>
      <vt:lpstr>DeepMind control Suite 1 Introduction</vt:lpstr>
      <vt:lpstr>Presentazione standard di PowerPoint</vt:lpstr>
      <vt:lpstr>DrQ 2 Data-regularized Q</vt:lpstr>
      <vt:lpstr>Action decision process 2 Data-regularized Q</vt:lpstr>
      <vt:lpstr>Action decision process 2 Data-regularized Q</vt:lpstr>
      <vt:lpstr>Training parameters 2 Data-regularized Q</vt:lpstr>
      <vt:lpstr>Training statistics 2 Data-regularized Q</vt:lpstr>
      <vt:lpstr>Training statistics 2 Data-regularized Q</vt:lpstr>
      <vt:lpstr>Training results 2 Data-regularized Q</vt:lpstr>
      <vt:lpstr>Training statistics 2 Data-regularized Q</vt:lpstr>
      <vt:lpstr>Training results 2 Data-regularized Q</vt:lpstr>
      <vt:lpstr>Presentazione standard di PowerPoint</vt:lpstr>
      <vt:lpstr>DRAP 3 Domain Randomization Adjusting Pre-training</vt:lpstr>
      <vt:lpstr>Domain Randomization Removal architecture 3 Domain Randomization Adjusting Pre-training</vt:lpstr>
      <vt:lpstr>Domain Randomization Removal architecture 3 Domain Randomization Adjusting Pre-training</vt:lpstr>
      <vt:lpstr>Sequence dataset creation 3 Domain Randomization Adjusting Pre-training</vt:lpstr>
      <vt:lpstr>Sequence dataset creation 3 Domain Randomization Adjusting Pre-training</vt:lpstr>
      <vt:lpstr>Sequence dataset creation 3 Domain Randomization Adjusting Pre-training</vt:lpstr>
      <vt:lpstr>Sequence dataset creation 3 Domain Randomization Adjusting Pre-training</vt:lpstr>
      <vt:lpstr>Sequence dataset creation 3 Domain Randomization Adjusting Pre-training</vt:lpstr>
      <vt:lpstr>Pre-training Parameters 3 Domain Randomization Adjusting Pre-training</vt:lpstr>
      <vt:lpstr>Presentazione standard di PowerPoint</vt:lpstr>
      <vt:lpstr>Last part of the training 4 Drq+DRAP</vt:lpstr>
      <vt:lpstr>Training statistics 4 Drq+DRAP</vt:lpstr>
      <vt:lpstr>Training results 4 Drq+DRAP</vt:lpstr>
      <vt:lpstr>Training statistics 4 Drq+DRAP</vt:lpstr>
      <vt:lpstr>Training statistics 4 Drq+DRAP</vt:lpstr>
      <vt:lpstr>Training results 4 Drq+DRAP</vt:lpstr>
      <vt:lpstr>Training results 4 Drq+DRAP</vt:lpstr>
      <vt:lpstr>Conclusions 4 Drq+DRAP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Sapienza Beamer Presentation Theme - Using LaTeX to prepare slides</dc:title>
  <dc:creator>Andrea Gasparini</dc:creator>
  <cp:lastModifiedBy>VINCENZO CRISÀ</cp:lastModifiedBy>
  <cp:revision>60</cp:revision>
  <dcterms:created xsi:type="dcterms:W3CDTF">2024-12-16T16:12:03Z</dcterms:created>
  <dcterms:modified xsi:type="dcterms:W3CDTF">2024-12-18T19:22:19Z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2024-12-16T00:00:00Z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